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3"/>
    <p:sldId id="259" r:id="rId4"/>
    <p:sldId id="327" r:id="rId5"/>
    <p:sldId id="328" r:id="rId6"/>
    <p:sldId id="329" r:id="rId7"/>
    <p:sldId id="330" r:id="rId8"/>
    <p:sldId id="331" r:id="rId9"/>
    <p:sldId id="332" r:id="rId10"/>
    <p:sldId id="263"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2040"/>
    <a:srgbClr val="9E20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96"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notesMaster" Target="notesMasters/notesMaster1.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A40FF2-7FCF-4930-AD99-DC783BCD1AF9}" type="datetimeFigureOut">
              <a:rPr lang="ru-RU" smtClean="0"/>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0A2E37-58AD-40F5-99A5-50B75D762ED6}" type="slidenum">
              <a:rPr lang="ru-RU" smtClean="0"/>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a:p>
        </p:txBody>
      </p:sp>
      <p:sp>
        <p:nvSpPr>
          <p:cNvPr id="4" name="Дата 3"/>
          <p:cNvSpPr>
            <a:spLocks noGrp="1"/>
          </p:cNvSpPr>
          <p:nvPr>
            <p:ph type="dt" sz="half" idx="10"/>
          </p:nvPr>
        </p:nvSpPr>
        <p:spPr/>
        <p:txBody>
          <a:bodyPr/>
          <a:lstStyle/>
          <a:p>
            <a:fld id="{8C4A11ED-8D18-412F-A61B-65F22124B721}" type="datetimeFigureOut">
              <a:rPr lang="ru-RU" smtClean="0"/>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75E779C-6E85-4128-A12E-60B12E782806}" type="slidenum">
              <a:rPr lang="ru-RU" smtClean="0"/>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ru-RU"/>
          </a:p>
        </p:txBody>
      </p:sp>
      <p:sp>
        <p:nvSpPr>
          <p:cNvPr id="3" name="Объект 2"/>
          <p:cNvSpPr>
            <a:spLocks noGrp="1"/>
          </p:cNvSpPr>
          <p:nvPr>
            <p:ph idx="1"/>
          </p:nvPr>
        </p:nvSpPr>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4" name="Дата 3"/>
          <p:cNvSpPr>
            <a:spLocks noGrp="1"/>
          </p:cNvSpPr>
          <p:nvPr>
            <p:ph type="dt" sz="half" idx="10"/>
          </p:nvPr>
        </p:nvSpPr>
        <p:spPr/>
        <p:txBody>
          <a:bodyPr/>
          <a:lstStyle/>
          <a:p>
            <a:fld id="{8C4A11ED-8D18-412F-A61B-65F22124B721}" type="datetimeFigureOut">
              <a:rPr lang="ru-RU" smtClean="0"/>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75E779C-6E85-4128-A12E-60B12E782806}" type="slidenum">
              <a:rPr lang="ru-RU" smtClean="0"/>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endParaRPr lang="ru-RU"/>
          </a:p>
        </p:txBody>
      </p:sp>
      <p:sp>
        <p:nvSpPr>
          <p:cNvPr id="4" name="Дата 3"/>
          <p:cNvSpPr>
            <a:spLocks noGrp="1"/>
          </p:cNvSpPr>
          <p:nvPr>
            <p:ph type="dt" sz="half" idx="10"/>
          </p:nvPr>
        </p:nvSpPr>
        <p:spPr/>
        <p:txBody>
          <a:bodyPr/>
          <a:lstStyle/>
          <a:p>
            <a:fld id="{8C4A11ED-8D18-412F-A61B-65F22124B721}" type="datetimeFigureOut">
              <a:rPr lang="ru-RU" smtClean="0"/>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75E779C-6E85-4128-A12E-60B12E782806}" type="slidenum">
              <a:rPr lang="ru-RU" smtClean="0"/>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5" name="Дата 4"/>
          <p:cNvSpPr>
            <a:spLocks noGrp="1"/>
          </p:cNvSpPr>
          <p:nvPr>
            <p:ph type="dt" sz="half" idx="10"/>
          </p:nvPr>
        </p:nvSpPr>
        <p:spPr/>
        <p:txBody>
          <a:bodyPr/>
          <a:lstStyle/>
          <a:p>
            <a:fld id="{8C4A11ED-8D18-412F-A61B-65F22124B721}" type="datetimeFigureOut">
              <a:rPr lang="ru-RU" smtClean="0"/>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75E779C-6E85-4128-A12E-60B12E782806}" type="slidenum">
              <a:rPr lang="ru-RU" smtClean="0"/>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7" name="Дата 6"/>
          <p:cNvSpPr>
            <a:spLocks noGrp="1"/>
          </p:cNvSpPr>
          <p:nvPr>
            <p:ph type="dt" sz="half" idx="10"/>
          </p:nvPr>
        </p:nvSpPr>
        <p:spPr/>
        <p:txBody>
          <a:bodyPr/>
          <a:lstStyle/>
          <a:p>
            <a:fld id="{8C4A11ED-8D18-412F-A61B-65F22124B721}" type="datetimeFigureOut">
              <a:rPr lang="ru-RU" smtClean="0"/>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75E779C-6E85-4128-A12E-60B12E782806}" type="slidenum">
              <a:rPr lang="ru-RU" smtClean="0"/>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ru-RU"/>
          </a:p>
        </p:txBody>
      </p:sp>
      <p:sp>
        <p:nvSpPr>
          <p:cNvPr id="3" name="Дата 2"/>
          <p:cNvSpPr>
            <a:spLocks noGrp="1"/>
          </p:cNvSpPr>
          <p:nvPr>
            <p:ph type="dt" sz="half" idx="10"/>
          </p:nvPr>
        </p:nvSpPr>
        <p:spPr/>
        <p:txBody>
          <a:bodyPr/>
          <a:lstStyle/>
          <a:p>
            <a:fld id="{8C4A11ED-8D18-412F-A61B-65F22124B721}" type="datetimeFigureOut">
              <a:rPr lang="ru-RU" smtClean="0"/>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75E779C-6E85-4128-A12E-60B12E782806}" type="slidenum">
              <a:rPr lang="ru-RU" smtClean="0"/>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C4A11ED-8D18-412F-A61B-65F22124B721}" type="datetimeFigureOut">
              <a:rPr lang="ru-RU" smtClean="0"/>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75E779C-6E85-4128-A12E-60B12E782806}" type="slidenum">
              <a:rPr lang="ru-RU" smtClean="0"/>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endParaRPr lang="ru-RU"/>
          </a:p>
        </p:txBody>
      </p:sp>
      <p:sp>
        <p:nvSpPr>
          <p:cNvPr id="5" name="Дата 4"/>
          <p:cNvSpPr>
            <a:spLocks noGrp="1"/>
          </p:cNvSpPr>
          <p:nvPr>
            <p:ph type="dt" sz="half" idx="10"/>
          </p:nvPr>
        </p:nvSpPr>
        <p:spPr/>
        <p:txBody>
          <a:bodyPr/>
          <a:lstStyle/>
          <a:p>
            <a:fld id="{8C4A11ED-8D18-412F-A61B-65F22124B721}" type="datetimeFigureOut">
              <a:rPr lang="ru-RU" smtClean="0"/>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75E779C-6E85-4128-A12E-60B12E782806}" type="slidenum">
              <a:rPr lang="ru-RU" smtClean="0"/>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endParaRPr lang="ru-RU"/>
          </a:p>
        </p:txBody>
      </p:sp>
      <p:sp>
        <p:nvSpPr>
          <p:cNvPr id="5" name="Дата 4"/>
          <p:cNvSpPr>
            <a:spLocks noGrp="1"/>
          </p:cNvSpPr>
          <p:nvPr>
            <p:ph type="dt" sz="half" idx="10"/>
          </p:nvPr>
        </p:nvSpPr>
        <p:spPr/>
        <p:txBody>
          <a:bodyPr/>
          <a:lstStyle/>
          <a:p>
            <a:fld id="{8C4A11ED-8D18-412F-A61B-65F22124B721}" type="datetimeFigureOut">
              <a:rPr lang="ru-RU" smtClean="0"/>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75E779C-6E85-4128-A12E-60B12E782806}" type="slidenum">
              <a:rPr lang="ru-RU" smtClean="0"/>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4" name="Дата 3"/>
          <p:cNvSpPr>
            <a:spLocks noGrp="1"/>
          </p:cNvSpPr>
          <p:nvPr>
            <p:ph type="dt" sz="half" idx="10"/>
          </p:nvPr>
        </p:nvSpPr>
        <p:spPr/>
        <p:txBody>
          <a:bodyPr/>
          <a:lstStyle/>
          <a:p>
            <a:fld id="{8C4A11ED-8D18-412F-A61B-65F22124B721}" type="datetimeFigureOut">
              <a:rPr lang="ru-RU" smtClean="0"/>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75E779C-6E85-4128-A12E-60B12E782806}" type="slidenum">
              <a:rPr lang="ru-RU" smtClean="0"/>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4" name="Дата 3"/>
          <p:cNvSpPr>
            <a:spLocks noGrp="1"/>
          </p:cNvSpPr>
          <p:nvPr>
            <p:ph type="dt" sz="half" idx="10"/>
          </p:nvPr>
        </p:nvSpPr>
        <p:spPr/>
        <p:txBody>
          <a:bodyPr/>
          <a:lstStyle/>
          <a:p>
            <a:fld id="{8C4A11ED-8D18-412F-A61B-65F22124B721}" type="datetimeFigureOut">
              <a:rPr lang="ru-RU" smtClean="0"/>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75E779C-6E85-4128-A12E-60B12E782806}" type="slidenum">
              <a:rPr lang="ru-RU" smtClean="0"/>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4A11ED-8D18-412F-A61B-65F22124B721}" type="datetimeFigureOut">
              <a:rPr lang="ru-RU" smtClean="0"/>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5E779C-6E85-4128-A12E-60B12E782806}" type="slidenum">
              <a:rPr lang="ru-RU" smtClean="0"/>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52650" y="3315970"/>
            <a:ext cx="9144000" cy="1727835"/>
          </a:xfrm>
        </p:spPr>
        <p:txBody>
          <a:bodyPr>
            <a:normAutofit fontScale="90000"/>
          </a:bodyPr>
          <a:lstStyle/>
          <a:p>
            <a:pPr algn="l"/>
            <a:r>
              <a:rPr lang="ru-RU" altLang="ru-RU" dirty="0">
                <a:solidFill>
                  <a:schemeClr val="bg1"/>
                </a:solidFill>
                <a:latin typeface="+mn-lt"/>
                <a:cs typeface="+mn-lt"/>
              </a:rPr>
              <a:t>Производство малогабаритной спецтехники на территории Дальнего Востока</a:t>
            </a:r>
            <a:endParaRPr lang="ru-RU" altLang="ru-RU" dirty="0">
              <a:solidFill>
                <a:schemeClr val="bg1"/>
              </a:solidFill>
              <a:latin typeface="+mn-lt"/>
              <a:cs typeface="+mn-lt"/>
            </a:endParaRPr>
          </a:p>
        </p:txBody>
      </p:sp>
      <p:sp>
        <p:nvSpPr>
          <p:cNvPr id="3" name="Подзаголовок 2"/>
          <p:cNvSpPr>
            <a:spLocks noGrp="1"/>
          </p:cNvSpPr>
          <p:nvPr>
            <p:ph type="subTitle" idx="1"/>
          </p:nvPr>
        </p:nvSpPr>
        <p:spPr>
          <a:xfrm>
            <a:off x="2152650" y="5155473"/>
            <a:ext cx="9144000" cy="649877"/>
          </a:xfrm>
        </p:spPr>
        <p:txBody>
          <a:bodyPr>
            <a:normAutofit fontScale="90000"/>
          </a:bodyPr>
          <a:lstStyle/>
          <a:p>
            <a:pPr algn="l"/>
            <a:r>
              <a:rPr lang="ru-RU" sz="4000" dirty="0">
                <a:solidFill>
                  <a:schemeClr val="bg1"/>
                </a:solidFill>
              </a:rPr>
              <a:t>Руководитель проекта: Сычёв Е.А.</a:t>
            </a:r>
            <a:endParaRPr lang="ru-RU" sz="4000" dirty="0">
              <a:solidFill>
                <a:schemeClr val="bg1"/>
              </a:solidFill>
            </a:endParaRPr>
          </a:p>
          <a:p>
            <a:pPr algn="l"/>
            <a:endParaRPr lang="ru-RU" sz="4000" dirty="0">
              <a:solidFill>
                <a:schemeClr val="bg1"/>
              </a:solidFill>
              <a:latin typeface="Russo One" panose="02000503050000020004" pitchFamily="2" charset="0"/>
            </a:endParaRPr>
          </a:p>
        </p:txBody>
      </p:sp>
      <p:sp>
        <p:nvSpPr>
          <p:cNvPr id="9" name="TextBox 8"/>
          <p:cNvSpPr txBox="1"/>
          <p:nvPr/>
        </p:nvSpPr>
        <p:spPr>
          <a:xfrm>
            <a:off x="2152650" y="6084888"/>
            <a:ext cx="7077075" cy="369332"/>
          </a:xfrm>
          <a:prstGeom prst="rect">
            <a:avLst/>
          </a:prstGeom>
          <a:noFill/>
        </p:spPr>
        <p:txBody>
          <a:bodyPr wrap="square" rtlCol="0">
            <a:spAutoFit/>
          </a:bodyPr>
          <a:lstStyle/>
          <a:p>
            <a:r>
              <a:rPr lang="ru-RU" dirty="0">
                <a:solidFill>
                  <a:schemeClr val="bg1"/>
                </a:solidFill>
                <a:latin typeface="Manrope Medium" pitchFamily="2" charset="0"/>
              </a:rPr>
              <a:t>Хабаровск</a:t>
            </a:r>
            <a:r>
              <a:rPr lang="ru-RU" dirty="0">
                <a:solidFill>
                  <a:schemeClr val="bg1"/>
                </a:solidFill>
                <a:latin typeface="Manrope" pitchFamily="2" charset="0"/>
              </a:rPr>
              <a:t> </a:t>
            </a:r>
            <a:r>
              <a:rPr lang="ru-RU" dirty="0" smtClean="0">
                <a:solidFill>
                  <a:schemeClr val="bg1"/>
                </a:solidFill>
                <a:latin typeface="Manrope" pitchFamily="2" charset="0"/>
              </a:rPr>
              <a:t>2024</a:t>
            </a:r>
            <a:endParaRPr lang="ru-RU" dirty="0">
              <a:solidFill>
                <a:schemeClr val="bg1"/>
              </a:solidFill>
              <a:latin typeface="Manrope" pitchFamily="2" charset="0"/>
            </a:endParaRPr>
          </a:p>
        </p:txBody>
      </p:sp>
      <p:sp>
        <p:nvSpPr>
          <p:cNvPr id="8" name="TextBox 7"/>
          <p:cNvSpPr txBox="1"/>
          <p:nvPr/>
        </p:nvSpPr>
        <p:spPr>
          <a:xfrm>
            <a:off x="1961698" y="1601124"/>
            <a:ext cx="10150403" cy="400110"/>
          </a:xfrm>
          <a:prstGeom prst="rect">
            <a:avLst/>
          </a:prstGeom>
          <a:noFill/>
        </p:spPr>
        <p:txBody>
          <a:bodyPr wrap="square">
            <a:spAutoFit/>
          </a:bodyPr>
          <a:lstStyle/>
          <a:p>
            <a:pPr marL="0" indent="0" algn="ctr" rtl="0">
              <a:spcBef>
                <a:spcPts val="0"/>
              </a:spcBef>
              <a:spcAft>
                <a:spcPts val="0"/>
              </a:spcAft>
              <a:buClr>
                <a:srgbClr val="953734"/>
              </a:buClr>
              <a:buSzPct val="100000"/>
              <a:buFont typeface="Arial" panose="020B0604020202020204"/>
              <a:buNone/>
            </a:pPr>
            <a:r>
              <a:rPr lang="ru-RU" sz="2000" b="1">
                <a:solidFill>
                  <a:schemeClr val="bg1"/>
                </a:solidFill>
                <a:latin typeface="+mn-lt"/>
                <a:ea typeface="Nunito Black"/>
                <a:cs typeface="Nunito Black"/>
                <a:sym typeface="Nunito Black"/>
              </a:rPr>
              <a:t>Проектная деятельность</a:t>
            </a:r>
            <a:endParaRPr lang="ru-RU" sz="2000" b="1" dirty="0">
              <a:solidFill>
                <a:schemeClr val="bg1"/>
              </a:solidFill>
              <a:latin typeface="+mn-lt"/>
              <a:ea typeface="Nunito Black"/>
              <a:cs typeface="Nunito Black"/>
              <a:sym typeface="Nunito Blac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5" name="Объект 4"/>
          <p:cNvSpPr>
            <a:spLocks noGrp="1"/>
          </p:cNvSpPr>
          <p:nvPr>
            <p:ph idx="1"/>
          </p:nvPr>
        </p:nvSpPr>
        <p:spPr>
          <a:xfrm>
            <a:off x="2220595" y="1155065"/>
            <a:ext cx="9745980" cy="5586095"/>
          </a:xfrm>
        </p:spPr>
        <p:txBody>
          <a:bodyPr>
            <a:normAutofit/>
          </a:bodyPr>
          <a:lstStyle/>
          <a:p>
            <a:pPr marL="0" indent="457200" algn="just">
              <a:lnSpc>
                <a:spcPct val="100000"/>
              </a:lnSpc>
              <a:spcBef>
                <a:spcPts val="0"/>
              </a:spcBef>
              <a:spcAft>
                <a:spcPts val="1000"/>
              </a:spcAft>
              <a:buNone/>
            </a:pPr>
            <a:r>
              <a:rPr lang="ru-RU" sz="2800" dirty="0">
                <a:solidFill>
                  <a:srgbClr val="9E2041"/>
                </a:solidFill>
                <a:latin typeface="Manrope Medium" pitchFamily="2" charset="0"/>
              </a:rPr>
              <a:t>В данный момент на территории Дальнего Востока прослеживается значительный спад производства машиностроительной отрасли, как следствие отсутствие запасных частей для спецтехники и технического обслуживания на имеющиеся в наличии зарубежные продукты, а последние годы и вовсе запрет на их поставку. Тем временем выпускники ТОГУ, получившие необходимые знания во время обучения в Университете, зачастую вынуждены искать применение своих навыков в иных отраслевых и географических направлениях.</a:t>
            </a:r>
            <a:endParaRPr lang="ru-RU" sz="2800" dirty="0">
              <a:solidFill>
                <a:srgbClr val="9E2041"/>
              </a:solidFill>
              <a:latin typeface="Manrope Medium" pitchFamily="2" charset="0"/>
            </a:endParaRPr>
          </a:p>
          <a:p>
            <a:pPr marL="0" indent="457200" algn="just">
              <a:lnSpc>
                <a:spcPct val="100000"/>
              </a:lnSpc>
              <a:spcBef>
                <a:spcPts val="0"/>
              </a:spcBef>
              <a:spcAft>
                <a:spcPts val="1000"/>
              </a:spcAft>
              <a:buNone/>
            </a:pPr>
            <a:endParaRPr lang="ru-RU" sz="2800" dirty="0">
              <a:solidFill>
                <a:srgbClr val="9E2041"/>
              </a:solidFill>
              <a:latin typeface="Manrope Medium" pitchFamily="2" charset="0"/>
            </a:endParaRPr>
          </a:p>
        </p:txBody>
      </p:sp>
      <p:sp>
        <p:nvSpPr>
          <p:cNvPr id="6" name="Google Shape;108;p14"/>
          <p:cNvSpPr>
            <a:spLocks noGrp="1" noEditPoints="1"/>
          </p:cNvSpPr>
          <p:nvPr>
            <p:ph type="sldNum" idx="12"/>
          </p:nvPr>
        </p:nvSpPr>
        <p:spPr>
          <a:xfrm>
            <a:off x="418011" y="6176963"/>
            <a:ext cx="701040" cy="483881"/>
          </a:xfrm>
          <a:prstGeom prst="rect">
            <a:avLst/>
          </a:prstGeom>
          <a:noFill/>
          <a:ln>
            <a:noFill/>
          </a:ln>
        </p:spPr>
        <p:txBody>
          <a:bodyPr vert="horz" wrap="square" lIns="121900" tIns="60933" rIns="121900" bIns="60933" rtlCol="0" anchor="ctr">
            <a:noAutofit/>
          </a:bodyPr>
          <a:lstStyle/>
          <a:p>
            <a:pPr algn="ctr"/>
            <a:fld id="{00000000-1234-1234-1234-123412341234}" type="slidenum">
              <a:rPr lang="ru-RU" sz="4800" b="1">
                <a:solidFill>
                  <a:schemeClr val="bg1"/>
                </a:solidFill>
                <a:ea typeface="Lobster"/>
                <a:cs typeface="Lobster"/>
                <a:sym typeface="Lobster"/>
              </a:rPr>
            </a:fld>
            <a:endParaRPr sz="4800" b="1" dirty="0">
              <a:solidFill>
                <a:schemeClr val="bg1"/>
              </a:solidFill>
              <a:ea typeface="Lobster"/>
              <a:cs typeface="Lobster"/>
              <a:sym typeface="Lobster"/>
            </a:endParaRPr>
          </a:p>
        </p:txBody>
      </p:sp>
      <p:sp>
        <p:nvSpPr>
          <p:cNvPr id="7" name="TextBox 6"/>
          <p:cNvSpPr txBox="1"/>
          <p:nvPr/>
        </p:nvSpPr>
        <p:spPr>
          <a:xfrm>
            <a:off x="8816109" y="0"/>
            <a:ext cx="3375891" cy="502766"/>
          </a:xfrm>
          <a:prstGeom prst="rect">
            <a:avLst/>
          </a:prstGeom>
          <a:solidFill>
            <a:srgbClr val="9D2040"/>
          </a:solidFill>
        </p:spPr>
        <p:txBody>
          <a:bodyPr wrap="square">
            <a:spAutoFit/>
          </a:bodyPr>
          <a:lstStyle/>
          <a:p>
            <a:r>
              <a:rPr lang="ru-RU" sz="2665" b="1" dirty="0">
                <a:solidFill>
                  <a:schemeClr val="bg1"/>
                </a:solidFill>
              </a:rPr>
              <a:t>ПРОБЛЕМА</a:t>
            </a:r>
            <a:endParaRPr lang="ru-RU" sz="2665" b="1"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5" name="Объект 4"/>
          <p:cNvSpPr>
            <a:spLocks noGrp="1"/>
          </p:cNvSpPr>
          <p:nvPr>
            <p:ph idx="1"/>
          </p:nvPr>
        </p:nvSpPr>
        <p:spPr>
          <a:xfrm>
            <a:off x="2057400" y="1825625"/>
            <a:ext cx="9573260" cy="4648835"/>
          </a:xfrm>
        </p:spPr>
        <p:txBody>
          <a:bodyPr>
            <a:normAutofit/>
          </a:bodyPr>
          <a:lstStyle/>
          <a:p>
            <a:pPr marL="0" indent="457200" algn="just">
              <a:lnSpc>
                <a:spcPct val="100000"/>
              </a:lnSpc>
              <a:spcBef>
                <a:spcPts val="0"/>
              </a:spcBef>
              <a:spcAft>
                <a:spcPts val="1000"/>
              </a:spcAft>
              <a:buNone/>
            </a:pPr>
            <a:r>
              <a:rPr lang="ru-RU" sz="2800" dirty="0">
                <a:solidFill>
                  <a:srgbClr val="9E2041"/>
                </a:solidFill>
                <a:latin typeface="Manrope Medium" pitchFamily="2" charset="0"/>
              </a:rPr>
              <a:t>Цель проекта - </a:t>
            </a:r>
            <a:r>
              <a:rPr lang="ru-RU" dirty="0">
                <a:solidFill>
                  <a:srgbClr val="9E2041"/>
                </a:solidFill>
                <a:latin typeface="Manrope Medium" pitchFamily="2" charset="0"/>
                <a:sym typeface="+mn-ea"/>
              </a:rPr>
              <a:t>создание </a:t>
            </a:r>
            <a:r>
              <a:rPr lang="ru-RU" dirty="0">
                <a:solidFill>
                  <a:srgbClr val="9E2041"/>
                </a:solidFill>
                <a:latin typeface="Manrope Medium" pitchFamily="2" charset="0"/>
                <a:sym typeface="+mn-ea"/>
              </a:rPr>
              <a:t>производственного цеха</a:t>
            </a:r>
            <a:r>
              <a:rPr lang="ru-RU" sz="2800" dirty="0">
                <a:solidFill>
                  <a:srgbClr val="9E2041"/>
                </a:solidFill>
                <a:latin typeface="Manrope Medium" pitchFamily="2" charset="0"/>
              </a:rPr>
              <a:t> и </a:t>
            </a:r>
            <a:r>
              <a:rPr lang="ru-RU" dirty="0">
                <a:solidFill>
                  <a:srgbClr val="9E2041"/>
                </a:solidFill>
                <a:latin typeface="Manrope Medium" pitchFamily="2" charset="0"/>
                <a:sym typeface="+mn-ea"/>
              </a:rPr>
              <a:t>конструкторского отдела</a:t>
            </a:r>
            <a:r>
              <a:rPr lang="ru-RU" sz="2800" dirty="0">
                <a:solidFill>
                  <a:srgbClr val="9E2041"/>
                </a:solidFill>
                <a:latin typeface="Manrope Medium" pitchFamily="2" charset="0"/>
              </a:rPr>
              <a:t> на территории Дальнего Востока с помощью студентов и выпускников Тихоокеанского Государственного Университета.</a:t>
            </a:r>
            <a:endParaRPr lang="ru-RU" sz="2800" dirty="0">
              <a:solidFill>
                <a:srgbClr val="9E2041"/>
              </a:solidFill>
              <a:latin typeface="Manrope Medium" pitchFamily="2" charset="0"/>
            </a:endParaRPr>
          </a:p>
        </p:txBody>
      </p:sp>
      <p:sp>
        <p:nvSpPr>
          <p:cNvPr id="6" name="Google Shape;108;p14"/>
          <p:cNvSpPr>
            <a:spLocks noGrp="1" noEditPoints="1"/>
          </p:cNvSpPr>
          <p:nvPr>
            <p:ph type="sldNum" idx="12"/>
          </p:nvPr>
        </p:nvSpPr>
        <p:spPr>
          <a:xfrm>
            <a:off x="418011" y="6176963"/>
            <a:ext cx="701040" cy="483881"/>
          </a:xfrm>
          <a:prstGeom prst="rect">
            <a:avLst/>
          </a:prstGeom>
          <a:noFill/>
          <a:ln>
            <a:noFill/>
          </a:ln>
        </p:spPr>
        <p:txBody>
          <a:bodyPr vert="horz" wrap="square" lIns="121900" tIns="60933" rIns="121900" bIns="60933" rtlCol="0" anchor="ctr">
            <a:noAutofit/>
          </a:bodyPr>
          <a:lstStyle/>
          <a:p>
            <a:pPr algn="ctr"/>
            <a:fld id="{00000000-1234-1234-1234-123412341234}" type="slidenum">
              <a:rPr lang="ru-RU" sz="4800" b="1">
                <a:solidFill>
                  <a:schemeClr val="bg1"/>
                </a:solidFill>
                <a:ea typeface="Lobster"/>
                <a:cs typeface="Lobster"/>
                <a:sym typeface="Lobster"/>
              </a:rPr>
            </a:fld>
            <a:endParaRPr sz="4800" b="1" dirty="0">
              <a:solidFill>
                <a:schemeClr val="bg1"/>
              </a:solidFill>
              <a:ea typeface="Lobster"/>
              <a:cs typeface="Lobster"/>
              <a:sym typeface="Lobster"/>
            </a:endParaRPr>
          </a:p>
        </p:txBody>
      </p:sp>
      <p:sp>
        <p:nvSpPr>
          <p:cNvPr id="7" name="TextBox 6"/>
          <p:cNvSpPr txBox="1"/>
          <p:nvPr/>
        </p:nvSpPr>
        <p:spPr>
          <a:xfrm>
            <a:off x="8816109" y="0"/>
            <a:ext cx="3375891" cy="502766"/>
          </a:xfrm>
          <a:prstGeom prst="rect">
            <a:avLst/>
          </a:prstGeom>
          <a:solidFill>
            <a:srgbClr val="9D2040"/>
          </a:solidFill>
        </p:spPr>
        <p:txBody>
          <a:bodyPr wrap="square">
            <a:spAutoFit/>
          </a:bodyPr>
          <a:lstStyle/>
          <a:p>
            <a:r>
              <a:rPr lang="ru-RU" sz="2665" b="1" dirty="0">
                <a:solidFill>
                  <a:schemeClr val="bg1"/>
                </a:solidFill>
              </a:rPr>
              <a:t>РЕШЕНИЕ</a:t>
            </a:r>
            <a:endParaRPr lang="ru-RU" sz="2665" b="1"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5" name="Объект 4"/>
          <p:cNvSpPr>
            <a:spLocks noGrp="1"/>
          </p:cNvSpPr>
          <p:nvPr>
            <p:ph idx="1"/>
          </p:nvPr>
        </p:nvSpPr>
        <p:spPr>
          <a:xfrm>
            <a:off x="2057400" y="1825625"/>
            <a:ext cx="9296400" cy="4351338"/>
          </a:xfrm>
        </p:spPr>
        <p:txBody>
          <a:bodyPr>
            <a:normAutofit fontScale="90000"/>
          </a:bodyPr>
          <a:lstStyle/>
          <a:p>
            <a:pPr marL="0" indent="457200" algn="just">
              <a:lnSpc>
                <a:spcPct val="100000"/>
              </a:lnSpc>
              <a:spcBef>
                <a:spcPts val="0"/>
              </a:spcBef>
              <a:spcAft>
                <a:spcPts val="1000"/>
              </a:spcAft>
              <a:buNone/>
            </a:pPr>
            <a:r>
              <a:rPr lang="ru-RU" sz="2800" dirty="0">
                <a:solidFill>
                  <a:srgbClr val="9E2041"/>
                </a:solidFill>
                <a:latin typeface="Manrope Medium" pitchFamily="2" charset="0"/>
              </a:rPr>
              <a:t>Помимо ТОГУ, Дальневосточного Края, заинтересованной стороной проекта может выступить «Фонд содействия инновациям» по программе «Коммерциализация», так как выдеяет грант (безвозмездные средства) на реализацию научно-технических проектов. Грант выделяется на разработку, поэтому большая часть гранта идет на оплату зарплат сотрудников, в свою очередь сотрудники должны иметь техническое образование и быть связаны с реализацией проекта. </a:t>
            </a:r>
            <a:endParaRPr lang="ru-RU" sz="2800" dirty="0">
              <a:solidFill>
                <a:srgbClr val="9E2041"/>
              </a:solidFill>
              <a:latin typeface="Manrope Medium" pitchFamily="2" charset="0"/>
            </a:endParaRPr>
          </a:p>
        </p:txBody>
      </p:sp>
      <p:sp>
        <p:nvSpPr>
          <p:cNvPr id="6" name="Google Shape;108;p14"/>
          <p:cNvSpPr>
            <a:spLocks noGrp="1" noEditPoints="1"/>
          </p:cNvSpPr>
          <p:nvPr>
            <p:ph type="sldNum" idx="12"/>
          </p:nvPr>
        </p:nvSpPr>
        <p:spPr>
          <a:xfrm>
            <a:off x="418011" y="6176963"/>
            <a:ext cx="701040" cy="483881"/>
          </a:xfrm>
          <a:prstGeom prst="rect">
            <a:avLst/>
          </a:prstGeom>
          <a:noFill/>
          <a:ln>
            <a:noFill/>
          </a:ln>
        </p:spPr>
        <p:txBody>
          <a:bodyPr vert="horz" wrap="square" lIns="121900" tIns="60933" rIns="121900" bIns="60933" rtlCol="0" anchor="ctr">
            <a:noAutofit/>
          </a:bodyPr>
          <a:lstStyle/>
          <a:p>
            <a:pPr algn="ctr"/>
            <a:fld id="{00000000-1234-1234-1234-123412341234}" type="slidenum">
              <a:rPr lang="ru-RU" sz="4800" b="1">
                <a:solidFill>
                  <a:schemeClr val="bg1"/>
                </a:solidFill>
                <a:ea typeface="Lobster"/>
                <a:cs typeface="Lobster"/>
                <a:sym typeface="Lobster"/>
              </a:rPr>
            </a:fld>
            <a:endParaRPr sz="4800" b="1" dirty="0">
              <a:solidFill>
                <a:schemeClr val="bg1"/>
              </a:solidFill>
              <a:ea typeface="Lobster"/>
              <a:cs typeface="Lobster"/>
              <a:sym typeface="Lobster"/>
            </a:endParaRPr>
          </a:p>
        </p:txBody>
      </p:sp>
      <p:sp>
        <p:nvSpPr>
          <p:cNvPr id="7" name="TextBox 6"/>
          <p:cNvSpPr txBox="1"/>
          <p:nvPr/>
        </p:nvSpPr>
        <p:spPr>
          <a:xfrm>
            <a:off x="5216434" y="0"/>
            <a:ext cx="6975567" cy="502766"/>
          </a:xfrm>
          <a:prstGeom prst="rect">
            <a:avLst/>
          </a:prstGeom>
          <a:solidFill>
            <a:srgbClr val="9D2040"/>
          </a:solidFill>
        </p:spPr>
        <p:txBody>
          <a:bodyPr wrap="square">
            <a:spAutoFit/>
          </a:bodyPr>
          <a:lstStyle/>
          <a:p>
            <a:r>
              <a:rPr lang="ru-RU" sz="2665" b="1" dirty="0">
                <a:solidFill>
                  <a:schemeClr val="bg1"/>
                </a:solidFill>
              </a:rPr>
              <a:t>ЗАИНТЕРЕСОВАННЫЕ СТОРОНЫ И ПАРТНЕРЫ</a:t>
            </a:r>
            <a:endParaRPr lang="ru-RU" sz="2665" b="1"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5" name="Объект 4"/>
          <p:cNvSpPr>
            <a:spLocks noGrp="1"/>
          </p:cNvSpPr>
          <p:nvPr>
            <p:ph idx="1"/>
          </p:nvPr>
        </p:nvSpPr>
        <p:spPr>
          <a:xfrm>
            <a:off x="2057400" y="1825625"/>
            <a:ext cx="9296400" cy="4351338"/>
          </a:xfrm>
        </p:spPr>
        <p:txBody>
          <a:bodyPr>
            <a:normAutofit/>
          </a:bodyPr>
          <a:lstStyle/>
          <a:p>
            <a:pPr marL="0" indent="457200" algn="just">
              <a:lnSpc>
                <a:spcPct val="100000"/>
              </a:lnSpc>
              <a:spcBef>
                <a:spcPts val="0"/>
              </a:spcBef>
              <a:spcAft>
                <a:spcPts val="1000"/>
              </a:spcAft>
              <a:buNone/>
            </a:pPr>
            <a:r>
              <a:rPr lang="ru-RU" sz="2800" dirty="0">
                <a:solidFill>
                  <a:srgbClr val="9E2041"/>
                </a:solidFill>
                <a:latin typeface="Manrope Medium" pitchFamily="2" charset="0"/>
              </a:rPr>
              <a:t>Основными затратами станет аренда, подготовка и укомплектация соответствующим инструментом сборочного цеха, склада и офисного помещения для конструкторского отдела.</a:t>
            </a:r>
            <a:endParaRPr lang="ru-RU" sz="2800" dirty="0">
              <a:solidFill>
                <a:srgbClr val="9E2041"/>
              </a:solidFill>
              <a:latin typeface="Manrope Medium" pitchFamily="2" charset="0"/>
            </a:endParaRPr>
          </a:p>
        </p:txBody>
      </p:sp>
      <p:sp>
        <p:nvSpPr>
          <p:cNvPr id="6" name="Google Shape;108;p14"/>
          <p:cNvSpPr>
            <a:spLocks noGrp="1" noEditPoints="1"/>
          </p:cNvSpPr>
          <p:nvPr>
            <p:ph type="sldNum" idx="12"/>
          </p:nvPr>
        </p:nvSpPr>
        <p:spPr>
          <a:xfrm>
            <a:off x="418011" y="6176963"/>
            <a:ext cx="701040" cy="483881"/>
          </a:xfrm>
          <a:prstGeom prst="rect">
            <a:avLst/>
          </a:prstGeom>
          <a:noFill/>
          <a:ln>
            <a:noFill/>
          </a:ln>
        </p:spPr>
        <p:txBody>
          <a:bodyPr vert="horz" wrap="square" lIns="121900" tIns="60933" rIns="121900" bIns="60933" rtlCol="0" anchor="ctr">
            <a:noAutofit/>
          </a:bodyPr>
          <a:lstStyle/>
          <a:p>
            <a:pPr algn="ctr"/>
            <a:fld id="{00000000-1234-1234-1234-123412341234}" type="slidenum">
              <a:rPr lang="ru-RU" sz="4800" b="1">
                <a:solidFill>
                  <a:schemeClr val="bg1"/>
                </a:solidFill>
                <a:ea typeface="Lobster"/>
                <a:cs typeface="Lobster"/>
                <a:sym typeface="Lobster"/>
              </a:rPr>
            </a:fld>
            <a:endParaRPr sz="4800" b="1" dirty="0">
              <a:solidFill>
                <a:schemeClr val="bg1"/>
              </a:solidFill>
              <a:ea typeface="Lobster"/>
              <a:cs typeface="Lobster"/>
              <a:sym typeface="Lobster"/>
            </a:endParaRPr>
          </a:p>
        </p:txBody>
      </p:sp>
      <p:sp>
        <p:nvSpPr>
          <p:cNvPr id="7" name="TextBox 6"/>
          <p:cNvSpPr txBox="1"/>
          <p:nvPr/>
        </p:nvSpPr>
        <p:spPr>
          <a:xfrm>
            <a:off x="8816109" y="0"/>
            <a:ext cx="3375891" cy="502766"/>
          </a:xfrm>
          <a:prstGeom prst="rect">
            <a:avLst/>
          </a:prstGeom>
          <a:solidFill>
            <a:srgbClr val="9D2040"/>
          </a:solidFill>
        </p:spPr>
        <p:txBody>
          <a:bodyPr wrap="square">
            <a:spAutoFit/>
          </a:bodyPr>
          <a:lstStyle/>
          <a:p>
            <a:r>
              <a:rPr lang="ru-RU" sz="2665" b="1" dirty="0">
                <a:solidFill>
                  <a:schemeClr val="bg1"/>
                </a:solidFill>
              </a:rPr>
              <a:t>СМЕТА ПРОЕКТА</a:t>
            </a:r>
            <a:endParaRPr lang="ru-RU" sz="2665" b="1"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5" name="Объект 4"/>
          <p:cNvSpPr>
            <a:spLocks noGrp="1"/>
          </p:cNvSpPr>
          <p:nvPr>
            <p:ph idx="1"/>
          </p:nvPr>
        </p:nvSpPr>
        <p:spPr>
          <a:xfrm>
            <a:off x="2057400" y="1825625"/>
            <a:ext cx="9296400" cy="4351338"/>
          </a:xfrm>
        </p:spPr>
        <p:txBody>
          <a:bodyPr>
            <a:normAutofit fontScale="90000" lnSpcReduction="20000"/>
          </a:bodyPr>
          <a:lstStyle/>
          <a:p>
            <a:pPr marL="0" indent="457200" algn="just">
              <a:lnSpc>
                <a:spcPct val="100000"/>
              </a:lnSpc>
              <a:spcBef>
                <a:spcPts val="0"/>
              </a:spcBef>
              <a:spcAft>
                <a:spcPts val="1000"/>
              </a:spcAft>
              <a:buNone/>
            </a:pPr>
            <a:r>
              <a:rPr lang="ru-RU" sz="2800" dirty="0">
                <a:solidFill>
                  <a:srgbClr val="9E2041"/>
                </a:solidFill>
                <a:latin typeface="Manrope Medium" pitchFamily="2" charset="0"/>
              </a:rPr>
              <a:t>Инженеры - подготовка конструкторской документации и ТЗ на изготовление запасных частей на аутсорсинге;</a:t>
            </a:r>
            <a:endParaRPr lang="ru-RU" sz="2800" dirty="0">
              <a:solidFill>
                <a:srgbClr val="9E2041"/>
              </a:solidFill>
              <a:latin typeface="Manrope Medium" pitchFamily="2" charset="0"/>
            </a:endParaRPr>
          </a:p>
          <a:p>
            <a:pPr marL="0" indent="457200" algn="just">
              <a:lnSpc>
                <a:spcPct val="100000"/>
              </a:lnSpc>
              <a:spcBef>
                <a:spcPts val="0"/>
              </a:spcBef>
              <a:spcAft>
                <a:spcPts val="1000"/>
              </a:spcAft>
              <a:buNone/>
            </a:pPr>
            <a:r>
              <a:rPr lang="ru-RU" sz="2800" dirty="0">
                <a:solidFill>
                  <a:srgbClr val="9E2041"/>
                </a:solidFill>
                <a:latin typeface="Manrope Medium" pitchFamily="2" charset="0"/>
              </a:rPr>
              <a:t>Технологи - разработка технологических процессов производства;</a:t>
            </a:r>
            <a:endParaRPr lang="ru-RU" sz="2800" dirty="0">
              <a:solidFill>
                <a:srgbClr val="9E2041"/>
              </a:solidFill>
              <a:latin typeface="Manrope Medium" pitchFamily="2" charset="0"/>
            </a:endParaRPr>
          </a:p>
          <a:p>
            <a:pPr marL="0" indent="457200" algn="just">
              <a:lnSpc>
                <a:spcPct val="100000"/>
              </a:lnSpc>
              <a:spcBef>
                <a:spcPts val="0"/>
              </a:spcBef>
              <a:spcAft>
                <a:spcPts val="1000"/>
              </a:spcAft>
              <a:buNone/>
            </a:pPr>
            <a:r>
              <a:rPr lang="ru-RU" sz="2800" dirty="0">
                <a:solidFill>
                  <a:srgbClr val="9E2041"/>
                </a:solidFill>
                <a:latin typeface="Manrope Medium" pitchFamily="2" charset="0"/>
              </a:rPr>
              <a:t>Слесари-механики - Сборка готовой продукции.</a:t>
            </a:r>
            <a:endParaRPr lang="ru-RU" sz="2800" dirty="0">
              <a:solidFill>
                <a:srgbClr val="9E2041"/>
              </a:solidFill>
              <a:latin typeface="Manrope Medium" pitchFamily="2" charset="0"/>
            </a:endParaRPr>
          </a:p>
          <a:p>
            <a:pPr marL="0" indent="457200" algn="just">
              <a:lnSpc>
                <a:spcPct val="100000"/>
              </a:lnSpc>
              <a:spcBef>
                <a:spcPts val="0"/>
              </a:spcBef>
              <a:spcAft>
                <a:spcPts val="1000"/>
              </a:spcAft>
              <a:buNone/>
            </a:pPr>
            <a:r>
              <a:rPr lang="ru-RU" sz="2800" dirty="0">
                <a:solidFill>
                  <a:srgbClr val="9E2041"/>
                </a:solidFill>
                <a:latin typeface="Manrope Medium" pitchFamily="2" charset="0"/>
              </a:rPr>
              <a:t> Менеджеры по продажам - реализация продукта на рынке</a:t>
            </a:r>
            <a:endParaRPr lang="ru-RU" sz="2800" dirty="0">
              <a:solidFill>
                <a:srgbClr val="9E2041"/>
              </a:solidFill>
              <a:latin typeface="Manrope Medium" pitchFamily="2" charset="0"/>
            </a:endParaRPr>
          </a:p>
          <a:p>
            <a:pPr marL="0" indent="457200" algn="just">
              <a:lnSpc>
                <a:spcPct val="100000"/>
              </a:lnSpc>
              <a:spcBef>
                <a:spcPts val="0"/>
              </a:spcBef>
              <a:spcAft>
                <a:spcPts val="1000"/>
              </a:spcAft>
              <a:buNone/>
            </a:pPr>
            <a:r>
              <a:rPr lang="ru-RU" sz="2800" dirty="0">
                <a:solidFill>
                  <a:srgbClr val="9E2041"/>
                </a:solidFill>
                <a:latin typeface="Manrope Medium" pitchFamily="2" charset="0"/>
              </a:rPr>
              <a:t>Логисты - взаимодействие с транспортными компаниями и разработка маршрутов для поставки запасных частей и доставки продукции.</a:t>
            </a:r>
            <a:endParaRPr lang="ru-RU" sz="2800" dirty="0">
              <a:solidFill>
                <a:srgbClr val="9E2041"/>
              </a:solidFill>
              <a:latin typeface="Manrope Medium" pitchFamily="2" charset="0"/>
            </a:endParaRPr>
          </a:p>
          <a:p>
            <a:pPr marL="0" indent="457200" algn="just">
              <a:lnSpc>
                <a:spcPct val="100000"/>
              </a:lnSpc>
              <a:spcBef>
                <a:spcPts val="0"/>
              </a:spcBef>
              <a:spcAft>
                <a:spcPts val="1000"/>
              </a:spcAft>
              <a:buNone/>
            </a:pPr>
            <a:endParaRPr lang="ru-RU" sz="2800" dirty="0">
              <a:solidFill>
                <a:srgbClr val="9E2041"/>
              </a:solidFill>
              <a:latin typeface="Manrope Medium" pitchFamily="2" charset="0"/>
            </a:endParaRPr>
          </a:p>
        </p:txBody>
      </p:sp>
      <p:sp>
        <p:nvSpPr>
          <p:cNvPr id="6" name="Google Shape;108;p14"/>
          <p:cNvSpPr>
            <a:spLocks noGrp="1" noEditPoints="1"/>
          </p:cNvSpPr>
          <p:nvPr>
            <p:ph type="sldNum" idx="12"/>
          </p:nvPr>
        </p:nvSpPr>
        <p:spPr>
          <a:xfrm>
            <a:off x="418011" y="6176963"/>
            <a:ext cx="701040" cy="483881"/>
          </a:xfrm>
          <a:prstGeom prst="rect">
            <a:avLst/>
          </a:prstGeom>
          <a:noFill/>
          <a:ln>
            <a:noFill/>
          </a:ln>
        </p:spPr>
        <p:txBody>
          <a:bodyPr vert="horz" wrap="square" lIns="121900" tIns="60933" rIns="121900" bIns="60933" rtlCol="0" anchor="ctr">
            <a:noAutofit/>
          </a:bodyPr>
          <a:lstStyle/>
          <a:p>
            <a:pPr algn="ctr"/>
            <a:fld id="{00000000-1234-1234-1234-123412341234}" type="slidenum">
              <a:rPr lang="ru-RU" sz="4800" b="1">
                <a:solidFill>
                  <a:schemeClr val="bg1"/>
                </a:solidFill>
                <a:ea typeface="Lobster"/>
                <a:cs typeface="Lobster"/>
                <a:sym typeface="Lobster"/>
              </a:rPr>
            </a:fld>
            <a:endParaRPr sz="4800" b="1" dirty="0">
              <a:solidFill>
                <a:schemeClr val="bg1"/>
              </a:solidFill>
              <a:ea typeface="Lobster"/>
              <a:cs typeface="Lobster"/>
              <a:sym typeface="Lobster"/>
            </a:endParaRPr>
          </a:p>
        </p:txBody>
      </p:sp>
      <p:sp>
        <p:nvSpPr>
          <p:cNvPr id="7" name="TextBox 6"/>
          <p:cNvSpPr txBox="1"/>
          <p:nvPr/>
        </p:nvSpPr>
        <p:spPr>
          <a:xfrm>
            <a:off x="8816109" y="0"/>
            <a:ext cx="3375891" cy="502766"/>
          </a:xfrm>
          <a:prstGeom prst="rect">
            <a:avLst/>
          </a:prstGeom>
          <a:solidFill>
            <a:srgbClr val="9D2040"/>
          </a:solidFill>
        </p:spPr>
        <p:txBody>
          <a:bodyPr wrap="square">
            <a:spAutoFit/>
          </a:bodyPr>
          <a:lstStyle/>
          <a:p>
            <a:r>
              <a:rPr lang="ru-RU" sz="2665" b="1" dirty="0">
                <a:solidFill>
                  <a:schemeClr val="bg1"/>
                </a:solidFill>
              </a:rPr>
              <a:t>КОМАНДА ПРОЕКТА</a:t>
            </a:r>
            <a:endParaRPr lang="ru-RU" sz="2665" b="1"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5" name="Объект 4"/>
          <p:cNvSpPr>
            <a:spLocks noGrp="1"/>
          </p:cNvSpPr>
          <p:nvPr>
            <p:ph idx="1"/>
          </p:nvPr>
        </p:nvSpPr>
        <p:spPr>
          <a:xfrm>
            <a:off x="2057400" y="1825625"/>
            <a:ext cx="9296400" cy="4351338"/>
          </a:xfrm>
        </p:spPr>
        <p:txBody>
          <a:bodyPr>
            <a:normAutofit fontScale="90000" lnSpcReduction="20000"/>
          </a:bodyPr>
          <a:lstStyle/>
          <a:p>
            <a:pPr marL="0" indent="457200" algn="ctr">
              <a:lnSpc>
                <a:spcPct val="100000"/>
              </a:lnSpc>
              <a:spcBef>
                <a:spcPts val="0"/>
              </a:spcBef>
              <a:spcAft>
                <a:spcPts val="1000"/>
              </a:spcAft>
              <a:buNone/>
            </a:pPr>
            <a:r>
              <a:rPr lang="ru-RU" sz="2800" b="1" dirty="0">
                <a:solidFill>
                  <a:srgbClr val="9E2041"/>
                </a:solidFill>
                <a:latin typeface="Manrope Medium" pitchFamily="2" charset="0"/>
              </a:rPr>
              <a:t>Этапы реализации проекта:</a:t>
            </a:r>
            <a:endParaRPr lang="ru-RU" sz="2800" b="1" dirty="0">
              <a:solidFill>
                <a:srgbClr val="9E2041"/>
              </a:solidFill>
              <a:latin typeface="Manrope Medium" pitchFamily="2" charset="0"/>
            </a:endParaRPr>
          </a:p>
          <a:p>
            <a:pPr marL="0" indent="457200" algn="just">
              <a:lnSpc>
                <a:spcPct val="100000"/>
              </a:lnSpc>
              <a:spcBef>
                <a:spcPts val="0"/>
              </a:spcBef>
              <a:spcAft>
                <a:spcPts val="1000"/>
              </a:spcAft>
              <a:buNone/>
            </a:pPr>
            <a:r>
              <a:rPr lang="ru-RU" sz="2800" dirty="0">
                <a:solidFill>
                  <a:srgbClr val="9E2041"/>
                </a:solidFill>
                <a:latin typeface="Manrope Medium" pitchFamily="2" charset="0"/>
              </a:rPr>
              <a:t>1. Подготовка проекта и расчет экономической составляющей;</a:t>
            </a:r>
            <a:endParaRPr lang="ru-RU" sz="2800" dirty="0">
              <a:solidFill>
                <a:srgbClr val="9E2041"/>
              </a:solidFill>
              <a:latin typeface="Manrope Medium" pitchFamily="2" charset="0"/>
            </a:endParaRPr>
          </a:p>
          <a:p>
            <a:pPr marL="0" indent="457200" algn="just">
              <a:lnSpc>
                <a:spcPct val="100000"/>
              </a:lnSpc>
              <a:spcBef>
                <a:spcPts val="0"/>
              </a:spcBef>
              <a:spcAft>
                <a:spcPts val="1000"/>
              </a:spcAft>
              <a:buNone/>
            </a:pPr>
            <a:r>
              <a:rPr lang="ru-RU" sz="2800" dirty="0">
                <a:solidFill>
                  <a:srgbClr val="9E2041"/>
                </a:solidFill>
                <a:latin typeface="Manrope Medium" pitchFamily="2" charset="0"/>
              </a:rPr>
              <a:t>2. Подготовка технического задания на изготовление запасных частей малогабаритной спецтехники.</a:t>
            </a:r>
            <a:endParaRPr lang="ru-RU" sz="2800" dirty="0">
              <a:solidFill>
                <a:srgbClr val="9E2041"/>
              </a:solidFill>
              <a:latin typeface="Manrope Medium" pitchFamily="2" charset="0"/>
            </a:endParaRPr>
          </a:p>
          <a:p>
            <a:pPr marL="0" indent="457200" algn="just">
              <a:lnSpc>
                <a:spcPct val="100000"/>
              </a:lnSpc>
              <a:spcBef>
                <a:spcPts val="0"/>
              </a:spcBef>
              <a:spcAft>
                <a:spcPts val="1000"/>
              </a:spcAft>
              <a:buNone/>
            </a:pPr>
            <a:r>
              <a:rPr lang="ru-RU" sz="2800" dirty="0">
                <a:solidFill>
                  <a:srgbClr val="9E2041"/>
                </a:solidFill>
                <a:latin typeface="Manrope Medium" pitchFamily="2" charset="0"/>
              </a:rPr>
              <a:t>3. Поиск, поготовка и оборудование сборочного цеха, а так же склада и офисного помещения конструкторского отдела;</a:t>
            </a:r>
            <a:endParaRPr lang="ru-RU" sz="2800" dirty="0">
              <a:solidFill>
                <a:srgbClr val="9E2041"/>
              </a:solidFill>
              <a:latin typeface="Manrope Medium" pitchFamily="2" charset="0"/>
            </a:endParaRPr>
          </a:p>
          <a:p>
            <a:pPr marL="0" indent="457200" algn="just">
              <a:lnSpc>
                <a:spcPct val="100000"/>
              </a:lnSpc>
              <a:spcBef>
                <a:spcPts val="0"/>
              </a:spcBef>
              <a:spcAft>
                <a:spcPts val="1000"/>
              </a:spcAft>
              <a:buNone/>
            </a:pPr>
            <a:r>
              <a:rPr lang="ru-RU" sz="2800" dirty="0">
                <a:solidFill>
                  <a:srgbClr val="9E2041"/>
                </a:solidFill>
                <a:latin typeface="Manrope Medium" pitchFamily="2" charset="0"/>
              </a:rPr>
              <a:t>4. Проработка рынка сбыта, поиск заказчиков;</a:t>
            </a:r>
            <a:endParaRPr lang="ru-RU" sz="2800" dirty="0">
              <a:solidFill>
                <a:srgbClr val="9E2041"/>
              </a:solidFill>
              <a:latin typeface="Manrope Medium" pitchFamily="2" charset="0"/>
            </a:endParaRPr>
          </a:p>
          <a:p>
            <a:pPr marL="0" indent="457200" algn="just">
              <a:lnSpc>
                <a:spcPct val="100000"/>
              </a:lnSpc>
              <a:spcBef>
                <a:spcPts val="0"/>
              </a:spcBef>
              <a:spcAft>
                <a:spcPts val="1000"/>
              </a:spcAft>
              <a:buNone/>
            </a:pPr>
            <a:r>
              <a:rPr lang="ru-RU" sz="2800" dirty="0">
                <a:solidFill>
                  <a:srgbClr val="9E2041"/>
                </a:solidFill>
                <a:latin typeface="Manrope Medium" pitchFamily="2" charset="0"/>
              </a:rPr>
              <a:t>5. Сборка и реализация готовой продукции;</a:t>
            </a:r>
            <a:endParaRPr lang="ru-RU" sz="2800" dirty="0">
              <a:solidFill>
                <a:srgbClr val="9E2041"/>
              </a:solidFill>
              <a:latin typeface="Manrope Medium" pitchFamily="2" charset="0"/>
            </a:endParaRPr>
          </a:p>
        </p:txBody>
      </p:sp>
      <p:sp>
        <p:nvSpPr>
          <p:cNvPr id="6" name="Google Shape;108;p14"/>
          <p:cNvSpPr>
            <a:spLocks noGrp="1" noEditPoints="1"/>
          </p:cNvSpPr>
          <p:nvPr>
            <p:ph type="sldNum" idx="12"/>
          </p:nvPr>
        </p:nvSpPr>
        <p:spPr>
          <a:xfrm>
            <a:off x="418011" y="6176963"/>
            <a:ext cx="701040" cy="483881"/>
          </a:xfrm>
          <a:prstGeom prst="rect">
            <a:avLst/>
          </a:prstGeom>
          <a:noFill/>
          <a:ln>
            <a:noFill/>
          </a:ln>
        </p:spPr>
        <p:txBody>
          <a:bodyPr vert="horz" wrap="square" lIns="121900" tIns="60933" rIns="121900" bIns="60933" rtlCol="0" anchor="ctr">
            <a:noAutofit/>
          </a:bodyPr>
          <a:lstStyle/>
          <a:p>
            <a:pPr algn="ctr"/>
            <a:fld id="{00000000-1234-1234-1234-123412341234}" type="slidenum">
              <a:rPr lang="ru-RU" sz="4800" b="1">
                <a:solidFill>
                  <a:schemeClr val="bg1"/>
                </a:solidFill>
                <a:ea typeface="Lobster"/>
                <a:cs typeface="Lobster"/>
                <a:sym typeface="Lobster"/>
              </a:rPr>
            </a:fld>
            <a:endParaRPr sz="4800" b="1" dirty="0">
              <a:solidFill>
                <a:schemeClr val="bg1"/>
              </a:solidFill>
              <a:ea typeface="Lobster"/>
              <a:cs typeface="Lobster"/>
              <a:sym typeface="Lobster"/>
            </a:endParaRPr>
          </a:p>
        </p:txBody>
      </p:sp>
      <p:sp>
        <p:nvSpPr>
          <p:cNvPr id="7" name="TextBox 6"/>
          <p:cNvSpPr txBox="1"/>
          <p:nvPr/>
        </p:nvSpPr>
        <p:spPr>
          <a:xfrm>
            <a:off x="7550331" y="0"/>
            <a:ext cx="4641669" cy="502766"/>
          </a:xfrm>
          <a:prstGeom prst="rect">
            <a:avLst/>
          </a:prstGeom>
          <a:solidFill>
            <a:srgbClr val="9D2040"/>
          </a:solidFill>
        </p:spPr>
        <p:txBody>
          <a:bodyPr wrap="square">
            <a:spAutoFit/>
          </a:bodyPr>
          <a:lstStyle/>
          <a:p>
            <a:r>
              <a:rPr lang="ru-RU" sz="2665" b="1" dirty="0">
                <a:solidFill>
                  <a:schemeClr val="bg1"/>
                </a:solidFill>
              </a:rPr>
              <a:t>ДОРОЖНАЯ КАРТА  ПРОЕКТА</a:t>
            </a:r>
            <a:endParaRPr lang="ru-RU" sz="2665" b="1"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5" name="Объект 4"/>
          <p:cNvSpPr>
            <a:spLocks noGrp="1"/>
          </p:cNvSpPr>
          <p:nvPr>
            <p:ph idx="1"/>
          </p:nvPr>
        </p:nvSpPr>
        <p:spPr>
          <a:xfrm>
            <a:off x="2210435" y="1395095"/>
            <a:ext cx="9296400" cy="4351338"/>
          </a:xfrm>
        </p:spPr>
        <p:txBody>
          <a:bodyPr>
            <a:normAutofit fontScale="60000"/>
          </a:bodyPr>
          <a:lstStyle/>
          <a:p>
            <a:pPr marL="0" indent="457200" algn="just">
              <a:lnSpc>
                <a:spcPct val="100000"/>
              </a:lnSpc>
              <a:spcBef>
                <a:spcPts val="0"/>
              </a:spcBef>
              <a:spcAft>
                <a:spcPts val="1000"/>
              </a:spcAft>
              <a:buNone/>
            </a:pPr>
            <a:r>
              <a:rPr lang="ru-RU" dirty="0">
                <a:solidFill>
                  <a:srgbClr val="9E2041"/>
                </a:solidFill>
                <a:latin typeface="Manrope Medium" pitchFamily="2" charset="0"/>
                <a:sym typeface="+mn-ea"/>
              </a:rPr>
              <a:t>Данный проект не только решает вышеописанные проблемы, но и готов представить продукт способный эволюционировать в ногу со временем. На первых этапах развития проекта - это насыщение рынка доступной малогабаритной спецтехникой, способной справляться с задачами,которые на данный момент времени решаются лишь крупными машинами, для приобретения или найма которых требуются значительные финансовые вложения. Помимо прочего для использования малогабаритной спецтехники не будет требоваться специальных навыков, так как все манипуляции будут выполняться с помощью дистанционного управления и пользователю достаточно будет всего лишь следовать инструкциям приобретаемого изделия. Далее посредством установки программного обеспечения будет возможным частично автоматизировать продукт, а при соответствующем техническом задании данный проект сможет удовлетворить запрос по созданию роботизированной специальной техники на базе малогабаритной самоходной машины, способной решать задачи, как в условиях чрезвычайных ситуаций, так и быть востребованной для нужд СВО.</a:t>
            </a:r>
            <a:endParaRPr lang="ru-RU" sz="2800" dirty="0">
              <a:solidFill>
                <a:srgbClr val="9E2041"/>
              </a:solidFill>
              <a:latin typeface="Manrope Medium" pitchFamily="2" charset="0"/>
            </a:endParaRPr>
          </a:p>
        </p:txBody>
      </p:sp>
      <p:sp>
        <p:nvSpPr>
          <p:cNvPr id="6" name="Google Shape;108;p14"/>
          <p:cNvSpPr>
            <a:spLocks noGrp="1" noEditPoints="1"/>
          </p:cNvSpPr>
          <p:nvPr>
            <p:ph type="sldNum" idx="12"/>
          </p:nvPr>
        </p:nvSpPr>
        <p:spPr>
          <a:xfrm>
            <a:off x="418011" y="6176963"/>
            <a:ext cx="701040" cy="483881"/>
          </a:xfrm>
          <a:prstGeom prst="rect">
            <a:avLst/>
          </a:prstGeom>
          <a:noFill/>
          <a:ln>
            <a:noFill/>
          </a:ln>
        </p:spPr>
        <p:txBody>
          <a:bodyPr vert="horz" wrap="square" lIns="121900" tIns="60933" rIns="121900" bIns="60933" rtlCol="0" anchor="ctr">
            <a:noAutofit/>
          </a:bodyPr>
          <a:lstStyle/>
          <a:p>
            <a:pPr algn="ctr"/>
            <a:fld id="{00000000-1234-1234-1234-123412341234}" type="slidenum">
              <a:rPr lang="ru-RU" sz="4800" b="1">
                <a:solidFill>
                  <a:schemeClr val="bg1"/>
                </a:solidFill>
                <a:ea typeface="Lobster"/>
                <a:cs typeface="Lobster"/>
                <a:sym typeface="Lobster"/>
              </a:rPr>
            </a:fld>
            <a:endParaRPr sz="4800" b="1" dirty="0">
              <a:solidFill>
                <a:schemeClr val="bg1"/>
              </a:solidFill>
              <a:ea typeface="Lobster"/>
              <a:cs typeface="Lobster"/>
              <a:sym typeface="Lobster"/>
            </a:endParaRPr>
          </a:p>
        </p:txBody>
      </p:sp>
      <p:sp>
        <p:nvSpPr>
          <p:cNvPr id="7" name="TextBox 6"/>
          <p:cNvSpPr txBox="1"/>
          <p:nvPr/>
        </p:nvSpPr>
        <p:spPr>
          <a:xfrm>
            <a:off x="7550331" y="0"/>
            <a:ext cx="4641669" cy="502766"/>
          </a:xfrm>
          <a:prstGeom prst="rect">
            <a:avLst/>
          </a:prstGeom>
          <a:solidFill>
            <a:srgbClr val="9D2040"/>
          </a:solidFill>
        </p:spPr>
        <p:txBody>
          <a:bodyPr wrap="square">
            <a:spAutoFit/>
          </a:bodyPr>
          <a:lstStyle/>
          <a:p>
            <a:r>
              <a:rPr lang="ru-RU" sz="2665" b="1" dirty="0">
                <a:solidFill>
                  <a:schemeClr val="bg1"/>
                </a:solidFill>
              </a:rPr>
              <a:t>РЕЗУЛЬТАТ ПРОЕКТА</a:t>
            </a:r>
            <a:endParaRPr lang="ru-RU" sz="2665" b="1"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152650" y="3135313"/>
            <a:ext cx="9144000" cy="1655762"/>
          </a:xfrm>
        </p:spPr>
        <p:txBody>
          <a:bodyPr>
            <a:normAutofit/>
          </a:bodyPr>
          <a:lstStyle/>
          <a:p>
            <a:pPr algn="l"/>
            <a:r>
              <a:rPr lang="ru-RU" sz="4800" dirty="0">
                <a:solidFill>
                  <a:schemeClr val="bg1"/>
                </a:solidFill>
                <a:latin typeface="Russo One" panose="02000503050000020004" pitchFamily="2" charset="0"/>
              </a:rPr>
              <a:t>Спасибо за внимание!</a:t>
            </a:r>
            <a:endParaRPr lang="ru-RU" sz="4800" dirty="0">
              <a:solidFill>
                <a:schemeClr val="bg1"/>
              </a:solidFill>
              <a:latin typeface="Russo One" panose="02000503050000020004" pitchFamily="2" charset="0"/>
            </a:endParaRPr>
          </a:p>
        </p:txBody>
      </p:sp>
      <p:sp>
        <p:nvSpPr>
          <p:cNvPr id="9" name="TextBox 8"/>
          <p:cNvSpPr txBox="1"/>
          <p:nvPr/>
        </p:nvSpPr>
        <p:spPr>
          <a:xfrm>
            <a:off x="2152650" y="5619750"/>
            <a:ext cx="7077075" cy="461665"/>
          </a:xfrm>
          <a:prstGeom prst="rect">
            <a:avLst/>
          </a:prstGeom>
          <a:noFill/>
        </p:spPr>
        <p:txBody>
          <a:bodyPr wrap="square" rtlCol="0">
            <a:spAutoFit/>
          </a:bodyPr>
          <a:lstStyle/>
          <a:p>
            <a:r>
              <a:rPr lang="ru-RU">
                <a:solidFill>
                  <a:schemeClr val="bg1"/>
                </a:solidFill>
                <a:latin typeface="Manrope Medium" pitchFamily="2" charset="0"/>
              </a:rPr>
              <a:t>Хабаровск</a:t>
            </a:r>
            <a:r>
              <a:rPr lang="ru-RU">
                <a:solidFill>
                  <a:schemeClr val="bg1"/>
                </a:solidFill>
                <a:latin typeface="Manrope" pitchFamily="2" charset="0"/>
              </a:rPr>
              <a:t> </a:t>
            </a:r>
            <a:r>
              <a:rPr lang="ru-RU" sz="2400" smtClean="0">
                <a:solidFill>
                  <a:schemeClr val="bg1"/>
                </a:solidFill>
                <a:latin typeface="Manrope" pitchFamily="2" charset="0"/>
              </a:rPr>
              <a:t>2024</a:t>
            </a:r>
            <a:endParaRPr lang="ru-RU" sz="2400" dirty="0">
              <a:solidFill>
                <a:schemeClr val="bg1"/>
              </a:solidFill>
              <a:latin typeface="Manrope" pitchFamily="2"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3389</Words>
  <Application>WPS Presentation</Application>
  <PresentationFormat>Широкоэкранный</PresentationFormat>
  <Paragraphs>66</Paragraphs>
  <Slides>9</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9</vt:i4>
      </vt:variant>
    </vt:vector>
  </HeadingPairs>
  <TitlesOfParts>
    <vt:vector size="25" baseType="lpstr">
      <vt:lpstr>Arial</vt:lpstr>
      <vt:lpstr>SimSun</vt:lpstr>
      <vt:lpstr>Wingdings</vt:lpstr>
      <vt:lpstr>Russo One</vt:lpstr>
      <vt:lpstr>GOST type B</vt:lpstr>
      <vt:lpstr>Manrope Medium</vt:lpstr>
      <vt:lpstr>Manrope</vt:lpstr>
      <vt:lpstr>Arial</vt:lpstr>
      <vt:lpstr>Nunito Black</vt:lpstr>
      <vt:lpstr>Segoe Print</vt:lpstr>
      <vt:lpstr>Lobster</vt:lpstr>
      <vt:lpstr>Calibri Light</vt:lpstr>
      <vt:lpstr>Calibri</vt:lpstr>
      <vt:lpstr>Microsoft YaHei</vt:lpstr>
      <vt:lpstr>Arial Unicode MS</vt:lpstr>
      <vt:lpstr>Тема Office</vt:lpstr>
      <vt:lpstr>НАЗВАНИЕ ПРОЕКТА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lucifer1300@mail.ru</dc:creator>
  <cp:lastModifiedBy>WPS_1710375871</cp:lastModifiedBy>
  <cp:revision>17</cp:revision>
  <dcterms:created xsi:type="dcterms:W3CDTF">2023-10-11T02:03:00Z</dcterms:created>
  <dcterms:modified xsi:type="dcterms:W3CDTF">2024-05-14T01:51:15Z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1D4CC7C5105648D8BAD76B50CC4DAB45_12</vt:lpwstr>
  </property>
  <property fmtid="{D5CDD505-2E9C-101B-9397-08002B2CF9AE}" pid="3" name="KSOProductBuildVer">
    <vt:lpwstr>1049-12.2.0.16909</vt:lpwstr>
  </property>
</Properties>
</file>