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 snapToGrid="0">
      <p:cViewPr varScale="1">
        <p:scale>
          <a:sx n="115" d="100"/>
          <a:sy n="115" d="100"/>
        </p:scale>
        <p:origin x="3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5BE21-BBA6-4878-B027-8E0C28911B32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88CDA-A072-40EF-B3D3-9C8B270A6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684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5BE21-BBA6-4878-B027-8E0C28911B32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88CDA-A072-40EF-B3D3-9C8B270A6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976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5BE21-BBA6-4878-B027-8E0C28911B32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88CDA-A072-40EF-B3D3-9C8B270A6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626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5BE21-BBA6-4878-B027-8E0C28911B32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88CDA-A072-40EF-B3D3-9C8B270A6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592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5BE21-BBA6-4878-B027-8E0C28911B32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88CDA-A072-40EF-B3D3-9C8B270A6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891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5BE21-BBA6-4878-B027-8E0C28911B32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88CDA-A072-40EF-B3D3-9C8B270A6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305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5BE21-BBA6-4878-B027-8E0C28911B32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88CDA-A072-40EF-B3D3-9C8B270A6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796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5BE21-BBA6-4878-B027-8E0C28911B32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88CDA-A072-40EF-B3D3-9C8B270A6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473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5BE21-BBA6-4878-B027-8E0C28911B32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88CDA-A072-40EF-B3D3-9C8B270A6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638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5BE21-BBA6-4878-B027-8E0C28911B32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88CDA-A072-40EF-B3D3-9C8B270A6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782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5BE21-BBA6-4878-B027-8E0C28911B32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88CDA-A072-40EF-B3D3-9C8B270A6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785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5BE21-BBA6-4878-B027-8E0C28911B32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88CDA-A072-40EF-B3D3-9C8B270A6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8031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22839" y="2099363"/>
            <a:ext cx="6942993" cy="2162907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C000"/>
                </a:solidFill>
                <a:latin typeface="Comic Sans MS" panose="030F0702030302020204" pitchFamily="66" charset="0"/>
              </a:rPr>
              <a:t>Сублимированная шоколадная паста «</a:t>
            </a:r>
            <a:r>
              <a:rPr lang="en-US" dirty="0" err="1">
                <a:solidFill>
                  <a:srgbClr val="FFC000"/>
                </a:solidFill>
                <a:latin typeface="Comic Sans MS" panose="030F0702030302020204" pitchFamily="66" charset="0"/>
              </a:rPr>
              <a:t>Chodipa</a:t>
            </a:r>
            <a:r>
              <a:rPr lang="ru-RU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»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7284" y="5448423"/>
            <a:ext cx="9144000" cy="943585"/>
          </a:xfrm>
        </p:spPr>
        <p:txBody>
          <a:bodyPr/>
          <a:lstStyle/>
          <a:p>
            <a:pPr>
              <a:defRPr/>
            </a:pPr>
            <a:r>
              <a:rPr lang="ru-RU" b="1" dirty="0">
                <a:solidFill>
                  <a:srgbClr val="FFC000"/>
                </a:solidFill>
                <a:latin typeface="Comic Sans MS" panose="030F0702030302020204" pitchFamily="66" charset="0"/>
              </a:rPr>
              <a:t>Руководитель проекта: </a:t>
            </a:r>
            <a:r>
              <a:rPr lang="ru-RU" b="1" dirty="0" err="1">
                <a:solidFill>
                  <a:srgbClr val="FFC000"/>
                </a:solidFill>
                <a:latin typeface="Comic Sans MS" panose="030F0702030302020204" pitchFamily="66" charset="0"/>
              </a:rPr>
              <a:t>Пономарёв</a:t>
            </a:r>
            <a:r>
              <a:rPr lang="ru-RU" b="1" dirty="0">
                <a:solidFill>
                  <a:srgbClr val="FFC000"/>
                </a:solidFill>
                <a:latin typeface="Comic Sans MS" panose="030F0702030302020204" pitchFamily="66" charset="0"/>
              </a:rPr>
              <a:t> В.Г.</a:t>
            </a:r>
          </a:p>
          <a:p>
            <a:pPr>
              <a:defRPr/>
            </a:pPr>
            <a:r>
              <a:rPr lang="ru-RU" b="1" dirty="0">
                <a:solidFill>
                  <a:srgbClr val="FFC000"/>
                </a:solidFill>
                <a:latin typeface="Comic Sans MS" panose="030F0702030302020204" pitchFamily="66" charset="0"/>
              </a:rPr>
              <a:t>Участники проекта: Александров </a:t>
            </a:r>
            <a:r>
              <a:rPr lang="ru-RU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Константин</a:t>
            </a:r>
            <a:endParaRPr lang="ru-RU" b="1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614" y="1817452"/>
            <a:ext cx="4133594" cy="334017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5316" y="232846"/>
            <a:ext cx="10245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b="1" dirty="0">
                <a:solidFill>
                  <a:srgbClr val="FFC000"/>
                </a:solidFill>
              </a:rPr>
              <a:t>Министерство науки и высшего образования Российской Федерации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b="1" dirty="0">
                <a:solidFill>
                  <a:srgbClr val="FFC000"/>
                </a:solidFill>
              </a:rPr>
              <a:t>Федеральное государственное бюджетное образовательное учреждение высшего образования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b="1" dirty="0">
                <a:solidFill>
                  <a:srgbClr val="FFC000"/>
                </a:solidFill>
              </a:rPr>
              <a:t>«Московский государственный университет технологий и управления имени </a:t>
            </a:r>
            <a:r>
              <a:rPr lang="ru-RU" b="1" dirty="0" err="1">
                <a:solidFill>
                  <a:srgbClr val="FFC000"/>
                </a:solidFill>
              </a:rPr>
              <a:t>К.Г.Разумовского</a:t>
            </a:r>
            <a:endParaRPr lang="ru-RU" b="1" dirty="0">
              <a:solidFill>
                <a:srgbClr val="FFC000"/>
              </a:solidFill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b="1" dirty="0">
                <a:solidFill>
                  <a:srgbClr val="FFC000"/>
                </a:solidFill>
              </a:rPr>
              <a:t>(Первый казачий университет)»</a:t>
            </a:r>
            <a:endParaRPr lang="ru-RU" b="1" dirty="0">
              <a:solidFill>
                <a:srgbClr val="FFC000"/>
              </a:solidFill>
            </a:endParaRPr>
          </a:p>
        </p:txBody>
      </p:sp>
      <p:pic>
        <p:nvPicPr>
          <p:cNvPr id="6" name="Picture 2" descr="https://yt3.ggpht.com/ytc/AAUvwnj_VMtRasFtOGWgCpoARVJS-faUpEi2diXHhaZx=s900-c-k-c0x00ffffff-no-rj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0668" y="178905"/>
            <a:ext cx="1275540" cy="1275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63469" y="6207342"/>
            <a:ext cx="1718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C000"/>
                </a:solidFill>
                <a:latin typeface="Comic Sans MS" panose="030F0702030302020204" pitchFamily="66" charset="0"/>
              </a:rPr>
              <a:t>Трек: </a:t>
            </a:r>
            <a:r>
              <a:rPr lang="en-US" dirty="0" err="1">
                <a:solidFill>
                  <a:srgbClr val="FFC000"/>
                </a:solidFill>
                <a:latin typeface="Comic Sans MS" panose="030F0702030302020204" pitchFamily="66" charset="0"/>
              </a:rPr>
              <a:t>Foodnet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4743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377" y="136525"/>
            <a:ext cx="8947638" cy="1050437"/>
          </a:xfrm>
        </p:spPr>
        <p:txBody>
          <a:bodyPr/>
          <a:lstStyle/>
          <a:p>
            <a:r>
              <a:rPr lang="ru-RU" b="1" dirty="0">
                <a:solidFill>
                  <a:srgbClr val="FFC000"/>
                </a:solidFill>
                <a:latin typeface="Comic Sans MS" panose="030F0702030302020204" pitchFamily="66" charset="0"/>
              </a:rPr>
              <a:t>Актуальность и </a:t>
            </a:r>
            <a:r>
              <a:rPr lang="ru-RU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проблематика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3768" y="1186962"/>
            <a:ext cx="6918427" cy="5152291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ru-RU" sz="1600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Продукты питания всегда будет актуальной темой, в частности: сладости:</a:t>
            </a:r>
            <a:endParaRPr lang="ru-RU" sz="1600" b="1" dirty="0">
              <a:solidFill>
                <a:srgbClr val="FFC000"/>
              </a:solidFill>
              <a:latin typeface="Comic Sans MS" panose="030F0702030302020204" pitchFamily="66" charset="0"/>
            </a:endParaRP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ru-RU" sz="1600" b="1" dirty="0">
                <a:solidFill>
                  <a:srgbClr val="FFC000"/>
                </a:solidFill>
                <a:latin typeface="Comic Sans MS" panose="030F0702030302020204" pitchFamily="66" charset="0"/>
              </a:rPr>
              <a:t>Одни </a:t>
            </a:r>
            <a:r>
              <a:rPr lang="ru-RU" sz="1600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придерживаются мнения, </a:t>
            </a:r>
            <a:r>
              <a:rPr lang="ru-RU" sz="1600" b="1" dirty="0">
                <a:solidFill>
                  <a:srgbClr val="FFC000"/>
                </a:solidFill>
                <a:latin typeface="Comic Sans MS" panose="030F0702030302020204" pitchFamily="66" charset="0"/>
              </a:rPr>
              <a:t>что </a:t>
            </a:r>
            <a:r>
              <a:rPr lang="ru-RU" sz="1600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продукт должен </a:t>
            </a:r>
            <a:r>
              <a:rPr lang="ru-RU" sz="1600" b="1" dirty="0">
                <a:solidFill>
                  <a:srgbClr val="FFC000"/>
                </a:solidFill>
                <a:latin typeface="Comic Sans MS" panose="030F0702030302020204" pitchFamily="66" charset="0"/>
              </a:rPr>
              <a:t>создаваться химическим путём, </a:t>
            </a:r>
            <a:r>
              <a:rPr lang="ru-RU" sz="1600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а вкус выражаться хим. добавками</a:t>
            </a:r>
            <a:endParaRPr lang="ru-RU" sz="1600" b="1" dirty="0">
              <a:solidFill>
                <a:srgbClr val="FFC000"/>
              </a:solidFill>
              <a:latin typeface="Comic Sans MS" panose="030F0702030302020204" pitchFamily="66" charset="0"/>
            </a:endParaRP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ru-RU" sz="1600" b="1" dirty="0">
                <a:solidFill>
                  <a:srgbClr val="FFC000"/>
                </a:solidFill>
                <a:latin typeface="Comic Sans MS" panose="030F0702030302020204" pitchFamily="66" charset="0"/>
              </a:rPr>
              <a:t>Другие настаивают на натуральность продуктов, без заменителей, консервантов и химикатов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ru-RU" sz="1600" b="1" dirty="0">
                <a:solidFill>
                  <a:srgbClr val="FFC000"/>
                </a:solidFill>
                <a:latin typeface="Comic Sans MS" panose="030F0702030302020204" pitchFamily="66" charset="0"/>
              </a:rPr>
              <a:t>Однако и там и там присутствуют как плюсы, так и </a:t>
            </a:r>
            <a:r>
              <a:rPr lang="ru-RU" sz="1600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минусы: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ru-RU" sz="1600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	1. </a:t>
            </a:r>
            <a:r>
              <a:rPr lang="ru-RU" sz="1600" b="1" dirty="0">
                <a:solidFill>
                  <a:srgbClr val="FFC000"/>
                </a:solidFill>
                <a:latin typeface="Comic Sans MS" panose="030F0702030302020204" pitchFamily="66" charset="0"/>
              </a:rPr>
              <a:t>Проблема сокращения и замена натуральных продуктов питания для </a:t>
            </a:r>
            <a:r>
              <a:rPr lang="ru-RU" sz="1600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их удешевления </a:t>
            </a:r>
            <a:r>
              <a:rPr lang="ru-RU" sz="1600" b="1" dirty="0">
                <a:solidFill>
                  <a:srgbClr val="FFC000"/>
                </a:solidFill>
                <a:latin typeface="Comic Sans MS" panose="030F0702030302020204" pitchFamily="66" charset="0"/>
              </a:rPr>
              <a:t>и увеличения срока хранения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ru-RU" sz="1600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	2. </a:t>
            </a:r>
            <a:r>
              <a:rPr lang="ru-RU" sz="1600" b="1" dirty="0">
                <a:solidFill>
                  <a:srgbClr val="FFC000"/>
                </a:solidFill>
                <a:latin typeface="Comic Sans MS" panose="030F0702030302020204" pitchFamily="66" charset="0"/>
              </a:rPr>
              <a:t>Сохранение питательности, </a:t>
            </a:r>
            <a:r>
              <a:rPr lang="ru-RU" sz="1600" b="1" dirty="0" err="1">
                <a:solidFill>
                  <a:srgbClr val="FFC000"/>
                </a:solidFill>
                <a:latin typeface="Comic Sans MS" panose="030F0702030302020204" pitchFamily="66" charset="0"/>
              </a:rPr>
              <a:t>витаминизированности</a:t>
            </a:r>
            <a:r>
              <a:rPr lang="ru-RU" sz="1600" b="1" dirty="0">
                <a:solidFill>
                  <a:srgbClr val="FFC000"/>
                </a:solidFill>
                <a:latin typeface="Comic Sans MS" panose="030F0702030302020204" pitchFamily="66" charset="0"/>
              </a:rPr>
              <a:t> и удобства </a:t>
            </a:r>
            <a:r>
              <a:rPr lang="ru-RU" sz="1600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употребления продуктов, но низкий срок годности и высокие требования к хранению</a:t>
            </a:r>
          </a:p>
        </p:txBody>
      </p:sp>
      <p:pic>
        <p:nvPicPr>
          <p:cNvPr id="1026" name="Picture 2" descr="https://bambinostory.com/wp-content/uploads/2014/07/vrednye-dobavki-v-produktah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841" y="1186962"/>
            <a:ext cx="3387741" cy="2259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glavproduct.ru/wp-content/uploads/2019/03/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40" y="3618035"/>
            <a:ext cx="4407986" cy="2939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953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5107" y="198071"/>
            <a:ext cx="7888565" cy="132556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Решение: </a:t>
            </a:r>
            <a:r>
              <a:rPr lang="ru-RU" dirty="0">
                <a:solidFill>
                  <a:srgbClr val="FFC000"/>
                </a:solidFill>
                <a:latin typeface="Comic Sans MS" panose="030F0702030302020204" pitchFamily="66" charset="0"/>
              </a:rPr>
              <a:t>Сублимированная шоколадная паста «</a:t>
            </a:r>
            <a:r>
              <a:rPr lang="en-US" dirty="0" err="1">
                <a:solidFill>
                  <a:srgbClr val="FFC000"/>
                </a:solidFill>
                <a:latin typeface="Comic Sans MS" panose="030F0702030302020204" pitchFamily="66" charset="0"/>
              </a:rPr>
              <a:t>Chodipa</a:t>
            </a:r>
            <a:r>
              <a:rPr lang="ru-RU" dirty="0">
                <a:solidFill>
                  <a:srgbClr val="FFC000"/>
                </a:solidFill>
                <a:latin typeface="Comic Sans MS" panose="030F0702030302020204" pitchFamily="66" charset="0"/>
              </a:rPr>
              <a:t>»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5492" y="1861418"/>
            <a:ext cx="7683175" cy="4351338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b="1" dirty="0">
                <a:solidFill>
                  <a:srgbClr val="FFC000"/>
                </a:solidFill>
                <a:latin typeface="Comic Sans MS" panose="030F0702030302020204" pitchFamily="66" charset="0"/>
              </a:rPr>
              <a:t>S – sublimation (</a:t>
            </a:r>
            <a:r>
              <a:rPr lang="ru-RU" b="1" dirty="0">
                <a:solidFill>
                  <a:srgbClr val="FFC000"/>
                </a:solidFill>
                <a:latin typeface="Comic Sans MS" panose="030F0702030302020204" pitchFamily="66" charset="0"/>
              </a:rPr>
              <a:t>сублимация). Удаление влаги без образования макроколичеств жидкой фазы.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endParaRPr lang="ru-RU" b="1" dirty="0" smtClean="0">
              <a:solidFill>
                <a:srgbClr val="FFC000"/>
              </a:solidFill>
              <a:latin typeface="Comic Sans MS" panose="030F0702030302020204" pitchFamily="66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ru-RU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Преимущества </a:t>
            </a:r>
            <a:r>
              <a:rPr lang="ru-RU" b="1" dirty="0">
                <a:solidFill>
                  <a:srgbClr val="FFC000"/>
                </a:solidFill>
                <a:latin typeface="Comic Sans MS" panose="030F0702030302020204" pitchFamily="66" charset="0"/>
              </a:rPr>
              <a:t>сублимации: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ru-RU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+ Сохраняет витамины</a:t>
            </a:r>
            <a:endParaRPr lang="ru-RU" b="1" dirty="0">
              <a:solidFill>
                <a:srgbClr val="FFC000"/>
              </a:solidFill>
              <a:latin typeface="Comic Sans MS" panose="030F0702030302020204" pitchFamily="66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ru-RU" b="1" dirty="0">
                <a:solidFill>
                  <a:srgbClr val="FFC000"/>
                </a:solidFill>
                <a:latin typeface="Comic Sans MS" panose="030F0702030302020204" pitchFamily="66" charset="0"/>
              </a:rPr>
              <a:t>+ Уменьшает вес продукта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ru-RU" b="1" dirty="0">
                <a:solidFill>
                  <a:srgbClr val="FFC000"/>
                </a:solidFill>
                <a:latin typeface="Comic Sans MS" panose="030F0702030302020204" pitchFamily="66" charset="0"/>
              </a:rPr>
              <a:t>+ Продукт может стать пищей для космонавтов, затяжных </a:t>
            </a:r>
            <a:r>
              <a:rPr lang="ru-RU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экспедиций, </a:t>
            </a:r>
            <a:r>
              <a:rPr lang="ru-RU" b="1" dirty="0">
                <a:solidFill>
                  <a:srgbClr val="FFC000"/>
                </a:solidFill>
                <a:latin typeface="Comic Sans MS" panose="030F0702030302020204" pitchFamily="66" charset="0"/>
              </a:rPr>
              <a:t>путешественников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ru-RU" b="1" dirty="0">
                <a:solidFill>
                  <a:srgbClr val="FFC000"/>
                </a:solidFill>
                <a:latin typeface="Comic Sans MS" panose="030F0702030302020204" pitchFamily="66" charset="0"/>
              </a:rPr>
              <a:t>+ Повышение срока годности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ru-RU" b="1" dirty="0">
                <a:solidFill>
                  <a:srgbClr val="FFC000"/>
                </a:solidFill>
                <a:latin typeface="Comic Sans MS" panose="030F0702030302020204" pitchFamily="66" charset="0"/>
              </a:rPr>
              <a:t>+ Можно вернуть изначальное состояние пасты, смешав с молоком или водой.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ru-RU" b="1" dirty="0">
                <a:solidFill>
                  <a:srgbClr val="FFC000"/>
                </a:solidFill>
                <a:latin typeface="Comic Sans MS" panose="030F0702030302020204" pitchFamily="66" charset="0"/>
              </a:rPr>
              <a:t>+ Неприхотливые условия транспортировки и хранения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861140" y="84629"/>
            <a:ext cx="3208712" cy="908107"/>
          </a:xfrm>
          <a:prstGeom prst="roundRect">
            <a:avLst/>
          </a:prstGeom>
          <a:solidFill>
            <a:srgbClr val="760E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«</a:t>
            </a:r>
            <a:r>
              <a:rPr lang="en-US" sz="3200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CHODIPA</a:t>
            </a:r>
            <a:r>
              <a:rPr lang="ru-RU" sz="3200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»</a:t>
            </a:r>
            <a:endParaRPr lang="ru-RU" sz="3200" b="1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2050" name="Picture 2" descr="https://i1.wp.com/def4onki.ru/wp-content/uploads/2021/04/scale_1200-1.png?w=1024&amp;ssl=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345" y="4037087"/>
            <a:ext cx="3530573" cy="2647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8991" y="1184607"/>
            <a:ext cx="2660609" cy="26606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648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Видеоролик со звуком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7774" y="149628"/>
            <a:ext cx="10457411" cy="588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35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303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3509" y="207184"/>
            <a:ext cx="6718069" cy="898410"/>
          </a:xfrm>
        </p:spPr>
        <p:txBody>
          <a:bodyPr/>
          <a:lstStyle/>
          <a:p>
            <a:r>
              <a:rPr lang="ru-RU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Экономическая выгода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1834" y="1442777"/>
            <a:ext cx="7658756" cy="5149216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b="1" dirty="0">
                <a:solidFill>
                  <a:srgbClr val="FFC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	Стоимость одного прототипа на (100 г):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b="1" dirty="0">
                <a:solidFill>
                  <a:srgbClr val="FFC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- Ингредиенты: 69,912 рублей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solidFill>
                  <a:srgbClr val="FFC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Технологические средства, электроэнергия, топливо/масло: 500 рублей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solidFill>
                  <a:srgbClr val="FFC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Стоимость «</a:t>
            </a:r>
            <a:r>
              <a:rPr lang="ru-RU" b="1" dirty="0" err="1" smtClean="0">
                <a:solidFill>
                  <a:srgbClr val="FFC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Сублиматора</a:t>
            </a:r>
            <a:r>
              <a:rPr lang="ru-RU" b="1" dirty="0" smtClean="0">
                <a:solidFill>
                  <a:srgbClr val="FFC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» 100 тыс. 300 тыс. (зависит от страны производителя)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solidFill>
                  <a:srgbClr val="FFC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Затраты </a:t>
            </a:r>
            <a:r>
              <a:rPr lang="ru-RU" b="1" dirty="0">
                <a:solidFill>
                  <a:srgbClr val="FFC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времени: 26 часов</a:t>
            </a:r>
            <a:r>
              <a:rPr lang="ru-RU" b="1" dirty="0" smtClean="0">
                <a:solidFill>
                  <a:srgbClr val="FFC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Tx/>
              <a:buChar char="-"/>
            </a:pPr>
            <a:endParaRPr lang="ru-RU" b="1" dirty="0">
              <a:solidFill>
                <a:srgbClr val="FFC00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b="1" dirty="0" smtClean="0">
                <a:solidFill>
                  <a:srgbClr val="FFC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Экономические плюсы сублимации: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solidFill>
                  <a:srgbClr val="FFC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Снижение стоимости транспортировки продукта по весу 60-90%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solidFill>
                  <a:srgbClr val="FFC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Экономия затрат на химические консерванты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solidFill>
                  <a:srgbClr val="FFC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Небольшие затраты с внедрением продукта на рынок, так как сама шоколадная паста и различные растворимые смеси известны</a:t>
            </a:r>
            <a:endParaRPr lang="ru-RU" b="1" dirty="0">
              <a:solidFill>
                <a:srgbClr val="FFC00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8577" y="249382"/>
            <a:ext cx="4983423" cy="3150524"/>
          </a:xfrm>
          <a:prstGeom prst="rect">
            <a:avLst/>
          </a:prstGeom>
        </p:spPr>
      </p:pic>
      <p:pic>
        <p:nvPicPr>
          <p:cNvPr id="3076" name="Picture 4" descr="https://www.research-live.com/img/res_4006035_experiment_lab_equipment_beak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916" y="3399906"/>
            <a:ext cx="4352084" cy="264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3052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Перспективы развития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1698" y="1551305"/>
            <a:ext cx="10515600" cy="1773786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b="1" dirty="0">
                <a:solidFill>
                  <a:srgbClr val="FFC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FFC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Продукт легко можно внедрить в пищевую индустрию, поскольку, в России есть несколько производителей, знакомых с сублимацией. Такие как: «Созвездие», «Мазурин», «ТАВ», «Гала-Гала».</a:t>
            </a:r>
            <a:endParaRPr lang="ru-RU" dirty="0"/>
          </a:p>
        </p:txBody>
      </p:sp>
      <p:pic>
        <p:nvPicPr>
          <p:cNvPr id="4098" name="Picture 2" descr="https://inni.info/f/i/0e63c2473b9ec4b532397fc5c482c4b5829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979" y="3885171"/>
            <a:ext cx="2855016" cy="125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inni.info/f/i/8d6f063eb558b4c5b2697f3534a244e5528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03" y="3690709"/>
            <a:ext cx="1906097" cy="173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ООО &quot;Тав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644988"/>
            <a:ext cx="1782272" cy="182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3375" y="3977796"/>
            <a:ext cx="3381847" cy="106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685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596" y="173932"/>
            <a:ext cx="5238404" cy="1325563"/>
          </a:xfrm>
        </p:spPr>
        <p:txBody>
          <a:bodyPr/>
          <a:lstStyle/>
          <a:p>
            <a:r>
              <a:rPr lang="ru-RU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Команда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22123" y="2142474"/>
            <a:ext cx="5518265" cy="2538557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ru-RU" b="1" dirty="0">
                <a:solidFill>
                  <a:srgbClr val="FFC000"/>
                </a:solidFill>
                <a:latin typeface="Comic Sans MS" panose="030F0702030302020204" pitchFamily="66" charset="0"/>
              </a:rPr>
              <a:t>Александров Константин Владимирович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ru-RU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Специальность:</a:t>
            </a:r>
            <a:endParaRPr lang="ru-RU" b="1" dirty="0">
              <a:solidFill>
                <a:srgbClr val="FFC000"/>
              </a:solidFill>
              <a:latin typeface="Comic Sans MS" panose="030F0702030302020204" pitchFamily="66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ru-RU" b="1" dirty="0">
                <a:solidFill>
                  <a:srgbClr val="FFC000"/>
                </a:solidFill>
                <a:latin typeface="Comic Sans MS" panose="030F0702030302020204" pitchFamily="66" charset="0"/>
              </a:rPr>
              <a:t>Холодильная техника и технологии (16.03.03)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ru-RU" b="1" dirty="0">
              <a:solidFill>
                <a:srgbClr val="FFC000"/>
              </a:solidFill>
              <a:latin typeface="Comic Sans MS" panose="030F0702030302020204" pitchFamily="66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ru-RU" b="1" dirty="0">
                <a:solidFill>
                  <a:srgbClr val="FFC000"/>
                </a:solidFill>
                <a:latin typeface="Comic Sans MS" panose="030F0702030302020204" pitchFamily="66" charset="0"/>
              </a:rPr>
              <a:t>Функции: сбор информации, анализ, составление планов, расчёты, проектирование, изготовление </a:t>
            </a:r>
            <a:r>
              <a:rPr lang="ru-RU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прототипов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endParaRPr lang="ru-RU" b="1" dirty="0">
              <a:solidFill>
                <a:srgbClr val="FFC000"/>
              </a:solidFill>
              <a:latin typeface="Comic Sans MS" panose="030F0702030302020204" pitchFamily="66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en-US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garantreso@mail.ru</a:t>
            </a:r>
            <a:endParaRPr lang="ru-RU" b="1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476" y="1533712"/>
            <a:ext cx="3049386" cy="37530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96619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7507" y="1983114"/>
            <a:ext cx="6158312" cy="2285999"/>
          </a:xfrm>
          <a:ln w="76200"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Сублимированная </a:t>
            </a:r>
            <a:r>
              <a:rPr lang="ru-RU" dirty="0">
                <a:solidFill>
                  <a:srgbClr val="FFC000"/>
                </a:solidFill>
                <a:latin typeface="Comic Sans MS" panose="030F0702030302020204" pitchFamily="66" charset="0"/>
              </a:rPr>
              <a:t>шоколадная паста «</a:t>
            </a:r>
            <a:r>
              <a:rPr lang="en-US" dirty="0" err="1">
                <a:solidFill>
                  <a:srgbClr val="FFC000"/>
                </a:solidFill>
                <a:latin typeface="Comic Sans MS" panose="030F0702030302020204" pitchFamily="66" charset="0"/>
              </a:rPr>
              <a:t>Chodipa</a:t>
            </a:r>
            <a:r>
              <a:rPr lang="ru-RU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3469" y="6207342"/>
            <a:ext cx="1718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C000"/>
                </a:solidFill>
                <a:latin typeface="Comic Sans MS" panose="030F0702030302020204" pitchFamily="66" charset="0"/>
              </a:rPr>
              <a:t>Трек: </a:t>
            </a:r>
            <a:r>
              <a:rPr lang="en-US" dirty="0" err="1">
                <a:solidFill>
                  <a:srgbClr val="FFC000"/>
                </a:solidFill>
                <a:latin typeface="Comic Sans MS" panose="030F0702030302020204" pitchFamily="66" charset="0"/>
              </a:rPr>
              <a:t>Foodnet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753" y="1364345"/>
            <a:ext cx="4360509" cy="3523539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7955053" y="4887884"/>
            <a:ext cx="3208712" cy="908107"/>
          </a:xfrm>
          <a:prstGeom prst="roundRect">
            <a:avLst/>
          </a:prstGeom>
          <a:solidFill>
            <a:srgbClr val="760E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«</a:t>
            </a:r>
            <a:r>
              <a:rPr lang="en-US" sz="3200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CHODIPA</a:t>
            </a:r>
            <a:r>
              <a:rPr lang="ru-RU" sz="3200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»</a:t>
            </a:r>
            <a:endParaRPr lang="ru-RU" sz="3200" b="1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088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</TotalTime>
  <Words>222</Words>
  <Application>Microsoft Office PowerPoint</Application>
  <PresentationFormat>Широкоэкранный</PresentationFormat>
  <Paragraphs>50</Paragraphs>
  <Slides>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Comic Sans MS</vt:lpstr>
      <vt:lpstr>Times New Roman</vt:lpstr>
      <vt:lpstr>Office Theme</vt:lpstr>
      <vt:lpstr>Сублимированная шоколадная паста «Chodipa»</vt:lpstr>
      <vt:lpstr>Актуальность и проблематика</vt:lpstr>
      <vt:lpstr>Решение: Сублимированная шоколадная паста «Chodipa»</vt:lpstr>
      <vt:lpstr>Презентация PowerPoint</vt:lpstr>
      <vt:lpstr>Экономическая выгода</vt:lpstr>
      <vt:lpstr>Перспективы развития</vt:lpstr>
      <vt:lpstr>Команда проекта</vt:lpstr>
      <vt:lpstr>Сублимированная шоколадная паста «Chodipa»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Сублимированная шоколадная паста «Chodipa»</dc:title>
  <dc:creator>Константин</dc:creator>
  <cp:lastModifiedBy>Константин</cp:lastModifiedBy>
  <cp:revision>9</cp:revision>
  <dcterms:created xsi:type="dcterms:W3CDTF">2021-12-16T14:59:00Z</dcterms:created>
  <dcterms:modified xsi:type="dcterms:W3CDTF">2021-12-16T16:57:27Z</dcterms:modified>
</cp:coreProperties>
</file>