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6" r:id="rId2"/>
    <p:sldId id="268" r:id="rId3"/>
    <p:sldId id="269" r:id="rId4"/>
    <p:sldId id="273" r:id="rId5"/>
    <p:sldId id="276" r:id="rId6"/>
    <p:sldId id="265" r:id="rId7"/>
    <p:sldId id="277" r:id="rId8"/>
    <p:sldId id="275" r:id="rId9"/>
    <p:sldId id="278" r:id="rId10"/>
    <p:sldId id="267" r:id="rId11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2D"/>
    <a:srgbClr val="660033"/>
    <a:srgbClr val="00439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2C12AB-3BA2-4E84-BF05-E1D1F8972A7F}" v="1288" dt="2023-12-01T23:34:45.2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14" autoAdjust="0"/>
    <p:restoredTop sz="96623" autoAdjust="0"/>
  </p:normalViewPr>
  <p:slideViewPr>
    <p:cSldViewPr snapToGrid="0">
      <p:cViewPr varScale="1">
        <p:scale>
          <a:sx n="85" d="100"/>
          <a:sy n="85" d="100"/>
        </p:scale>
        <p:origin x="-12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FA2DC5F8-55A9-40C4-A4A9-DD89416A9E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BD59DC0-0AA6-4B66-9F81-E257AF647E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2ACB6-172D-4AA6-86C0-56036FE8074E}" type="datetime1">
              <a:rPr lang="ru-RU" smtClean="0"/>
              <a:pPr/>
              <a:t>08.12.2023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AE52417-0C29-4198-952F-04E26F510B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1A23CCD-1862-417D-A86C-48C33A4B6C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B0C15-42CC-4B5F-B908-8A9ECA06C0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37934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87E3D-BA3F-40C8-AF71-86767101FD06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A915A-3337-4A9E-BCE5-8F5A4D18FC5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7216946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rtlCol="0"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rtlCol="0"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rtl="0"/>
            <a:fld id="{CF57F7CA-6210-416A-900E-E866B3D2CB35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 rtlCol="0"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1" name="Прямоугольник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ADAC6A-2BE1-4467-9D27-10FE4F63256F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Овал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Овал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Овал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Овал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Прямоугольник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Полилиния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Полилиния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rtlCol="0" anchor="ctr"/>
          <a:lstStyle>
            <a:lvl1pPr algn="l">
              <a:defRPr sz="4000" b="0" cap="none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rtlCol="0"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A3DB52-2711-42E2-A512-77B9A0FC24B4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6" name="Прямоугольник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0DE21F-A153-4AC5-9B36-39B0EDCB105C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E6B84B-1F9D-4643-B50A-52688F546BF3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D03259-A000-4E70-B261-2D9F8AB74E99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EA1038-278F-4160-AF2F-4A7F26074797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Прямоугольник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Овал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Овал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Овал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Овал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Прямоугольник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Полилиния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Полилиния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rtlCol="0" anchor="b"/>
          <a:lstStyle>
            <a:lvl1pPr algn="l">
              <a:defRPr sz="24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 rtlCol="0"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CCDC41-00A6-4D0F-8BB0-4EA705477A73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6" name="Прямоугольник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Овал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Овал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Овал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Овал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Прямоугольник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Полилиния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Полилиния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395D27-C6FD-4734-B835-C0F72FF2F17F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6" name="Прямоугольник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Овал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Овал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Овал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Овал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Полилиния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Полилиния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63BA78-6E1C-4A63-8762-F3CB92810ACF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6" name="Прямоугольник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Овал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Овал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Овал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Овал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Полилиния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Полилиния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 rtlCol="0"/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993727-DECF-4B56-BE88-7745FB2C1243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3" name="Прямоугольник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Овал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Овал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Овал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Овал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Овал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Полилиния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Полилиния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Надпись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ru-RU" sz="9600" b="0" i="0" noProof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"</a:t>
            </a:r>
          </a:p>
        </p:txBody>
      </p:sp>
      <p:sp>
        <p:nvSpPr>
          <p:cNvPr id="13" name="Надпись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ru-RU" sz="9600" b="0" i="0" noProof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 rtlCol="0"/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140960-97BE-4327-94AA-C28682B62DB1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9" name="Прямоугольник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Овал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Овал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Овал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Овал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Полилиния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Полилиния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rtlCol="0"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B47EDA-C744-450F-9FCE-FD262A976B47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4" name="Прямоугольник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 rtlCol="0"/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0" name="Текст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CCB234-F9F1-456B-B285-A31A699E2EB2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 rtlCol="0"/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9" name="Рисунок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1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2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B31D55-0DC7-4849-B7C9-820C7CCD3043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rtlCol="0" anchor="t" anchorCtr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 rtlCol="0"/>
          <a:lstStyle/>
          <a:p>
            <a:pPr rtl="0"/>
            <a:fld id="{3850C8FD-8431-4EEC-825B-03D1C45ACA07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Овал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Овал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Овал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Овал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Овал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Прямоугольник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Полилиния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Полилиния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rtlCol="0" anchor="b" anchorCtr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 rtlCol="0"/>
          <a:lstStyle/>
          <a:p>
            <a:pPr rtl="0"/>
            <a:fld id="{0BF04FC9-3170-4355-AB32-527D188D1552}" type="datetime1">
              <a:rPr lang="ru-RU" noProof="0" smtClean="0"/>
              <a:pPr rtl="0"/>
              <a:t>08.12.2023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4" name="Прямоугольник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Овал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Овал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Овал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Овал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Овал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Полилиния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Полилиния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Полилиния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 rtl="0"/>
            <a:fld id="{915A3E3C-775A-4D3C-9D3C-6D56F135F0E4}" type="datetime1">
              <a:rPr lang="ru-RU" noProof="0" smtClean="0"/>
              <a:pPr rtl="0"/>
              <a:t>08.12.2023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1" name="Прямоугольник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rtl="0"/>
            <a:fld id="{D57F1E4F-1CFF-5643-939E-217C01CDF56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xmlns="" id="{04ACEDED-D406-21FF-0C7F-1181B77EFB11}"/>
              </a:ext>
            </a:extLst>
          </p:cNvPr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4" name="Прямоугольник 10">
            <a:extLst>
              <a:ext uri="{FF2B5EF4-FFF2-40B4-BE49-F238E27FC236}">
                <a16:creationId xmlns:a16="http://schemas.microsoft.com/office/drawing/2014/main" xmlns="" id="{32FDDE09-7103-62B0-72CD-3E23875BC310}"/>
              </a:ext>
            </a:extLst>
          </p:cNvPr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5" name="Прямоугольник 13">
            <a:extLst>
              <a:ext uri="{FF2B5EF4-FFF2-40B4-BE49-F238E27FC236}">
                <a16:creationId xmlns:a16="http://schemas.microsoft.com/office/drawing/2014/main" xmlns="" id="{3ADD8228-BC1A-E96A-7B38-84202660EDBA}"/>
              </a:ext>
            </a:extLst>
          </p:cNvPr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6" name="Прямоугольник 9">
            <a:extLst>
              <a:ext uri="{FF2B5EF4-FFF2-40B4-BE49-F238E27FC236}">
                <a16:creationId xmlns:a16="http://schemas.microsoft.com/office/drawing/2014/main" xmlns="" id="{E56E937F-6E2C-F581-BC0A-30A032F2CD43}"/>
              </a:ext>
            </a:extLst>
          </p:cNvPr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7" name="Квадрат">
            <a:extLst>
              <a:ext uri="{FF2B5EF4-FFF2-40B4-BE49-F238E27FC236}">
                <a16:creationId xmlns:a16="http://schemas.microsoft.com/office/drawing/2014/main" xmlns="" id="{D2037536-9FDB-A095-E6C7-8CEBA7DA860D}"/>
              </a:ext>
            </a:extLst>
          </p:cNvPr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8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12EEC8BE-18DB-B434-4CC4-6A2002723F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4" t="160" b="6858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xmlns="" id="{AE4FDA6D-36A8-F0F5-6A10-25544EF56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10" name="Рисунок 4">
            <a:extLst>
              <a:ext uri="{FF2B5EF4-FFF2-40B4-BE49-F238E27FC236}">
                <a16:creationId xmlns:a16="http://schemas.microsoft.com/office/drawing/2014/main" xmlns="" id="{DC715B56-CD11-3ABA-689F-D8D95A86C1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1" name="Рисунок 9">
            <a:extLst>
              <a:ext uri="{FF2B5EF4-FFF2-40B4-BE49-F238E27FC236}">
                <a16:creationId xmlns:a16="http://schemas.microsoft.com/office/drawing/2014/main" xmlns="" id="{0593F59F-24F3-F336-DAC4-9574C03CD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5A81E8D-0B74-6565-A99B-14BD9B8142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63882" y="410765"/>
            <a:ext cx="3870257" cy="1151401"/>
          </a:xfrm>
          <a:prstGeom prst="rect">
            <a:avLst/>
          </a:prstGeom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0F465955-9FF0-1717-A5E1-F0C372FB8882}"/>
              </a:ext>
            </a:extLst>
          </p:cNvPr>
          <p:cNvSpPr txBox="1"/>
          <p:nvPr/>
        </p:nvSpPr>
        <p:spPr bwMode="auto">
          <a:xfrm>
            <a:off x="651518" y="3215559"/>
            <a:ext cx="5270642" cy="2402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25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b="1" dirty="0"/>
              <a:t>Чат-бот для абитуриентов </a:t>
            </a:r>
            <a:r>
              <a:rPr lang="ru-RU" sz="4000" b="1" dirty="0" err="1"/>
              <a:t>ЮУрГУ</a:t>
            </a:r>
            <a:endParaRPr b="1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1575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xmlns="" id="{EB63EDB5-E1A0-66F5-7BB6-525D450844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-632" b="23997"/>
          <a:stretch/>
        </p:blipFill>
        <p:spPr>
          <a:xfrm>
            <a:off x="3617553" y="85105"/>
            <a:ext cx="4779949" cy="3610037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5375C48C-E8B8-60C7-FDF6-48BF82200865}"/>
              </a:ext>
            </a:extLst>
          </p:cNvPr>
          <p:cNvSpPr txBox="1">
            <a:spLocks/>
          </p:cNvSpPr>
          <p:nvPr/>
        </p:nvSpPr>
        <p:spPr>
          <a:xfrm>
            <a:off x="4283529" y="3429000"/>
            <a:ext cx="3624942" cy="1060676"/>
          </a:xfrm>
          <a:prstGeom prst="rect">
            <a:avLst/>
          </a:prstGeom>
        </p:spPr>
        <p:txBody>
          <a:bodyPr rtlCol="0"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>
                <a:solidFill>
                  <a:srgbClr val="004394"/>
                </a:solidFill>
                <a:latin typeface="BankGothic Md BT" pitchFamily="34" charset="0"/>
                <a:cs typeface="Aharoni" pitchFamily="2" charset="-79"/>
              </a:rPr>
              <a:t>ABITBOT</a:t>
            </a:r>
            <a:endParaRPr lang="ru-RU" sz="5400" dirty="0">
              <a:solidFill>
                <a:srgbClr val="004394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59E79F54-F226-9645-FC03-AF3926BA4D6E}"/>
              </a:ext>
            </a:extLst>
          </p:cNvPr>
          <p:cNvSpPr/>
          <p:nvPr/>
        </p:nvSpPr>
        <p:spPr>
          <a:xfrm>
            <a:off x="10248405" y="0"/>
            <a:ext cx="1318161" cy="21613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Прямоугольник 5"/>
          <p:cNvSpPr/>
          <p:nvPr/>
        </p:nvSpPr>
        <p:spPr>
          <a:xfrm>
            <a:off x="429658" y="4604130"/>
            <a:ext cx="112922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Универсальный помощник при поступлении в </a:t>
            </a:r>
            <a:r>
              <a:rPr lang="ru-RU" sz="4000" b="1" dirty="0" err="1" smtClean="0"/>
              <a:t>ЮУрГУ</a:t>
            </a:r>
            <a:endParaRPr lang="x-none" sz="4000" b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2</a:t>
            </a:fld>
            <a:endParaRPr lang="ru-RU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0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7EED98A-2237-07B2-F0C4-8689D5BB6690}"/>
              </a:ext>
            </a:extLst>
          </p:cNvPr>
          <p:cNvSpPr/>
          <p:nvPr/>
        </p:nvSpPr>
        <p:spPr>
          <a:xfrm>
            <a:off x="9892145" y="0"/>
            <a:ext cx="1876302" cy="1805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EC766F-8BED-01D2-844E-38082323CE7A}"/>
              </a:ext>
            </a:extLst>
          </p:cNvPr>
          <p:cNvSpPr txBox="1"/>
          <p:nvPr/>
        </p:nvSpPr>
        <p:spPr>
          <a:xfrm>
            <a:off x="7885214" y="2351314"/>
            <a:ext cx="4001986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x-none" dirty="0"/>
          </a:p>
        </p:txBody>
      </p:sp>
      <p:sp>
        <p:nvSpPr>
          <p:cNvPr id="8" name="TextBox 7"/>
          <p:cNvSpPr txBox="1"/>
          <p:nvPr/>
        </p:nvSpPr>
        <p:spPr>
          <a:xfrm>
            <a:off x="2141034" y="220337"/>
            <a:ext cx="8307657" cy="64633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Проблемы со стороны </a:t>
            </a:r>
            <a:r>
              <a:rPr lang="ru-RU" sz="3600" b="1" dirty="0" err="1" smtClean="0"/>
              <a:t>ЮУрГУ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72040" y="1235097"/>
            <a:ext cx="3166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Последствия:</a:t>
            </a:r>
            <a:endParaRPr lang="ru-RU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5030" y="1317206"/>
            <a:ext cx="581153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~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400</a:t>
            </a:r>
          </a:p>
          <a:p>
            <a:r>
              <a:rPr lang="ru-RU" sz="2000" dirty="0" smtClean="0"/>
              <a:t>звонков в день обрабатывает 10 сотрудников </a:t>
            </a:r>
            <a:r>
              <a:rPr lang="en-US" sz="2000" dirty="0" smtClean="0"/>
              <a:t>call</a:t>
            </a:r>
            <a:r>
              <a:rPr lang="ru-RU" sz="2000" dirty="0" smtClean="0"/>
              <a:t>-центра</a:t>
            </a:r>
          </a:p>
          <a:p>
            <a:endParaRPr lang="ru-RU" sz="2000" dirty="0" smtClean="0"/>
          </a:p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150</a:t>
            </a:r>
          </a:p>
          <a:p>
            <a:r>
              <a:rPr lang="ru-RU" sz="2000" dirty="0" smtClean="0"/>
              <a:t>человек задействовано в работе приемной комиссии</a:t>
            </a:r>
          </a:p>
          <a:p>
            <a:endParaRPr lang="ru-RU" sz="2000" dirty="0" smtClean="0"/>
          </a:p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191</a:t>
            </a:r>
          </a:p>
          <a:p>
            <a:r>
              <a:rPr lang="ru-RU" sz="2000" dirty="0" smtClean="0"/>
              <a:t>потенциальный абитуриент опрошен: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20% </a:t>
            </a:r>
            <a:r>
              <a:rPr lang="ru-RU" sz="2000" dirty="0" smtClean="0"/>
              <a:t>информация о приеме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17% </a:t>
            </a:r>
            <a:r>
              <a:rPr lang="ru-RU" sz="2000" dirty="0" smtClean="0"/>
              <a:t>о сроках приема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3851" y="2393078"/>
            <a:ext cx="57581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000" dirty="0" smtClean="0"/>
              <a:t>Перегруженные сотрудники приемной комиссии</a:t>
            </a:r>
          </a:p>
          <a:p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Большое количество привлеченных работников</a:t>
            </a:r>
          </a:p>
          <a:p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Большой поток однотипных вопросов</a:t>
            </a: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3</a:t>
            </a:fld>
            <a:endParaRPr lang="ru-RU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4967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7EED98A-2237-07B2-F0C4-8689D5BB6690}"/>
              </a:ext>
            </a:extLst>
          </p:cNvPr>
          <p:cNvSpPr/>
          <p:nvPr/>
        </p:nvSpPr>
        <p:spPr>
          <a:xfrm>
            <a:off x="9892145" y="0"/>
            <a:ext cx="1876302" cy="1805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EC766F-8BED-01D2-844E-38082323CE7A}"/>
              </a:ext>
            </a:extLst>
          </p:cNvPr>
          <p:cNvSpPr txBox="1"/>
          <p:nvPr/>
        </p:nvSpPr>
        <p:spPr>
          <a:xfrm>
            <a:off x="7885214" y="2351314"/>
            <a:ext cx="4001986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x-none" dirty="0"/>
          </a:p>
        </p:txBody>
      </p:sp>
      <p:sp>
        <p:nvSpPr>
          <p:cNvPr id="8" name="TextBox 7"/>
          <p:cNvSpPr txBox="1"/>
          <p:nvPr/>
        </p:nvSpPr>
        <p:spPr>
          <a:xfrm>
            <a:off x="1416205" y="376724"/>
            <a:ext cx="9126937" cy="64633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Проблемы со стороны абитуриентов:</a:t>
            </a:r>
            <a:endParaRPr lang="ru-RU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47083" y="1870180"/>
            <a:ext cx="5071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/>
              <a:t> Возникают сложности связаться с операторами </a:t>
            </a:r>
            <a:r>
              <a:rPr lang="en-US" sz="2000" dirty="0" smtClean="0"/>
              <a:t>call-</a:t>
            </a:r>
            <a:r>
              <a:rPr lang="ru-RU" sz="2000" dirty="0" smtClean="0"/>
              <a:t>центра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Отсутствие контроля важных дат и сроков</a:t>
            </a:r>
          </a:p>
          <a:p>
            <a:endParaRPr lang="ru-RU" sz="2000" dirty="0" smtClean="0"/>
          </a:p>
          <a:p>
            <a:pPr marL="0" lvl="1">
              <a:buFont typeface="Arial" pitchFamily="34" charset="0"/>
              <a:buChar char="•"/>
            </a:pPr>
            <a:r>
              <a:rPr lang="ru-RU" sz="2000" dirty="0" smtClean="0"/>
              <a:t> Сложности в поиске информации на сайте университета</a:t>
            </a:r>
          </a:p>
          <a:p>
            <a:pPr marL="0" lvl="1"/>
            <a:endParaRPr lang="ru-RU" sz="2000" dirty="0" smtClean="0"/>
          </a:p>
          <a:p>
            <a:pPr>
              <a:buFont typeface="Arial" pitchFamily="34" charset="0"/>
              <a:buChar char="•"/>
            </a:pP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5715" y="1951373"/>
            <a:ext cx="5214402" cy="354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4</a:t>
            </a:fld>
            <a:endParaRPr lang="ru-RU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496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7EED98A-2237-07B2-F0C4-8689D5BB6690}"/>
              </a:ext>
            </a:extLst>
          </p:cNvPr>
          <p:cNvSpPr/>
          <p:nvPr/>
        </p:nvSpPr>
        <p:spPr>
          <a:xfrm>
            <a:off x="9892145" y="0"/>
            <a:ext cx="1876302" cy="1805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EC766F-8BED-01D2-844E-38082323CE7A}"/>
              </a:ext>
            </a:extLst>
          </p:cNvPr>
          <p:cNvSpPr txBox="1"/>
          <p:nvPr/>
        </p:nvSpPr>
        <p:spPr>
          <a:xfrm>
            <a:off x="7885214" y="2351314"/>
            <a:ext cx="4001986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x-none" dirty="0"/>
          </a:p>
        </p:txBody>
      </p:sp>
      <p:sp>
        <p:nvSpPr>
          <p:cNvPr id="8" name="TextBox 7"/>
          <p:cNvSpPr txBox="1"/>
          <p:nvPr/>
        </p:nvSpPr>
        <p:spPr>
          <a:xfrm>
            <a:off x="2324558" y="376724"/>
            <a:ext cx="7458419" cy="6463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Решение</a:t>
            </a:r>
            <a:endParaRPr lang="ru-RU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5513" y="2544895"/>
            <a:ext cx="5103419" cy="34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Объект 3" descr="Изображение выглядит как Графика, шаблон, типография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C9F05D69-9515-B0AE-EF16-9C2D8F2A8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977" y="2746720"/>
            <a:ext cx="2657057" cy="27024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7109" y="1101686"/>
            <a:ext cx="9705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Чат-бот работает на платформе </a:t>
            </a:r>
            <a:r>
              <a:rPr lang="en-US" sz="2400" dirty="0" smtClean="0"/>
              <a:t>Telegram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77919" y="1927952"/>
            <a:ext cx="4384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Как работает чат-бот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5</a:t>
            </a:fld>
            <a:endParaRPr lang="ru-RU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496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лин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1B70AF0A-2F3F-44F6-70B6-E2A509C20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253" y="543097"/>
            <a:ext cx="9752532" cy="54730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7D90A6-4A3C-29B8-E559-F54E5CC59157}"/>
              </a:ext>
            </a:extLst>
          </p:cNvPr>
          <p:cNvSpPr/>
          <p:nvPr/>
        </p:nvSpPr>
        <p:spPr>
          <a:xfrm>
            <a:off x="10284031" y="0"/>
            <a:ext cx="1282535" cy="1591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6</a:t>
            </a:fld>
            <a:endParaRPr lang="ru-RU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1029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7D90A6-4A3C-29B8-E559-F54E5CC59157}"/>
              </a:ext>
            </a:extLst>
          </p:cNvPr>
          <p:cNvSpPr/>
          <p:nvPr/>
        </p:nvSpPr>
        <p:spPr>
          <a:xfrm>
            <a:off x="10284031" y="0"/>
            <a:ext cx="1282535" cy="1591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Box 4"/>
          <p:cNvSpPr txBox="1"/>
          <p:nvPr/>
        </p:nvSpPr>
        <p:spPr>
          <a:xfrm>
            <a:off x="2798284" y="253388"/>
            <a:ext cx="6367750" cy="6463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Ожидаемые результаты:</a:t>
            </a:r>
            <a:endParaRPr lang="ru-RU" sz="3600" b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7</a:t>
            </a:fld>
            <a:endParaRPr lang="ru-RU" noProof="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5818" y="1178805"/>
            <a:ext cx="547905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~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400</a:t>
            </a:r>
          </a:p>
          <a:p>
            <a:r>
              <a:rPr lang="ru-RU" sz="2000" dirty="0" smtClean="0"/>
              <a:t>звонков в день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150</a:t>
            </a:r>
          </a:p>
          <a:p>
            <a:r>
              <a:rPr lang="ru-RU" sz="2000" dirty="0" smtClean="0"/>
              <a:t>человек задействовано в работе приемной комиссии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000" dirty="0" smtClean="0"/>
              <a:t>Большой поток повторяющихся вопросов</a:t>
            </a:r>
          </a:p>
          <a:p>
            <a:endParaRPr lang="ru-RU" sz="2000" dirty="0" smtClean="0"/>
          </a:p>
          <a:p>
            <a:endParaRPr lang="ru-RU" dirty="0" smtClean="0"/>
          </a:p>
          <a:p>
            <a:r>
              <a:rPr lang="ru-RU" sz="2000" dirty="0" smtClean="0"/>
              <a:t>Отсутствие контроля важных дат и сроков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pPr marL="0" lvl="1"/>
            <a:r>
              <a:rPr lang="ru-RU" sz="2000" dirty="0" smtClean="0"/>
              <a:t>Сложности в поиске нужной информации на сайте университета</a:t>
            </a:r>
          </a:p>
          <a:p>
            <a:endParaRPr lang="ru-RU" dirty="0" smtClean="0"/>
          </a:p>
        </p:txBody>
      </p:sp>
      <p:sp>
        <p:nvSpPr>
          <p:cNvPr id="9" name="Нашивка 8"/>
          <p:cNvSpPr/>
          <p:nvPr/>
        </p:nvSpPr>
        <p:spPr>
          <a:xfrm>
            <a:off x="5849955" y="3360144"/>
            <a:ext cx="1167788" cy="925417"/>
          </a:xfrm>
          <a:prstGeom prst="chevr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71981" y="1266939"/>
            <a:ext cx="484374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642D"/>
                </a:solidFill>
              </a:rPr>
              <a:t>&lt;</a:t>
            </a:r>
            <a:r>
              <a:rPr lang="ru-RU" sz="2800" b="1" dirty="0" smtClean="0">
                <a:solidFill>
                  <a:srgbClr val="00642D"/>
                </a:solidFill>
              </a:rPr>
              <a:t> 200</a:t>
            </a:r>
          </a:p>
          <a:p>
            <a:r>
              <a:rPr lang="ru-RU" sz="2000" dirty="0" smtClean="0"/>
              <a:t>звонков в день</a:t>
            </a:r>
          </a:p>
          <a:p>
            <a:endParaRPr lang="ru-RU" sz="2000" dirty="0" smtClean="0"/>
          </a:p>
          <a:p>
            <a:r>
              <a:rPr lang="ru-RU" sz="2800" b="1" dirty="0" smtClean="0">
                <a:solidFill>
                  <a:srgbClr val="00642D"/>
                </a:solidFill>
              </a:rPr>
              <a:t>100</a:t>
            </a:r>
          </a:p>
          <a:p>
            <a:r>
              <a:rPr lang="ru-RU" sz="2000" dirty="0" smtClean="0"/>
              <a:t>человек задействовано в работе приемной комиссии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Уменьшится поток повторяющихся вопросов</a:t>
            </a:r>
          </a:p>
          <a:p>
            <a:endParaRPr lang="ru-RU" sz="2000" dirty="0" smtClean="0"/>
          </a:p>
          <a:p>
            <a:r>
              <a:rPr lang="ru-RU" sz="2000" dirty="0" smtClean="0"/>
              <a:t>Оповещения о важных датах и сроках</a:t>
            </a:r>
          </a:p>
          <a:p>
            <a:endParaRPr lang="ru-RU" sz="2000" dirty="0" smtClean="0"/>
          </a:p>
          <a:p>
            <a:r>
              <a:rPr lang="ru-RU" sz="2000" dirty="0" smtClean="0"/>
              <a:t>Предоставление нужной информации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251029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7D90A6-4A3C-29B8-E559-F54E5CC59157}"/>
              </a:ext>
            </a:extLst>
          </p:cNvPr>
          <p:cNvSpPr/>
          <p:nvPr/>
        </p:nvSpPr>
        <p:spPr>
          <a:xfrm>
            <a:off x="10284031" y="0"/>
            <a:ext cx="1282535" cy="1591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Стрелка: пятиугольник 9">
            <a:extLst>
              <a:ext uri="{FF2B5EF4-FFF2-40B4-BE49-F238E27FC236}">
                <a16:creationId xmlns:a16="http://schemas.microsoft.com/office/drawing/2014/main" xmlns="" id="{7EDAE9AB-61DC-7E43-302B-55E291C54642}"/>
              </a:ext>
            </a:extLst>
          </p:cNvPr>
          <p:cNvSpPr/>
          <p:nvPr/>
        </p:nvSpPr>
        <p:spPr>
          <a:xfrm>
            <a:off x="7995138" y="2614245"/>
            <a:ext cx="3094892" cy="539261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пятиугольник 6">
            <a:extLst>
              <a:ext uri="{FF2B5EF4-FFF2-40B4-BE49-F238E27FC236}">
                <a16:creationId xmlns:a16="http://schemas.microsoft.com/office/drawing/2014/main" xmlns="" id="{A73E69E7-8BD9-7A09-F4EE-D0B6A6F98FC4}"/>
              </a:ext>
            </a:extLst>
          </p:cNvPr>
          <p:cNvSpPr/>
          <p:nvPr/>
        </p:nvSpPr>
        <p:spPr>
          <a:xfrm>
            <a:off x="4607169" y="2590800"/>
            <a:ext cx="3071446" cy="574430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пятиугольник 3">
            <a:extLst>
              <a:ext uri="{FF2B5EF4-FFF2-40B4-BE49-F238E27FC236}">
                <a16:creationId xmlns:a16="http://schemas.microsoft.com/office/drawing/2014/main" xmlns="" id="{CE7C81EB-62EF-2754-D1CF-E9EF93379418}"/>
              </a:ext>
            </a:extLst>
          </p:cNvPr>
          <p:cNvSpPr/>
          <p:nvPr/>
        </p:nvSpPr>
        <p:spPr>
          <a:xfrm>
            <a:off x="1101969" y="2590800"/>
            <a:ext cx="3223846" cy="527538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EA344FFA-D0C3-BE09-0549-76B17293292B}"/>
              </a:ext>
            </a:extLst>
          </p:cNvPr>
          <p:cNvSpPr txBox="1">
            <a:spLocks/>
          </p:cNvSpPr>
          <p:nvPr/>
        </p:nvSpPr>
        <p:spPr>
          <a:xfrm>
            <a:off x="1237016" y="2563367"/>
            <a:ext cx="3050438" cy="5762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 кв 2023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xmlns="" id="{45B06AE1-EBF6-1EC2-BBE2-ACA566C111E9}"/>
              </a:ext>
            </a:extLst>
          </p:cNvPr>
          <p:cNvSpPr txBox="1">
            <a:spLocks/>
          </p:cNvSpPr>
          <p:nvPr/>
        </p:nvSpPr>
        <p:spPr>
          <a:xfrm>
            <a:off x="1026001" y="3503045"/>
            <a:ext cx="3296621" cy="25240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Написание плана работы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Проведение опросов и составление статистики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Разработка программируемого кода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Наполнение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чат-бота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базовой информацией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xmlns="" id="{813C3BF6-B7A2-F272-EDFE-ABCAE82EEEF7}"/>
              </a:ext>
            </a:extLst>
          </p:cNvPr>
          <p:cNvSpPr txBox="1">
            <a:spLocks/>
          </p:cNvSpPr>
          <p:nvPr/>
        </p:nvSpPr>
        <p:spPr>
          <a:xfrm>
            <a:off x="4568865" y="2586813"/>
            <a:ext cx="3050438" cy="5762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кв 2024</a:t>
            </a: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xmlns="" id="{343EFCE7-4931-F5DE-5A25-0EF3212BE93F}"/>
              </a:ext>
            </a:extLst>
          </p:cNvPr>
          <p:cNvSpPr txBox="1">
            <a:spLocks/>
          </p:cNvSpPr>
          <p:nvPr/>
        </p:nvSpPr>
        <p:spPr>
          <a:xfrm>
            <a:off x="4570172" y="3503044"/>
            <a:ext cx="3050438" cy="25240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Наполнение чат-бота полной информацией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Доработка технического функционала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Проработка дизайна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5866AC5C-3F6B-186F-D4FA-7AD640E87284}"/>
              </a:ext>
            </a:extLst>
          </p:cNvPr>
          <p:cNvSpPr txBox="1">
            <a:spLocks/>
          </p:cNvSpPr>
          <p:nvPr/>
        </p:nvSpPr>
        <p:spPr>
          <a:xfrm>
            <a:off x="7982775" y="2586814"/>
            <a:ext cx="3051095" cy="5762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 и III кв 2024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xmlns="" id="{3E71B96B-E57B-C1D5-3C84-461448EAAE55}"/>
              </a:ext>
            </a:extLst>
          </p:cNvPr>
          <p:cNvSpPr txBox="1">
            <a:spLocks/>
          </p:cNvSpPr>
          <p:nvPr/>
        </p:nvSpPr>
        <p:spPr>
          <a:xfrm>
            <a:off x="7994498" y="3503043"/>
            <a:ext cx="3332449" cy="252401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Тестовый запуск во время приемной комиссии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Корректирование  возникших недоработок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charset="2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Войти в Акселератор 2024 как компания по разработке чат-ботов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38216" y="853673"/>
            <a:ext cx="5596404" cy="646331"/>
          </a:xfrm>
          <a:prstGeom prst="rect">
            <a:avLst/>
          </a:prstGeom>
          <a:ln w="190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ru-RU" sz="3600" b="1" dirty="0" smtClean="0">
                <a:cs typeface="Arial"/>
              </a:rPr>
              <a:t>ПЛАНЫ НА 2023-2024 ГГ</a:t>
            </a:r>
            <a:endParaRPr lang="ru-RU" sz="3600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8</a:t>
            </a:fld>
            <a:endParaRPr lang="ru-RU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102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7D90A6-4A3C-29B8-E559-F54E5CC59157}"/>
              </a:ext>
            </a:extLst>
          </p:cNvPr>
          <p:cNvSpPr/>
          <p:nvPr/>
        </p:nvSpPr>
        <p:spPr>
          <a:xfrm>
            <a:off x="10284031" y="0"/>
            <a:ext cx="1282535" cy="1591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Прямоугольник 13"/>
          <p:cNvSpPr/>
          <p:nvPr/>
        </p:nvSpPr>
        <p:spPr>
          <a:xfrm>
            <a:off x="963727" y="162297"/>
            <a:ext cx="9669635" cy="646331"/>
          </a:xfrm>
          <a:prstGeom prst="rect">
            <a:avLst/>
          </a:prstGeom>
          <a:ln w="190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ru-RU" sz="3600" b="1" dirty="0" smtClean="0">
                <a:cs typeface="Arial"/>
              </a:rPr>
              <a:t>КРИТЕРИИ ПОТЕНЦИАЛЬНОГО ЗАКАЗЧИКА</a:t>
            </a:r>
            <a:endParaRPr lang="ru-RU" sz="3600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9</a:t>
            </a:fld>
            <a:endParaRPr lang="ru-RU" noProof="0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7990" y="1260088"/>
            <a:ext cx="3033132" cy="830997"/>
          </a:xfrm>
          <a:prstGeom prst="rect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Большой поток людей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67990" y="2520176"/>
            <a:ext cx="3066586" cy="1200329"/>
          </a:xfrm>
          <a:prstGeom prst="rect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Поступление однотипных запросов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675650" y="1393901"/>
            <a:ext cx="2977376" cy="1569660"/>
          </a:xfrm>
          <a:prstGeom prst="rect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Услуги с ограниченным количеством предложений</a:t>
            </a:r>
            <a:endParaRPr lang="ru-RU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709103" y="4226313"/>
            <a:ext cx="3010829" cy="1938992"/>
          </a:xfrm>
          <a:prstGeom prst="rect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Выполнение рутинных задач, не требующих индивидуального подхода</a:t>
            </a:r>
            <a:endParaRPr lang="ru-RU" sz="2400" dirty="0"/>
          </a:p>
        </p:txBody>
      </p:sp>
      <p:pic>
        <p:nvPicPr>
          <p:cNvPr id="22" name="Рисунок 21" descr="671d4af7-748f-420f-8398-fb302db90b8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507" y="912658"/>
            <a:ext cx="3095974" cy="137334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3668751" y="2509024"/>
            <a:ext cx="334537" cy="1516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902605" y="2531327"/>
            <a:ext cx="144966" cy="140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67990" y="4092497"/>
            <a:ext cx="3088888" cy="1569660"/>
          </a:xfrm>
          <a:prstGeom prst="rect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Использование в работе информационных рассылок</a:t>
            </a:r>
            <a:endParaRPr lang="ru-RU" sz="2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813395" y="2330605"/>
            <a:ext cx="200722" cy="1215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813717" y="2341756"/>
            <a:ext cx="66907" cy="23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 стрелкой 31"/>
          <p:cNvCxnSpPr>
            <a:stCxn id="17" idx="3"/>
          </p:cNvCxnSpPr>
          <p:nvPr/>
        </p:nvCxnSpPr>
        <p:spPr>
          <a:xfrm>
            <a:off x="3401122" y="1675587"/>
            <a:ext cx="713678" cy="2089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8" idx="3"/>
          </p:cNvCxnSpPr>
          <p:nvPr/>
        </p:nvCxnSpPr>
        <p:spPr>
          <a:xfrm>
            <a:off x="3434576" y="3120341"/>
            <a:ext cx="524107" cy="13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6" idx="3"/>
          </p:cNvCxnSpPr>
          <p:nvPr/>
        </p:nvCxnSpPr>
        <p:spPr>
          <a:xfrm flipV="1">
            <a:off x="3456878" y="4806176"/>
            <a:ext cx="680224" cy="711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 descr="59323831-a346-4fe1-8e5a-2a86d893236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032" y="1918012"/>
            <a:ext cx="2264034" cy="2241394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>
            <a:off x="5330283" y="903249"/>
            <a:ext cx="245327" cy="1025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8408020" y="925551"/>
            <a:ext cx="189570" cy="14273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 стрелкой 45"/>
          <p:cNvCxnSpPr>
            <a:stCxn id="19" idx="1"/>
          </p:cNvCxnSpPr>
          <p:nvPr/>
        </p:nvCxnSpPr>
        <p:spPr>
          <a:xfrm rot="10800000" flipV="1">
            <a:off x="7950820" y="2178731"/>
            <a:ext cx="724830" cy="2076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20" idx="1"/>
          </p:cNvCxnSpPr>
          <p:nvPr/>
        </p:nvCxnSpPr>
        <p:spPr>
          <a:xfrm rot="10800000">
            <a:off x="7984273" y="5018049"/>
            <a:ext cx="724830" cy="177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 descr="3e98d5d3-d674-4fc1-9c80-7cf212b6b3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322" y="4527395"/>
            <a:ext cx="3091043" cy="176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1029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5563FD-B748-703E-3D9C-D6EE5F0D1E70}"/>
              </a:ext>
            </a:extLst>
          </p:cNvPr>
          <p:cNvSpPr txBox="1"/>
          <p:nvPr/>
        </p:nvSpPr>
        <p:spPr>
          <a:xfrm>
            <a:off x="4412325" y="176270"/>
            <a:ext cx="3134229" cy="707886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x-none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BB63E8D-9526-3265-5711-84E105435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0" y="889550"/>
            <a:ext cx="1370445" cy="138181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55BA89C1-900D-AAFA-ABC9-325DCBB2802F}"/>
              </a:ext>
            </a:extLst>
          </p:cNvPr>
          <p:cNvSpPr/>
          <p:nvPr/>
        </p:nvSpPr>
        <p:spPr>
          <a:xfrm>
            <a:off x="1541813" y="1005332"/>
            <a:ext cx="4554188" cy="8947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/>
              <a:t> </a:t>
            </a:r>
            <a:r>
              <a:rPr lang="ru-RU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Эрнест Петросян </a:t>
            </a:r>
            <a:r>
              <a:rPr lang="ru-RU" sz="1600" b="1" dirty="0"/>
              <a:t>- Эксперт приемной комиссии, год работы в приемной комиссии</a:t>
            </a:r>
            <a:endParaRPr lang="x-none" sz="16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04371BC-B0D8-BEC1-A1A8-31B4BE639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0" y="2364059"/>
            <a:ext cx="1370445" cy="13989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346F348-B9A8-BF5B-2397-0FBAD2971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0" y="3855693"/>
            <a:ext cx="1370445" cy="137044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3F3896D-911F-7C10-DA29-9FB2328CC055}"/>
              </a:ext>
            </a:extLst>
          </p:cNvPr>
          <p:cNvSpPr/>
          <p:nvPr/>
        </p:nvSpPr>
        <p:spPr>
          <a:xfrm>
            <a:off x="9270670" y="0"/>
            <a:ext cx="2921330" cy="1400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DB85E9E-678D-AF66-F9CF-5F8949D63E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545" y="3784511"/>
            <a:ext cx="1381455" cy="13989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C6EA57C-F717-7742-88D6-96F88334EE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0545" y="5356972"/>
            <a:ext cx="1381455" cy="14337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A987337-E3DC-2955-25FA-CD6C9CF69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0" y="5356972"/>
            <a:ext cx="1370445" cy="13878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F006D651-ECD1-E29A-BE56-4999CBAE08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1268" y="2276204"/>
            <a:ext cx="1367912" cy="13989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53304640-4922-1D68-7B5E-C9C1B916E2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77725" y="773184"/>
            <a:ext cx="1367912" cy="1328241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8C4C8CD6-94DA-74D1-9C50-987023C9A9EA}"/>
              </a:ext>
            </a:extLst>
          </p:cNvPr>
          <p:cNvSpPr/>
          <p:nvPr/>
        </p:nvSpPr>
        <p:spPr>
          <a:xfrm>
            <a:off x="1536307" y="2528315"/>
            <a:ext cx="4554188" cy="8947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/>
              <a:t> </a:t>
            </a:r>
            <a:r>
              <a:rPr lang="ru-RU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Екатерина Сафонова </a:t>
            </a:r>
            <a:r>
              <a:rPr lang="ru-RU" sz="1600" b="1" dirty="0"/>
              <a:t>- Эксперт отдела договоров, год работы в приемной комиссии</a:t>
            </a:r>
            <a:endParaRPr lang="x-none" sz="1600" b="1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xmlns="" id="{72C68438-BE25-9107-A246-A7AD5CC22CE1}"/>
              </a:ext>
            </a:extLst>
          </p:cNvPr>
          <p:cNvSpPr/>
          <p:nvPr/>
        </p:nvSpPr>
        <p:spPr>
          <a:xfrm>
            <a:off x="1536307" y="4109944"/>
            <a:ext cx="4554188" cy="8947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/>
              <a:t> </a:t>
            </a:r>
            <a:r>
              <a:rPr lang="ru-RU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Наталия Гнидина </a:t>
            </a:r>
            <a:r>
              <a:rPr lang="ru-RU" sz="1600" b="1" dirty="0"/>
              <a:t>- Эксперт приемной комиссии, год работы в приемной комиссии</a:t>
            </a:r>
            <a:endParaRPr lang="x-none" sz="1600" b="1" dirty="0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xmlns="" id="{A1F2739A-3EC1-2A5B-86E5-6C57DBCCC71A}"/>
              </a:ext>
            </a:extLst>
          </p:cNvPr>
          <p:cNvSpPr/>
          <p:nvPr/>
        </p:nvSpPr>
        <p:spPr>
          <a:xfrm>
            <a:off x="1536307" y="5691573"/>
            <a:ext cx="4554188" cy="8947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/>
              <a:t> </a:t>
            </a:r>
            <a:r>
              <a:rPr lang="ru-RU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Анастасия Серова</a:t>
            </a:r>
            <a:r>
              <a:rPr lang="ru-RU" sz="1600" b="1" dirty="0"/>
              <a:t>- Дизайнер,  закончила художественную школу</a:t>
            </a:r>
            <a:endParaRPr lang="x-none" sz="1600" b="1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2EE7F62C-FE1D-0A15-3F83-B33573EE6179}"/>
              </a:ext>
            </a:extLst>
          </p:cNvPr>
          <p:cNvSpPr/>
          <p:nvPr/>
        </p:nvSpPr>
        <p:spPr>
          <a:xfrm>
            <a:off x="6205289" y="4086773"/>
            <a:ext cx="4554188" cy="8947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/>
              <a:t> </a:t>
            </a:r>
            <a:r>
              <a:rPr lang="ru-RU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Макар Кузнецов </a:t>
            </a:r>
            <a:r>
              <a:rPr lang="ru-RU" sz="1600" b="1" dirty="0"/>
              <a:t>– Эксперт по программируемо коду, бакалавр ВШЭКН</a:t>
            </a:r>
            <a:endParaRPr lang="x-none" sz="1600" b="1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xmlns="" id="{BC2F7159-7E81-9D14-911F-7186CB13FE54}"/>
              </a:ext>
            </a:extLst>
          </p:cNvPr>
          <p:cNvSpPr/>
          <p:nvPr/>
        </p:nvSpPr>
        <p:spPr>
          <a:xfrm>
            <a:off x="6205289" y="2528315"/>
            <a:ext cx="4554188" cy="8947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/>
              <a:t> </a:t>
            </a:r>
            <a:r>
              <a:rPr lang="ru-RU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Василиса Мальцева</a:t>
            </a:r>
            <a:r>
              <a:rPr lang="ru-RU" sz="1600" b="1" dirty="0"/>
              <a:t>- Эксперт по </a:t>
            </a:r>
            <a:r>
              <a:rPr lang="ru-RU" sz="1600" b="1" dirty="0" err="1"/>
              <a:t>Искусственому</a:t>
            </a:r>
            <a:r>
              <a:rPr lang="ru-RU" sz="1600" b="1" dirty="0"/>
              <a:t> интеллекту, магистрант направления ИИ</a:t>
            </a:r>
            <a:endParaRPr lang="x-none" sz="1600" b="1" dirty="0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xmlns="" id="{0F9F21C0-3B24-87DB-F2F4-6D0149639F5B}"/>
              </a:ext>
            </a:extLst>
          </p:cNvPr>
          <p:cNvSpPr/>
          <p:nvPr/>
        </p:nvSpPr>
        <p:spPr>
          <a:xfrm>
            <a:off x="6205289" y="1005451"/>
            <a:ext cx="4554188" cy="8947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/>
              <a:t> </a:t>
            </a:r>
            <a:r>
              <a:rPr lang="ru-RU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Елизавета Воронкова </a:t>
            </a:r>
            <a:r>
              <a:rPr lang="ru-RU" sz="1600" b="1" dirty="0"/>
              <a:t>– Специалист по языкам и оформлению текста, бакалавр ИЛИМК</a:t>
            </a:r>
            <a:endParaRPr lang="x-none" sz="1600" b="1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08D4DA46-E179-5921-1D25-AC7E8F7396F0}"/>
              </a:ext>
            </a:extLst>
          </p:cNvPr>
          <p:cNvSpPr/>
          <p:nvPr/>
        </p:nvSpPr>
        <p:spPr>
          <a:xfrm>
            <a:off x="6205289" y="5691573"/>
            <a:ext cx="4554188" cy="8947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/>
              <a:t> </a:t>
            </a:r>
            <a:r>
              <a:rPr lang="ru-RU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Данила </a:t>
            </a:r>
            <a:r>
              <a:rPr lang="ru-RU" sz="1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Гвиниашвили</a:t>
            </a:r>
            <a:r>
              <a:rPr lang="ru-RU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1600" b="1" dirty="0"/>
              <a:t>- Эксперт по программируемо коду, бакалавр ВШЭКН</a:t>
            </a:r>
            <a:endParaRPr lang="x-none" sz="1600" b="1" dirty="0"/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ru-RU" noProof="0" smtClean="0">
                <a:solidFill>
                  <a:srgbClr val="002060"/>
                </a:solidFill>
              </a:rPr>
              <a:pPr rtl="0"/>
              <a:t>10</a:t>
            </a:fld>
            <a:endParaRPr lang="ru-RU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1402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TF00001243</Template>
  <TotalTime>430</TotalTime>
  <Words>337</Words>
  <Application>Microsoft Macintosh PowerPoint</Application>
  <PresentationFormat>Произвольный</PresentationFormat>
  <Paragraphs>97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Ион (конференц-зал)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483</cp:revision>
  <dcterms:created xsi:type="dcterms:W3CDTF">2023-12-01T18:52:56Z</dcterms:created>
  <dcterms:modified xsi:type="dcterms:W3CDTF">2023-12-08T06:54:54Z</dcterms:modified>
</cp:coreProperties>
</file>