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  <p:embeddedFont>
      <p:font typeface="Franklin Gothic"/>
      <p:bold r:id="rId29"/>
    </p:embeddedFont>
    <p:embeddedFont>
      <p:font typeface="Lato"/>
      <p:regular r:id="rId30"/>
      <p:bold r:id="rId31"/>
      <p:italic r:id="rId32"/>
      <p:boldItalic r:id="rId33"/>
    </p:embeddedFont>
    <p:embeddedFont>
      <p:font typeface="Lato Black"/>
      <p:bold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PT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4" roundtripDataSignature="AMtx7mil6SHZO4oWSE0MigkAT6nQ99fy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51F00A-618E-4019-A78A-E17865ECFC7E}">
  <a:tblStyle styleId="{9E51F00A-618E-4019-A78A-E17865ECFC7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8F51AEB9-2F4A-4848-BAB0-8DB6459AC86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TSans-regular.fntdata"/><Relationship Id="rId20" Type="http://schemas.openxmlformats.org/officeDocument/2006/relationships/slide" Target="slides/slide14.xml"/><Relationship Id="rId42" Type="http://schemas.openxmlformats.org/officeDocument/2006/relationships/font" Target="fonts/PTSans-italic.fntdata"/><Relationship Id="rId41" Type="http://schemas.openxmlformats.org/officeDocument/2006/relationships/font" Target="fonts/PTSans-bold.fntdata"/><Relationship Id="rId22" Type="http://schemas.openxmlformats.org/officeDocument/2006/relationships/slide" Target="slides/slide16.xml"/><Relationship Id="rId44" Type="http://customschemas.google.com/relationships/presentationmetadata" Target="metadata"/><Relationship Id="rId21" Type="http://schemas.openxmlformats.org/officeDocument/2006/relationships/slide" Target="slides/slide15.xml"/><Relationship Id="rId43" Type="http://schemas.openxmlformats.org/officeDocument/2006/relationships/font" Target="fonts/PTSans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Franklin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5.xml"/><Relationship Id="rId33" Type="http://schemas.openxmlformats.org/officeDocument/2006/relationships/font" Target="fonts/Lato-boldItalic.fntdata"/><Relationship Id="rId10" Type="http://schemas.openxmlformats.org/officeDocument/2006/relationships/slide" Target="slides/slide4.xml"/><Relationship Id="rId32" Type="http://schemas.openxmlformats.org/officeDocument/2006/relationships/font" Target="fonts/Lato-italic.fntdata"/><Relationship Id="rId13" Type="http://schemas.openxmlformats.org/officeDocument/2006/relationships/slide" Target="slides/slide7.xml"/><Relationship Id="rId35" Type="http://schemas.openxmlformats.org/officeDocument/2006/relationships/font" Target="fonts/LatoBlack-boldItalic.fntdata"/><Relationship Id="rId12" Type="http://schemas.openxmlformats.org/officeDocument/2006/relationships/slide" Target="slides/slide6.xml"/><Relationship Id="rId34" Type="http://schemas.openxmlformats.org/officeDocument/2006/relationships/font" Target="fonts/LatoBlack-bold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8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1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10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Начните с </a:t>
            </a:r>
            <a:r>
              <a:rPr b="1" lang="ru-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-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-RU">
                <a:solidFill>
                  <a:schemeClr val="dk1"/>
                </a:solidFill>
              </a:rPr>
              <a:t>пользователь </a:t>
            </a:r>
            <a:r>
              <a:rPr lang="ru-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03937d358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2a03937d35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сделать самые первые расчеты, прикидки,  пусть и “сырые”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-RU" sz="1200">
                <a:solidFill>
                  <a:schemeClr val="dk1"/>
                </a:solidFill>
              </a:rPr>
              <a:t> </a:t>
            </a:r>
            <a:r>
              <a:rPr lang="ru-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слайды 3-4 можно объединить</a:t>
            </a:r>
            <a:br>
              <a:rPr lang="ru-RU"/>
            </a:br>
            <a:br>
              <a:rPr lang="ru-RU"/>
            </a:br>
            <a:r>
              <a:rPr lang="ru-RU">
                <a:solidFill>
                  <a:srgbClr val="9900FF"/>
                </a:solidFill>
              </a:rPr>
              <a:t>для заказных проектов</a:t>
            </a:r>
            <a:r>
              <a:rPr b="1" lang="ru-RU">
                <a:solidFill>
                  <a:schemeClr val="dk1"/>
                </a:solidFill>
              </a:rPr>
              <a:t> </a:t>
            </a:r>
            <a:r>
              <a:rPr lang="ru-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2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a03937d358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2a03937d35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сделать самые первые расчеты, прикидки,  пусть и “сырые”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a03937d358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2a03937d35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a03937d35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2a03937d3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сделать самые первые расчеты, прикидки,  пусть и “сырые”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" name="Google Shape;26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295400" y="2133600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-RU" sz="3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Гиперспектральный мониторинг для сельского хозяйства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441749" y="4264231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-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«Сканер»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/>
          <p:nvPr/>
        </p:nvSpPr>
        <p:spPr>
          <a:xfrm>
            <a:off x="1816684" y="118528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Ключевая проблема ЦА 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1219200" y="1219200"/>
            <a:ext cx="70944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Для покупателей ключевой проблемой</a:t>
            </a:r>
            <a:r>
              <a:rPr lang="ru-RU" sz="1800">
                <a:solidFill>
                  <a:schemeClr val="dk1"/>
                </a:solidFill>
              </a:rPr>
              <a:t> будет снижение показателя эффективности бизнеса </a:t>
            </a:r>
            <a:r>
              <a:rPr lang="ru-RU" sz="1800">
                <a:solidFill>
                  <a:schemeClr val="dk1"/>
                </a:solidFill>
              </a:rPr>
              <a:t>вследствие</a:t>
            </a:r>
            <a:r>
              <a:rPr lang="ru-RU" sz="1800">
                <a:solidFill>
                  <a:schemeClr val="dk1"/>
                </a:solidFill>
              </a:rPr>
              <a:t> несвоевременного обнаружения нарушений экологии (состояния почвы, болезни сельскохозяйственных культур и лесных угодий)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Для потребителей</a:t>
            </a:r>
            <a:r>
              <a:rPr lang="ru-RU" sz="1800">
                <a:solidFill>
                  <a:schemeClr val="dk1"/>
                </a:solidFill>
              </a:rPr>
              <a:t> - проблема качественного мониторинга состояния сельскохозяйственных угодий в силу труднодоступности угодий, ограниченности ресурсов, </a:t>
            </a:r>
            <a:r>
              <a:rPr lang="ru-RU" sz="1800">
                <a:solidFill>
                  <a:schemeClr val="dk1"/>
                </a:solidFill>
              </a:rPr>
              <a:t>ограниченности</a:t>
            </a:r>
            <a:r>
              <a:rPr lang="ru-RU" sz="1800">
                <a:solidFill>
                  <a:schemeClr val="dk1"/>
                </a:solidFill>
              </a:rPr>
              <a:t> человеческих возможностей (не все можно заметить человеческим глазом)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E4E7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a03937d358_0_20"/>
          <p:cNvSpPr txBox="1"/>
          <p:nvPr>
            <p:ph idx="1" type="body"/>
          </p:nvPr>
        </p:nvSpPr>
        <p:spPr>
          <a:xfrm>
            <a:off x="393175" y="673775"/>
            <a:ext cx="8520600" cy="3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 sz="2000">
                <a:solidFill>
                  <a:srgbClr val="1E4E79"/>
                </a:solidFill>
              </a:rPr>
              <a:t>Выгода заказчика от решения (исследования). </a:t>
            </a:r>
            <a:endParaRPr sz="2000">
              <a:solidFill>
                <a:srgbClr val="1E4E79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1500">
              <a:solidFill>
                <a:srgbClr val="1E4E79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500">
                <a:solidFill>
                  <a:schemeClr val="dk1"/>
                </a:solidFill>
              </a:rPr>
              <a:t>1) </a:t>
            </a:r>
            <a:r>
              <a:rPr b="1" lang="ru-RU" sz="1500">
                <a:solidFill>
                  <a:schemeClr val="dk1"/>
                </a:solidFill>
              </a:rPr>
              <a:t>Регулярный гиперспектральный мониторинг </a:t>
            </a:r>
            <a:r>
              <a:rPr lang="ru-RU" sz="1500">
                <a:solidFill>
                  <a:schemeClr val="dk1"/>
                </a:solidFill>
              </a:rPr>
              <a:t>позволяет своевременно обнаружить нарушение экологии (состояния почвы, болезни сельскохозяйственных культур и лесных угодий) и избежать последующих затрат на устранение проблемной ситуации. </a:t>
            </a:r>
            <a:endParaRPr sz="15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500">
                <a:solidFill>
                  <a:schemeClr val="dk1"/>
                </a:solidFill>
              </a:rPr>
              <a:t>Затраты на оплату услуги окупаются за счет минимизации рисков и потерь. Плюс у клиентов есть возможность выбора: они сами определяют состав мониторинга и его периодичность.</a:t>
            </a:r>
            <a:endParaRPr sz="15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500">
                <a:solidFill>
                  <a:schemeClr val="dk1"/>
                </a:solidFill>
              </a:rPr>
              <a:t>2) </a:t>
            </a:r>
            <a:r>
              <a:rPr b="1" lang="ru-RU" sz="1500">
                <a:solidFill>
                  <a:schemeClr val="dk1"/>
                </a:solidFill>
              </a:rPr>
              <a:t>Использование квадрокоптера и гиперспектральной камеры </a:t>
            </a:r>
            <a:r>
              <a:rPr lang="ru-RU" sz="1500">
                <a:solidFill>
                  <a:schemeClr val="dk1"/>
                </a:solidFill>
              </a:rPr>
              <a:t>позволяет контролировать труднодоступные и отдаленные угодья, участки со сложным рельефом без привлечения человека, что повышает и качество контроля состояния участка, исключает человеческий фактор.</a:t>
            </a:r>
            <a:endParaRPr sz="15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500">
                <a:solidFill>
                  <a:schemeClr val="dk1"/>
                </a:solidFill>
              </a:rPr>
              <a:t>3) </a:t>
            </a:r>
            <a:r>
              <a:rPr b="1" lang="ru-RU" sz="1500">
                <a:solidFill>
                  <a:schemeClr val="dk1"/>
                </a:solidFill>
              </a:rPr>
              <a:t>Обработка данных с помощью ИИ</a:t>
            </a:r>
            <a:r>
              <a:rPr lang="ru-RU" sz="1500">
                <a:solidFill>
                  <a:schemeClr val="dk1"/>
                </a:solidFill>
              </a:rPr>
              <a:t> позволяет оперативно принимать более точные, обоснованные решения в кратчайшие сроки.</a:t>
            </a:r>
            <a:endParaRPr sz="1500">
              <a:solidFill>
                <a:schemeClr val="dk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81" name="Google Shape;81;g2a03937d358_0_20"/>
          <p:cNvSpPr txBox="1"/>
          <p:nvPr/>
        </p:nvSpPr>
        <p:spPr>
          <a:xfrm>
            <a:off x="1863100" y="1047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-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Ценность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/>
          <p:nvPr>
            <p:ph idx="1" type="body"/>
          </p:nvPr>
        </p:nvSpPr>
        <p:spPr>
          <a:xfrm>
            <a:off x="311700" y="1109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27575" lvl="0" marL="59489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b="1" lang="ru-RU" sz="1479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Приоритетный сегмент</a:t>
            </a:r>
            <a:r>
              <a:rPr lang="ru-RU" sz="1479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i="1" sz="1696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- предприятия сельского хозяйства, выращивающие все виды культур- зерно, свекла, </a:t>
            </a:r>
            <a:endParaRPr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- животноводческие предприятия (для мониторинга состояния пастбищ и полей с кормовыми культурами).</a:t>
            </a:r>
            <a:endParaRPr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b="1"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В дальнейшем (после запуска продаж услуги для этого сегмента) начать работу по привлечению:</a:t>
            </a:r>
            <a:endParaRPr b="1"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- лесных хозяйств и лесопромышленных комплексов,</a:t>
            </a:r>
            <a:endParaRPr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- природоохранных предприятий, в том числе негосударственных.</a:t>
            </a:r>
            <a:endParaRPr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Покупатели - собственники, ТОП-менеджмент</a:t>
            </a:r>
            <a:endParaRPr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rPr lang="ru-RU" sz="1479">
                <a:solidFill>
                  <a:schemeClr val="dk1"/>
                </a:solidFill>
                <a:highlight>
                  <a:schemeClr val="lt1"/>
                </a:highlight>
                <a:latin typeface="PT Sans"/>
                <a:ea typeface="PT Sans"/>
                <a:cs typeface="PT Sans"/>
                <a:sym typeface="PT Sans"/>
              </a:rPr>
              <a:t>Потребители - агрономы, технологи</a:t>
            </a:r>
            <a:endParaRPr sz="1479">
              <a:solidFill>
                <a:schemeClr val="dk1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t/>
            </a:r>
            <a:endParaRPr sz="1479">
              <a:solidFill>
                <a:srgbClr val="0B5394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27574" lvl="0" marL="59490" marR="32114" rtl="0" algn="just">
              <a:lnSpc>
                <a:spcPct val="86124"/>
              </a:lnSpc>
              <a:spcBef>
                <a:spcPts val="1514"/>
              </a:spcBef>
              <a:spcAft>
                <a:spcPts val="0"/>
              </a:spcAft>
              <a:buClr>
                <a:schemeClr val="dk1"/>
              </a:buClr>
              <a:buSzPts val="605"/>
              <a:buNone/>
            </a:pPr>
            <a:r>
              <a:t/>
            </a:r>
            <a:endParaRPr sz="1479">
              <a:solidFill>
                <a:srgbClr val="0B5394"/>
              </a:solidFill>
              <a:highlight>
                <a:schemeClr val="lt1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1270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ru-RU" sz="41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1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-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>
            <p:ph idx="1" type="body"/>
          </p:nvPr>
        </p:nvSpPr>
        <p:spPr>
          <a:xfrm>
            <a:off x="4241925" y="1228450"/>
            <a:ext cx="4809900" cy="3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200">
                <a:solidFill>
                  <a:schemeClr val="dk1"/>
                </a:solidFill>
              </a:rPr>
              <a:t>Результаты интервью (цитаты) :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200">
                <a:solidFill>
                  <a:schemeClr val="dk1"/>
                </a:solidFill>
              </a:rPr>
              <a:t>“Мы не рассматриваем гиперспектральную съемку как “волшебную таблетку” от всех проблем. Однако, на наш взгляд, в первую очередь она может помочь снизить влияние человеческого фактора при обработке полей. Например, наша фирма хотела бы применить её для сплошного контроля засева полей (для исключения пропусков и повышения эффективности использования площадей), контроля обработки защитными средствами, а также обработки удобрениями. Осуществить такой сплошной контроль “с земли” невозможно в силу большой площади, а также невозможности определить визуально обработанные участки от необработанных. Применение гиперспектральной съемки, по утверждениям фирм, предлагающих эту услугу, а также научным исследованиям, поможет решить эту проблему ’’.</a:t>
            </a:r>
            <a:br>
              <a:rPr lang="ru-RU" sz="1200">
                <a:solidFill>
                  <a:schemeClr val="dk1"/>
                </a:solidFill>
              </a:rPr>
            </a:b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i="1" sz="1900">
              <a:solidFill>
                <a:srgbClr val="1E4E79"/>
              </a:solidFill>
            </a:endParaRPr>
          </a:p>
        </p:txBody>
      </p:sp>
      <p:sp>
        <p:nvSpPr>
          <p:cNvPr id="93" name="Google Shape;93;p5"/>
          <p:cNvSpPr txBox="1"/>
          <p:nvPr/>
        </p:nvSpPr>
        <p:spPr>
          <a:xfrm>
            <a:off x="992275" y="26605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-RU" sz="2000" u="none" cap="none" strike="noStrik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b="0" i="0" sz="2400" u="none" cap="none" strike="noStrik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4" name="Google Shape;94;p5"/>
          <p:cNvSpPr txBox="1"/>
          <p:nvPr>
            <p:ph idx="1" type="body"/>
          </p:nvPr>
        </p:nvSpPr>
        <p:spPr>
          <a:xfrm>
            <a:off x="464100" y="1228450"/>
            <a:ext cx="3142200" cy="3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100">
                <a:solidFill>
                  <a:schemeClr val="dk1"/>
                </a:solidFill>
              </a:rPr>
              <a:t>В опросе с целью подтверждения гипотезы проблемы</a:t>
            </a:r>
            <a:r>
              <a:rPr lang="ru-RU" sz="1100">
                <a:solidFill>
                  <a:schemeClr val="dk1"/>
                </a:solidFill>
              </a:rPr>
              <a:t> приняли участие представители компаний  </a:t>
            </a:r>
            <a:r>
              <a:rPr b="1" lang="ru-RU" sz="1100">
                <a:solidFill>
                  <a:schemeClr val="dk1"/>
                </a:solidFill>
              </a:rPr>
              <a:t>АГРАРНИК, АГРОХОЛОД, РУСАГРО.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100">
                <a:solidFill>
                  <a:schemeClr val="dk1"/>
                </a:solidFill>
              </a:rPr>
              <a:t>Вопросы: </a:t>
            </a:r>
            <a:br>
              <a:rPr lang="ru-RU" sz="1100">
                <a:solidFill>
                  <a:schemeClr val="dk1"/>
                </a:solidFill>
              </a:rPr>
            </a:br>
            <a:r>
              <a:rPr lang="ru-RU" sz="1100">
                <a:solidFill>
                  <a:schemeClr val="dk1"/>
                </a:solidFill>
              </a:rPr>
              <a:t>Какие проблемы, влияющие на урожайность полей, приходится решать?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100">
                <a:solidFill>
                  <a:schemeClr val="dk1"/>
                </a:solidFill>
              </a:rPr>
              <a:t>Причины возникновения проблем?</a:t>
            </a:r>
            <a:br>
              <a:rPr lang="ru-RU" sz="1100">
                <a:solidFill>
                  <a:schemeClr val="dk1"/>
                </a:solidFill>
              </a:rPr>
            </a:br>
            <a:r>
              <a:rPr lang="ru-RU" sz="1100">
                <a:solidFill>
                  <a:schemeClr val="dk1"/>
                </a:solidFill>
              </a:rPr>
              <a:t>Как часто вы с этим сталкиваетесь?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100">
                <a:solidFill>
                  <a:schemeClr val="dk1"/>
                </a:solidFill>
              </a:rPr>
              <a:t>Какой обычно бюджет на ликвидацию последствий?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100">
                <a:solidFill>
                  <a:schemeClr val="dk1"/>
                </a:solidFill>
              </a:rPr>
              <a:t>Какие пути решения вы знаете?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100">
                <a:solidFill>
                  <a:schemeClr val="dk1"/>
                </a:solidFill>
              </a:rPr>
              <a:t>Каким решением или услугой вы уже пользовались?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100">
                <a:solidFill>
                  <a:schemeClr val="dk1"/>
                </a:solidFill>
              </a:rPr>
              <a:t>Как выбирали подрядчика?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100">
                <a:solidFill>
                  <a:schemeClr val="dk1"/>
                </a:solidFill>
              </a:rPr>
              <a:t>Чем были недовольны и что понравилось?</a:t>
            </a:r>
            <a:endParaRPr i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 txBox="1"/>
          <p:nvPr>
            <p:ph type="title"/>
          </p:nvPr>
        </p:nvSpPr>
        <p:spPr>
          <a:xfrm>
            <a:off x="2586925" y="0"/>
            <a:ext cx="62409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-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-RU" sz="2400"/>
            </a:br>
            <a:endParaRPr/>
          </a:p>
        </p:txBody>
      </p:sp>
      <p:graphicFrame>
        <p:nvGraphicFramePr>
          <p:cNvPr id="100" name="Google Shape;100;p11"/>
          <p:cNvGraphicFramePr/>
          <p:nvPr/>
        </p:nvGraphicFramePr>
        <p:xfrm>
          <a:off x="269788" y="4814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{9E51F00A-618E-4019-A78A-E17865ECFC7E}</a:tableStyleId>
              </a:tblPr>
              <a:tblGrid>
                <a:gridCol w="1762925"/>
                <a:gridCol w="1673150"/>
                <a:gridCol w="2094625"/>
                <a:gridCol w="1418175"/>
                <a:gridCol w="1519525"/>
              </a:tblGrid>
              <a:tr h="409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E4E7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b="1" sz="1100" u="none" cap="none" strike="noStrike">
                        <a:solidFill>
                          <a:srgbClr val="1E4E7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E4E7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b="1" sz="1100" u="none" cap="none" strike="noStrike">
                        <a:solidFill>
                          <a:srgbClr val="1E4E7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E4E7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rgbClr val="1E4E7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E4E7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b="1" sz="1100" u="none" cap="none" strike="noStrike">
                        <a:solidFill>
                          <a:srgbClr val="1E4E7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E4E7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b="1" sz="1100" u="none" cap="none" strike="noStrike">
                        <a:solidFill>
                          <a:srgbClr val="1E4E7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АгроСигнал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Учет работ и агроопераций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Набор инструментов для составления планов севооборота и формирования бюджета с максимальной рентабельностью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точечного решения ,большая стоимость услуг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мобильного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приложения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ИННОТЕР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Процесс дистанционного зондирования в сельском хозяйстве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Имеют доступ к последним агрономическим технологиям России и зарубежья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Сложность и цена услуги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Дизайн сайта и бот помощник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GROFACT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Эффективные комплексные решения в области сельского хозяйства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Предоставление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рекомендаций, системы питания, качественные минеральные удобрения напрямую от производителей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Долгий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срок предоставления анализа данных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Сотрудничество с научными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институтами, агрохимическими станциями, постоянное повышение квалификации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7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Гиперспектральный мониторинг для сельского хозяйства</a:t>
                      </a:r>
                      <a:r>
                        <a:rPr i="0" lang="ru-RU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Сканирование и анализ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полученных данных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Короткий срок времени на сканирование, анализе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данных и их предоставлении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Малое количество предоставляемых услуг(</a:t>
                      </a: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 старте )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Обработка данных с помощью искусственного интеллекта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1" name="Google Shape;101;p11"/>
          <p:cNvGraphicFramePr/>
          <p:nvPr/>
        </p:nvGraphicFramePr>
        <p:xfrm>
          <a:off x="269788" y="4032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{8F51AEB9-2F4A-4848-BAB0-8DB6459AC865}</a:tableStyleId>
              </a:tblPr>
              <a:tblGrid>
                <a:gridCol w="1762925"/>
                <a:gridCol w="1673150"/>
                <a:gridCol w="2094650"/>
                <a:gridCol w="1418175"/>
                <a:gridCol w="1519500"/>
              </a:tblGrid>
              <a:tr h="69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Geoscan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Мониторинг природных объектов</a:t>
                      </a: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</a:t>
                      </a: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ирование и анализ</a:t>
                      </a:r>
                      <a:endParaRPr sz="1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25400" marR="254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Работа по всей России и за рубежом</a:t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Низкие зарплаты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Разнообразие в областях применения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98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Аммиак</a:t>
                      </a:r>
                      <a:endParaRPr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25400" marR="2540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Исследование сельхоз-угодий, промышленный мониторинг</a:t>
                      </a:r>
                      <a:endParaRPr sz="11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Информативность</a:t>
                      </a: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сайта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3D моделей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 txBox="1"/>
          <p:nvPr>
            <p:ph type="title"/>
          </p:nvPr>
        </p:nvSpPr>
        <p:spPr>
          <a:xfrm>
            <a:off x="4180550" y="0"/>
            <a:ext cx="5016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702"/>
              <a:buNone/>
            </a:pPr>
            <a:r>
              <a:rPr b="1" lang="ru-RU" sz="242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Технические характеристики </a:t>
            </a:r>
            <a:r>
              <a:rPr b="1" lang="ru-RU" sz="242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продукта</a:t>
            </a:r>
            <a:endParaRPr b="1" sz="242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7" name="Google Shape;107;p9"/>
          <p:cNvSpPr txBox="1"/>
          <p:nvPr>
            <p:ph idx="1" type="body"/>
          </p:nvPr>
        </p:nvSpPr>
        <p:spPr>
          <a:xfrm>
            <a:off x="171800" y="339000"/>
            <a:ext cx="54279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>
                <a:solidFill>
                  <a:schemeClr val="dk1"/>
                </a:solidFill>
              </a:rPr>
              <a:t>Квадрокоптер DJI Matrice 100</a:t>
            </a:r>
            <a:r>
              <a:rPr lang="ru-RU"/>
              <a:t> </a:t>
            </a:r>
            <a:endParaRPr/>
          </a:p>
        </p:txBody>
      </p:sp>
      <p:sp>
        <p:nvSpPr>
          <p:cNvPr id="108" name="Google Shape;108;p9"/>
          <p:cNvSpPr txBox="1"/>
          <p:nvPr/>
        </p:nvSpPr>
        <p:spPr>
          <a:xfrm>
            <a:off x="55150" y="958700"/>
            <a:ext cx="9046200" cy="39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Максимальный подъемный вес [кг]:  3.4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Энергопотребление [Вт/ч]:   99,9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Размеры [мм]:  650x650x253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Рабочая температура [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°C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]:  (-10) </a:t>
            </a:r>
            <a:r>
              <a:rPr lang="ru-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(+40)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Макс. время полета [мин]:  22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Тип управления: радиоканал, пульт управления в комплекте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Частота радиоканала [ГГц]: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5.8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Вес квадрокоптера [г]: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2355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Дальность управления по радиоканалу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[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3500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Максимальная высота полета [м]: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120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Емкость аккумулятора [мА/ч]: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4500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Мощность заряда [Вт]: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180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Тип двигателя:  электрический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Ширина [мм]: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806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Высота [мм]:  </a:t>
            </a: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253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302E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9" name="Google Shape;10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72300"/>
            <a:ext cx="4422374" cy="319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>
            <p:ph idx="1" type="body"/>
          </p:nvPr>
        </p:nvSpPr>
        <p:spPr>
          <a:xfrm>
            <a:off x="220575" y="297450"/>
            <a:ext cx="5688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>
                <a:solidFill>
                  <a:schemeClr val="dk1"/>
                </a:solidFill>
              </a:rPr>
              <a:t>Гиперспектральная к</a:t>
            </a:r>
            <a:r>
              <a:rPr lang="ru-RU">
                <a:solidFill>
                  <a:schemeClr val="dk1"/>
                </a:solidFill>
              </a:rPr>
              <a:t>амера ULTRIS X20 PLUS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112025" y="959400"/>
            <a:ext cx="8382300" cy="4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Принцип работы фотокамеры:  моментальный снимок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Технология:  световое поле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Количество спектральных полос с дискретизацией спектра, равной 4 нм, в режиме моментального снимка: 164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Диапазон длин волн [нм]:  350 </a:t>
            </a: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1000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Частота кадров в секунду:  максимум 8 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(полных кубов данных в секунду)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Разрешение изображения [пикселей]:  1880 × 1880 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Рабочая температура [°с]:   (</a:t>
            </a: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+</a:t>
            </a: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5) </a:t>
            </a: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lang="ru-RU">
                <a:solidFill>
                  <a:srgbClr val="2021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+65)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Вес без объектива [г]:  630 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Стандартный размер [мм]:  </a:t>
            </a: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60 x 107 x 95</a:t>
            </a:r>
            <a:endParaRPr>
              <a:solidFill>
                <a:schemeClr val="dk1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Потребляемая мощность камеры [Вт]:  10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Спектральное разрешение [нм]:  10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Время интеграции камеры[мс]:   0,1 – 1000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30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184482"/>
              </a:solidFill>
              <a:highlight>
                <a:srgbClr val="FAFAFA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184482"/>
              </a:solidFill>
              <a:highlight>
                <a:srgbClr val="FAFAFA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184482"/>
              </a:solidFill>
              <a:highlight>
                <a:srgbClr val="FAFAFA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-RU" sz="1300">
                <a:solidFill>
                  <a:schemeClr val="dk2"/>
                </a:solidFill>
              </a:rPr>
              <a:t>  </a:t>
            </a:r>
            <a:endParaRPr i="1" sz="1300">
              <a:solidFill>
                <a:schemeClr val="dk2"/>
              </a:solidFill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976775"/>
            <a:ext cx="3627126" cy="2487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/>
          <p:nvPr/>
        </p:nvSpPr>
        <p:spPr>
          <a:xfrm>
            <a:off x="254500" y="243850"/>
            <a:ext cx="689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Снимок с гиперспектральной к</a:t>
            </a:r>
            <a:r>
              <a:rPr lang="ru-RU" sz="1800">
                <a:solidFill>
                  <a:schemeClr val="dk1"/>
                </a:solidFill>
              </a:rPr>
              <a:t>амеры U</a:t>
            </a:r>
            <a:r>
              <a:rPr lang="ru-RU" sz="1800">
                <a:solidFill>
                  <a:schemeClr val="dk1"/>
                </a:solidFill>
              </a:rPr>
              <a:t>LTRIS X20 PLUS</a:t>
            </a:r>
            <a:endParaRPr/>
          </a:p>
        </p:txBody>
      </p:sp>
      <p:pic>
        <p:nvPicPr>
          <p:cNvPr id="122" name="Google Shape;122;p8"/>
          <p:cNvPicPr preferRelativeResize="0"/>
          <p:nvPr/>
        </p:nvPicPr>
        <p:blipFill rotWithShape="1">
          <a:blip r:embed="rId3">
            <a:alphaModFix/>
          </a:blip>
          <a:srcRect b="0" l="0" r="2486" t="0"/>
          <a:stretch/>
        </p:blipFill>
        <p:spPr>
          <a:xfrm>
            <a:off x="184200" y="1340500"/>
            <a:ext cx="4093599" cy="32467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8"/>
          <p:cNvSpPr txBox="1"/>
          <p:nvPr/>
        </p:nvSpPr>
        <p:spPr>
          <a:xfrm>
            <a:off x="532375" y="792175"/>
            <a:ext cx="302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B5394"/>
                </a:solidFill>
              </a:rPr>
              <a:t>Начальное изображение</a:t>
            </a:r>
            <a:endParaRPr sz="1800">
              <a:solidFill>
                <a:srgbClr val="0B5394"/>
              </a:solidFill>
            </a:endParaRPr>
          </a:p>
        </p:txBody>
      </p:sp>
      <p:pic>
        <p:nvPicPr>
          <p:cNvPr id="124" name="Google Shape;12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8675" y="1340500"/>
            <a:ext cx="4093601" cy="324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8"/>
          <p:cNvSpPr txBox="1"/>
          <p:nvPr/>
        </p:nvSpPr>
        <p:spPr>
          <a:xfrm>
            <a:off x="5389550" y="1022325"/>
            <a:ext cx="377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4901700" y="749750"/>
            <a:ext cx="372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B5394"/>
                </a:solidFill>
              </a:rPr>
              <a:t>Конечное изображение</a:t>
            </a:r>
            <a:endParaRPr sz="18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/>
          <p:nvPr>
            <p:ph idx="1" type="body"/>
          </p:nvPr>
        </p:nvSpPr>
        <p:spPr>
          <a:xfrm>
            <a:off x="122225" y="707300"/>
            <a:ext cx="43185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-RU">
                <a:solidFill>
                  <a:srgbClr val="1E4E79"/>
                </a:solidFill>
              </a:rPr>
              <a:t>AS-IS</a:t>
            </a:r>
            <a:endParaRPr b="1">
              <a:solidFill>
                <a:srgbClr val="1E4E79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300">
                <a:solidFill>
                  <a:schemeClr val="dk1"/>
                </a:solidFill>
              </a:rPr>
              <a:t>Потребитель сейчас решает проблему </a:t>
            </a:r>
            <a:r>
              <a:rPr lang="ru-RU" sz="1300">
                <a:solidFill>
                  <a:schemeClr val="dk1"/>
                </a:solidFill>
              </a:rPr>
              <a:t>путем</a:t>
            </a:r>
            <a:r>
              <a:rPr lang="ru-RU" sz="1300">
                <a:solidFill>
                  <a:schemeClr val="dk1"/>
                </a:solidFill>
              </a:rPr>
              <a:t> разработки более устойчивых методов ведения сельского хозяйства, такие как использование органических удобрений, биозащита растений и сохранение плодородия почв.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132" name="Google Shape;132;p6"/>
          <p:cNvSpPr txBox="1"/>
          <p:nvPr>
            <p:ph idx="2" type="body"/>
          </p:nvPr>
        </p:nvSpPr>
        <p:spPr>
          <a:xfrm>
            <a:off x="4736100" y="646200"/>
            <a:ext cx="4216800" cy="42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-RU">
                <a:solidFill>
                  <a:srgbClr val="1E4E79"/>
                </a:solidFill>
              </a:rPr>
              <a:t>TO BE</a:t>
            </a:r>
            <a:endParaRPr b="1" i="1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300">
                <a:solidFill>
                  <a:schemeClr val="dk1"/>
                </a:solidFill>
              </a:rPr>
              <a:t>  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300">
                <a:solidFill>
                  <a:schemeClr val="dk1"/>
                </a:solidFill>
              </a:rPr>
              <a:t>Потребитель получит возможность на сайте проекта сделать предварительные расчеты стоимости услуги на калькуляторе. 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300">
                <a:solidFill>
                  <a:schemeClr val="dk1"/>
                </a:solidFill>
              </a:rPr>
              <a:t>Если цена его устраивает, он использует опцию "Сформировать заявку", добавляет к уже указанной информации контакт и способ связи, отправляет заявку с сайта. 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300">
                <a:solidFill>
                  <a:schemeClr val="dk1"/>
                </a:solidFill>
              </a:rPr>
              <a:t>После подтверждения и согласования информации, договора и сроков оказания услуги и координатов участка, услуга оказывается компетентными специалистами. После проведения замеров с помощью квадрокоптера оперативно в режиме реального времени заказчику (контактному лицу) высылаются результаты мониторинга и набор рекомендаций от ИИ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1902150" y="610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-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3048000"/>
            <a:ext cx="1409700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03937d358_0_25"/>
          <p:cNvSpPr txBox="1"/>
          <p:nvPr>
            <p:ph idx="1" type="body"/>
          </p:nvPr>
        </p:nvSpPr>
        <p:spPr>
          <a:xfrm>
            <a:off x="1066800" y="1219200"/>
            <a:ext cx="71631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600">
                <a:solidFill>
                  <a:schemeClr val="dk1"/>
                </a:solidFill>
              </a:rPr>
              <a:t>Для расчета финмодели мы брали среднюю стоимость, ориентируясь на стоимость услуг конкурентов.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600">
                <a:solidFill>
                  <a:schemeClr val="dk1"/>
                </a:solidFill>
              </a:rPr>
              <a:t>В интересах проекта требуется расчет стоимости одного юнита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600">
                <a:solidFill>
                  <a:schemeClr val="dk1"/>
                </a:solidFill>
              </a:rPr>
              <a:t>Предполагаем, что на юнит будут влиять следующие факторы: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ru-RU" sz="1600">
                <a:solidFill>
                  <a:schemeClr val="dk1"/>
                </a:solidFill>
              </a:rPr>
              <a:t>удаленность участка,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ru-RU" sz="1600">
                <a:solidFill>
                  <a:schemeClr val="dk1"/>
                </a:solidFill>
              </a:rPr>
              <a:t>сложность рельефа.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i="1" lang="ru-RU" sz="1300"/>
              <a:t>  </a:t>
            </a:r>
            <a:endParaRPr i="1" sz="1300"/>
          </a:p>
        </p:txBody>
      </p:sp>
      <p:sp>
        <p:nvSpPr>
          <p:cNvPr id="140" name="Google Shape;140;g2a03937d358_0_2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Расчет стоимости услуги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1. </a:t>
            </a:r>
            <a:r>
              <a:rPr b="1" lang="ru-RU" sz="697">
                <a:solidFill>
                  <a:srgbClr val="0B5394"/>
                </a:solidFill>
              </a:rPr>
              <a:t>Потребительский сегмент 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- предприятия сельского хозяйства, в том числе животноводческие,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В дальнейшем: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- лесные хозяйства,   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- природоохранные предприятия, в том числе негосударственные. 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2.</a:t>
            </a:r>
            <a:r>
              <a:rPr b="1" lang="ru-RU" sz="697">
                <a:solidFill>
                  <a:srgbClr val="0B5394"/>
                </a:solidFill>
              </a:rPr>
              <a:t> Проблема:</a:t>
            </a:r>
            <a:endParaRPr b="1"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b="1"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Для покупателей ключевой проблемой</a:t>
            </a:r>
            <a:r>
              <a:rPr lang="ru-RU" sz="697">
                <a:solidFill>
                  <a:srgbClr val="0B5394"/>
                </a:solidFill>
              </a:rPr>
              <a:t> будет снижение показателя эффективности бизнеса вследствии несвоевременного обнаружения нарушений экологии (состояния почвы, болезни сельскохозяйственных культур и лесных угодий)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Для потребителей</a:t>
            </a:r>
            <a:r>
              <a:rPr lang="ru-RU" sz="697">
                <a:solidFill>
                  <a:srgbClr val="0B5394"/>
                </a:solidFill>
              </a:rPr>
              <a:t> - проблема качественного мониторинга состояния сельскохозяйственных угодий в силу труднодоступности угодий, ограниченности ресурсов, </a:t>
            </a:r>
            <a:r>
              <a:rPr lang="ru-RU" sz="697">
                <a:solidFill>
                  <a:srgbClr val="0B5394"/>
                </a:solidFill>
              </a:rPr>
              <a:t>ограниченности</a:t>
            </a:r>
            <a:r>
              <a:rPr lang="ru-RU" sz="697">
                <a:solidFill>
                  <a:srgbClr val="0B5394"/>
                </a:solidFill>
              </a:rPr>
              <a:t> человеческих возможностей (не все можно заметить человеческим глазом) 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3. Ценностное предложение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Выявление актуальных проблем с почвой и зерновыми культурами (обширный список) Экологично! Быстро! Точно!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4. Решения каждой проблемы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ПАК, позволяющий: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- сканировать участков земли гиперспектральной камерой с помощью квадрокоптера,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- оперативно анализировать полученные  данные и предоставлять набор рекомендаций с помощью искусственного интеллекта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5. </a:t>
            </a:r>
            <a:r>
              <a:rPr b="1" lang="ru-RU" sz="697">
                <a:solidFill>
                  <a:srgbClr val="0B5394"/>
                </a:solidFill>
              </a:rPr>
              <a:t>Каналы распространения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Прямые продажи (построение прямого взаимодействия,в т.ч. через e-mail рассылку, звонки, визиты), участие в выставках и конференциях, отраслевые форумы, рекламная кампания (сайт, таргетированная и контекстная реклама), социальные сети и ютуб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6.  Потоки поступления доходов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Оказание услуг по проведению сканирования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7. Структура издержек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Затраты на разработку ПАК - разработка программного обеспечения, закупка оборудования, регистрация юридического лица, организация продвижения (бюджет на рекламу + оплата труда интернет-маркетолога)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Постоянные затраты - реклама, ФОТ (вместе с отчислениями в СФ), аренда офиса, участие в отраслевых конференциях  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Переменные затраты - налоги, командировочные расходы (выполнение заявки клиента), переменная часть ФОТ (с отчислениями ) 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t/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b="1" lang="ru-RU" sz="697">
                <a:solidFill>
                  <a:srgbClr val="0B5394"/>
                </a:solidFill>
              </a:rPr>
              <a:t>8. Скрытое преимущество</a:t>
            </a:r>
            <a:endParaRPr sz="697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95"/>
              <a:buNone/>
            </a:pPr>
            <a:r>
              <a:rPr lang="ru-RU" sz="697">
                <a:solidFill>
                  <a:srgbClr val="0B5394"/>
                </a:solidFill>
              </a:rPr>
              <a:t>Обработка данных с помощью искусственного интеллекта</a:t>
            </a:r>
            <a:endParaRPr sz="1860">
              <a:solidFill>
                <a:srgbClr val="0B5394"/>
              </a:solidFill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1730700" y="3797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 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/>
          <p:nvPr>
            <p:ph idx="1" type="body"/>
          </p:nvPr>
        </p:nvSpPr>
        <p:spPr>
          <a:xfrm>
            <a:off x="1673250" y="2340850"/>
            <a:ext cx="5083200" cy="25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ru-RU" sz="2350">
                <a:solidFill>
                  <a:srgbClr val="1E4E79"/>
                </a:solidFill>
              </a:rPr>
              <a:t>PAM -</a:t>
            </a:r>
            <a:r>
              <a:rPr lang="ru-RU" sz="2350">
                <a:solidFill>
                  <a:srgbClr val="1E4E79"/>
                </a:solidFill>
              </a:rPr>
              <a:t> 881 млн 152 тыс  руб</a:t>
            </a:r>
            <a:endParaRPr sz="235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ru-RU" sz="2350">
                <a:solidFill>
                  <a:srgbClr val="1E4E79"/>
                </a:solidFill>
              </a:rPr>
              <a:t>TAM - </a:t>
            </a:r>
            <a:r>
              <a:rPr lang="ru-RU" sz="2350">
                <a:solidFill>
                  <a:srgbClr val="1E4E79"/>
                </a:solidFill>
              </a:rPr>
              <a:t>544 млн руб</a:t>
            </a:r>
            <a:endParaRPr sz="235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ru-RU" sz="2350">
                <a:solidFill>
                  <a:srgbClr val="1E4E79"/>
                </a:solidFill>
              </a:rPr>
              <a:t>SAM - </a:t>
            </a:r>
            <a:r>
              <a:rPr lang="ru-RU" sz="2350">
                <a:solidFill>
                  <a:srgbClr val="1E4E79"/>
                </a:solidFill>
              </a:rPr>
              <a:t>21 млн 52 тыс руб </a:t>
            </a:r>
            <a:endParaRPr sz="235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ru-RU" sz="2350">
                <a:solidFill>
                  <a:srgbClr val="1E4E79"/>
                </a:solidFill>
              </a:rPr>
              <a:t>SOM - 4 млн 912 тыс руб</a:t>
            </a:r>
            <a:endParaRPr sz="2350">
              <a:solidFill>
                <a:srgbClr val="1E4E79"/>
              </a:solidFill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1918525" y="4874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-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53" name="Google Shape;1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650" y="140400"/>
            <a:ext cx="1575600" cy="15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2083825" y="637675"/>
            <a:ext cx="6666000" cy="14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Согласно Fact.MR с 2017 по 2021 год мировой рынок гиперспектральных изображений вырос в среднем почти на 10%.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Ожидается, что к концу периода 2022-2032 годов объем рынка гиперспектральной съемки достигнет 2 млрд долларов США, темпы глобального прироста составят 11.34% CAGR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>
            <p:ph idx="1" type="body"/>
          </p:nvPr>
        </p:nvSpPr>
        <p:spPr>
          <a:xfrm>
            <a:off x="311700" y="1002600"/>
            <a:ext cx="8641200" cy="38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1600">
                <a:solidFill>
                  <a:srgbClr val="2F5496"/>
                </a:solidFill>
              </a:rPr>
              <a:t>В качестве основных каналов сбыта можно выделить:  </a:t>
            </a:r>
            <a:endParaRPr b="1" sz="1600"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</a:rPr>
              <a:t>1. Прямые продажи через установление прямого/личного взаимодействия с лицами, принимающими решения через: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</a:rPr>
              <a:t>- сбор данных для последующего анализа и персонализации, - прямое взаимодействие с клиентами через звонки, e-mail рассылку, визиты на предприятия.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</a:rPr>
              <a:t>2. Продажа через интернет-рекламу (сайт, </a:t>
            </a:r>
            <a:r>
              <a:rPr lang="ru-RU" sz="1500">
                <a:solidFill>
                  <a:schemeClr val="dk1"/>
                </a:solidFill>
              </a:rPr>
              <a:t>соцсети</a:t>
            </a:r>
            <a:r>
              <a:rPr lang="ru-RU" sz="1500">
                <a:solidFill>
                  <a:schemeClr val="dk1"/>
                </a:solidFill>
              </a:rPr>
              <a:t>, таргетированная и контекстная реклама, Яндекс Директ и др.)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</a:rPr>
              <a:t>3. Реферальные программы: мотивирование текущих пользователей к распространению информации о продукте среди своих знакомых и друзей.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500">
                <a:solidFill>
                  <a:schemeClr val="dk1"/>
                </a:solidFill>
              </a:rPr>
              <a:t>4. Оффлайн мероприятия и ярмарки: участие в отраслевых выставках, семинарах и ярмарках для продвижения продуктов. Личное взаимодействие с потенциальными клиентами, сбор обратной связи, установление личных отношений.</a:t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-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Каналы сбыта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a03937d358_0_13"/>
          <p:cNvSpPr txBox="1"/>
          <p:nvPr>
            <p:ph idx="1" type="body"/>
          </p:nvPr>
        </p:nvSpPr>
        <p:spPr>
          <a:xfrm>
            <a:off x="533400" y="1828800"/>
            <a:ext cx="792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9265"/>
              <a:buNone/>
            </a:pPr>
            <a:r>
              <a:rPr lang="ru-RU" sz="2350">
                <a:solidFill>
                  <a:schemeClr val="dk1"/>
                </a:solidFill>
              </a:rPr>
              <a:t>Затраты на разработку и запуск проекта 1 млн 104 тыс руб </a:t>
            </a:r>
            <a:br>
              <a:rPr lang="ru-RU" sz="2350">
                <a:solidFill>
                  <a:schemeClr val="dk1"/>
                </a:solidFill>
              </a:rPr>
            </a:br>
            <a:r>
              <a:rPr lang="ru-RU" sz="2350">
                <a:solidFill>
                  <a:schemeClr val="dk1"/>
                </a:solidFill>
              </a:rPr>
              <a:t>Срок окупаемости 3 мес</a:t>
            </a:r>
            <a:br>
              <a:rPr lang="ru-RU" sz="2350">
                <a:solidFill>
                  <a:schemeClr val="dk1"/>
                </a:solidFill>
              </a:rPr>
            </a:br>
            <a:r>
              <a:rPr lang="ru-RU" sz="2350">
                <a:solidFill>
                  <a:schemeClr val="dk1"/>
                </a:solidFill>
              </a:rPr>
              <a:t>Прогнозируемая прибыль по итогам 12 мес - 17 млн</a:t>
            </a:r>
            <a:endParaRPr sz="2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9265"/>
              <a:buNone/>
            </a:pPr>
            <a:r>
              <a:t/>
            </a:r>
            <a:endParaRPr sz="2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9265"/>
              <a:buNone/>
            </a:pPr>
            <a:r>
              <a:rPr lang="ru-RU" sz="2350">
                <a:solidFill>
                  <a:schemeClr val="dk1"/>
                </a:solidFill>
              </a:rPr>
              <a:t>Источники финансирования - собственные средства, инвестиции, гранты</a:t>
            </a:r>
            <a:r>
              <a:rPr lang="ru-RU" sz="2350">
                <a:solidFill>
                  <a:srgbClr val="1E4E79"/>
                </a:solidFill>
              </a:rPr>
              <a:t> </a:t>
            </a:r>
            <a:endParaRPr sz="2350">
              <a:solidFill>
                <a:srgbClr val="1E4E79"/>
              </a:solidFill>
            </a:endParaRPr>
          </a:p>
        </p:txBody>
      </p:sp>
      <p:sp>
        <p:nvSpPr>
          <p:cNvPr id="166" name="Google Shape;166;g2a03937d358_0_1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Прогнозируемые финансовые результаты: 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a03937d358_0_0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1. ноябрь 2023 - разработка бизнес модели проекта,</a:t>
            </a:r>
            <a:endParaRPr sz="20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2. декабрь - февраль 2024 г. - разработка MVP,</a:t>
            </a:r>
            <a:endParaRPr sz="20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3. февраль - март 2024 г. - проведение полевых испытаний,</a:t>
            </a:r>
            <a:endParaRPr sz="20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4. апрель - 2024 г. - в случае обнаружения ошибок в ПО - доработка MVP,</a:t>
            </a:r>
            <a:endParaRPr sz="20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5. апрель - май 2024 г. - запуск рекламная кампании,</a:t>
            </a:r>
            <a:endParaRPr sz="2000">
              <a:solidFill>
                <a:schemeClr val="dk1"/>
              </a:solidFill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6. май 2024 г. - июль продажи услуги на территории Тамбовская области,</a:t>
            </a:r>
            <a:endParaRPr sz="2000">
              <a:solidFill>
                <a:schemeClr val="dk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</a:pPr>
            <a:r>
              <a:rPr lang="ru-RU" sz="2000">
                <a:solidFill>
                  <a:schemeClr val="dk1"/>
                </a:solidFill>
              </a:rPr>
              <a:t>7. август 2024 г. - масштабирование проекта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2" name="Google Shape;172;g2a03937d358_0_0"/>
          <p:cNvSpPr txBox="1"/>
          <p:nvPr/>
        </p:nvSpPr>
        <p:spPr>
          <a:xfrm>
            <a:off x="1730700" y="3797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Дорожная карта проекта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-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8" name="Google Shape;178;p14"/>
          <p:cNvSpPr/>
          <p:nvPr/>
        </p:nvSpPr>
        <p:spPr>
          <a:xfrm>
            <a:off x="682329" y="2202606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Дьяконов Павел Александрович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4"/>
          <p:cNvSpPr/>
          <p:nvPr/>
        </p:nvSpPr>
        <p:spPr>
          <a:xfrm>
            <a:off x="664591" y="2663701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Лидер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4"/>
          <p:cNvSpPr/>
          <p:nvPr/>
        </p:nvSpPr>
        <p:spPr>
          <a:xfrm>
            <a:off x="3179472" y="218283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Илюхин Леонид Эдуардович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4"/>
          <p:cNvSpPr/>
          <p:nvPr/>
        </p:nvSpPr>
        <p:spPr>
          <a:xfrm>
            <a:off x="3179472" y="2663701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Администратор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4"/>
          <p:cNvSpPr/>
          <p:nvPr/>
        </p:nvSpPr>
        <p:spPr>
          <a:xfrm>
            <a:off x="5856130" y="218283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Отнякин Сергей Сергеевич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4"/>
          <p:cNvSpPr/>
          <p:nvPr/>
        </p:nvSpPr>
        <p:spPr>
          <a:xfrm>
            <a:off x="5856130" y="2663701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Предприниматель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4"/>
          <p:cNvSpPr/>
          <p:nvPr/>
        </p:nvSpPr>
        <p:spPr>
          <a:xfrm>
            <a:off x="691141" y="3387487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Мелков Игорь Сергеевич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4"/>
          <p:cNvSpPr/>
          <p:nvPr/>
        </p:nvSpPr>
        <p:spPr>
          <a:xfrm>
            <a:off x="664591" y="387860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Производитель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4"/>
          <p:cNvSpPr/>
          <p:nvPr/>
        </p:nvSpPr>
        <p:spPr>
          <a:xfrm>
            <a:off x="3179472" y="3387487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Доронин Артур Евгеньевич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>
            <a:off x="3179472" y="387860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Интегратор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5"/>
          <p:cNvSpPr txBox="1"/>
          <p:nvPr/>
        </p:nvSpPr>
        <p:spPr>
          <a:xfrm>
            <a:off x="1288279" y="1783440"/>
            <a:ext cx="56979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-RU" sz="24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Благодарим за внимание!</a:t>
            </a:r>
            <a:endParaRPr sz="24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-RU" sz="24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Готовы ответить на ваши вопросы</a:t>
            </a:r>
            <a:endParaRPr sz="24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t/>
            </a:r>
            <a:endParaRPr sz="24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4" name="Google Shape;194;p15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-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«Сканер»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95" name="Google Shape;19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15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97" name="Google Shape;197;p1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02" name="Google Shape;20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Павел</dc:creator>
</cp:coreProperties>
</file>