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3" d="100"/>
          <a:sy n="73" d="100"/>
        </p:scale>
        <p:origin x="-132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123" y="211015"/>
            <a:ext cx="5002302" cy="1527332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Зооферма </a:t>
            </a:r>
            <a:b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</a:br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«Луга Сибири»</a:t>
            </a:r>
            <a:r>
              <a:rPr lang="en-US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1174" y="1840767"/>
            <a:ext cx="6897133" cy="1957510"/>
          </a:xfrm>
        </p:spPr>
        <p:txBody>
          <a:bodyPr>
            <a:normAutofit/>
          </a:bodyPr>
          <a:lstStyle/>
          <a:p>
            <a:pPr lvl="0" algn="l" defTabSz="914400">
              <a:lnSpc>
                <a:spcPct val="115000"/>
              </a:lnSpc>
              <a:spcBef>
                <a:spcPts val="0"/>
              </a:spcBef>
              <a:buSzPts val="1100"/>
              <a:defRPr/>
            </a:pPr>
            <a:r>
              <a:rPr lang="ru-RU" sz="2000" b="1" dirty="0">
                <a:solidFill>
                  <a:srgbClr val="000000"/>
                </a:solidFill>
                <a:latin typeface="Book Antiqua" pitchFamily="18" charset="0"/>
                <a:ea typeface="Batang" pitchFamily="18" charset="-127"/>
              </a:rPr>
              <a:t>Над проектом работали </a:t>
            </a:r>
            <a:r>
              <a:rPr lang="ru-RU" sz="2000" b="1" dirty="0" smtClean="0">
                <a:solidFill>
                  <a:srgbClr val="000000"/>
                </a:solidFill>
                <a:latin typeface="Book Antiqua" pitchFamily="18" charset="0"/>
                <a:ea typeface="Batang" pitchFamily="18" charset="-127"/>
              </a:rPr>
              <a:t>студенты Кузбасского ГАУ</a:t>
            </a:r>
            <a:r>
              <a:rPr lang="ru-RU" sz="2600" dirty="0">
                <a:solidFill>
                  <a:sysClr val="windowText" lastClr="000000"/>
                </a:solidFill>
                <a:latin typeface="Book Antiqua" pitchFamily="18" charset="0"/>
                <a:ea typeface="Batang" pitchFamily="18" charset="-127"/>
              </a:rPr>
              <a:t>: </a:t>
            </a:r>
            <a:endParaRPr lang="bg-BG" sz="2000" b="1" dirty="0">
              <a:solidFill>
                <a:srgbClr val="000000"/>
              </a:solidFill>
              <a:latin typeface="Book Antiqua" pitchFamily="18" charset="0"/>
              <a:ea typeface="Batang" pitchFamily="18" charset="-127"/>
            </a:endParaRPr>
          </a:p>
          <a:p>
            <a:pPr marL="274638" lvl="0" indent="-274638" algn="l" defTabSz="914400">
              <a:lnSpc>
                <a:spcPct val="115000"/>
              </a:lnSpc>
              <a:spcBef>
                <a:spcPts val="0"/>
              </a:spcBef>
              <a:buSzPts val="1100"/>
              <a:defRPr/>
            </a:pPr>
            <a:r>
              <a:rPr lang="ru-RU" sz="1900" b="1" dirty="0">
                <a:solidFill>
                  <a:sysClr val="windowText" lastClr="000000"/>
                </a:solidFill>
                <a:latin typeface="Book Antiqua" pitchFamily="18" charset="0"/>
                <a:ea typeface="Batang" pitchFamily="18" charset="-127"/>
              </a:rPr>
              <a:t>Борисова Ярослава Андреевна</a:t>
            </a:r>
          </a:p>
          <a:p>
            <a:pPr marL="274638" lvl="0" indent="-274638" algn="l" defTabSz="914400">
              <a:lnSpc>
                <a:spcPct val="115000"/>
              </a:lnSpc>
              <a:spcBef>
                <a:spcPts val="0"/>
              </a:spcBef>
              <a:buSzPts val="1100"/>
              <a:defRPr/>
            </a:pPr>
            <a:r>
              <a:rPr lang="ru-RU" sz="1900" b="1" kern="0" dirty="0">
                <a:solidFill>
                  <a:sysClr val="windowText" lastClr="000000"/>
                </a:solidFill>
                <a:latin typeface="Book Antiqua" pitchFamily="18" charset="0"/>
                <a:ea typeface="Batang" pitchFamily="18" charset="-127"/>
              </a:rPr>
              <a:t>Попова Елизавета Александровна</a:t>
            </a:r>
          </a:p>
          <a:p>
            <a:pPr marL="274638" lvl="0" indent="-274638" algn="l" defTabSz="914400">
              <a:lnSpc>
                <a:spcPct val="115000"/>
              </a:lnSpc>
              <a:spcBef>
                <a:spcPts val="0"/>
              </a:spcBef>
              <a:buSzPts val="1100"/>
              <a:defRPr/>
            </a:pPr>
            <a:r>
              <a:rPr lang="ru-RU" sz="1900" b="1" dirty="0">
                <a:solidFill>
                  <a:sysClr val="windowText" lastClr="000000"/>
                </a:solidFill>
                <a:latin typeface="Book Antiqua" pitchFamily="18" charset="0"/>
                <a:ea typeface="Batang" pitchFamily="18" charset="-127"/>
              </a:rPr>
              <a:t>Егорова Анастасия Евгеньевна</a:t>
            </a:r>
            <a:endParaRPr lang="ru-RU" sz="1900" b="1" kern="0" dirty="0">
              <a:solidFill>
                <a:sysClr val="windowText" lastClr="000000"/>
              </a:solidFill>
              <a:latin typeface="Book Antiqua" pitchFamily="18" charset="0"/>
              <a:ea typeface="Batang" pitchFamily="18" charset="-127"/>
            </a:endParaRPr>
          </a:p>
          <a:p>
            <a:endParaRPr lang="ru-RU" sz="24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9989"/>
            <a:ext cx="4935415" cy="3498011"/>
          </a:xfrm>
          <a:prstGeom prst="rtTriangl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4" t="3688" b="32337"/>
          <a:stretch/>
        </p:blipFill>
        <p:spPr bwMode="auto">
          <a:xfrm flipH="1">
            <a:off x="4810802" y="3359989"/>
            <a:ext cx="4333197" cy="3488267"/>
          </a:xfrm>
          <a:prstGeom prst="rtTriangl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420" y="374772"/>
            <a:ext cx="7296149" cy="902676"/>
          </a:xfrm>
        </p:spPr>
        <p:txBody>
          <a:bodyPr>
            <a:noAutofit/>
          </a:bodyPr>
          <a:lstStyle/>
          <a:p>
            <a:pPr lvl="0"/>
            <a:r>
              <a:rPr lang="ru-RU" sz="4400" b="1" kern="0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Batang" pitchFamily="18" charset="-127"/>
              </a:rPr>
              <a:t>Актуальность </a:t>
            </a:r>
            <a:r>
              <a:rPr lang="ru-RU" sz="4400" b="1" kern="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Batang" pitchFamily="18" charset="-127"/>
              </a:rPr>
              <a:t>проекта</a:t>
            </a:r>
            <a:endParaRPr lang="ru-RU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2465" y="1416790"/>
            <a:ext cx="4599842" cy="4069610"/>
          </a:xfrm>
        </p:spPr>
        <p:txBody>
          <a:bodyPr>
            <a:normAutofit fontScale="85000" lnSpcReduction="10000"/>
          </a:bodyPr>
          <a:lstStyle/>
          <a:p>
            <a:pPr marL="0" lvl="0" indent="457200" algn="just" defTabSz="9144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000000"/>
                </a:solidFill>
                <a:latin typeface="Book Antiqua" pitchFamily="18" charset="0"/>
                <a:ea typeface="Batang" pitchFamily="18" charset="-127"/>
              </a:rPr>
              <a:t>Актуальность проекта обусловлена тем, что в настоящее время потребности людей в контакте с животными увеличиваются. Человеку в современном мире сложно хорошо провести время с </a:t>
            </a:r>
            <a:r>
              <a:rPr lang="ru-RU" sz="2000" dirty="0" smtClean="0">
                <a:solidFill>
                  <a:srgbClr val="000000"/>
                </a:solidFill>
                <a:latin typeface="Book Antiqua" pitchFamily="18" charset="0"/>
                <a:ea typeface="Batang" pitchFamily="18" charset="-127"/>
              </a:rPr>
              <a:t>семьей, снять стресс после работы или просто отдохнуть от домашней суеты </a:t>
            </a:r>
            <a:r>
              <a:rPr lang="ru-RU" sz="2000" dirty="0">
                <a:solidFill>
                  <a:srgbClr val="000000"/>
                </a:solidFill>
                <a:latin typeface="Book Antiqua" pitchFamily="18" charset="0"/>
                <a:ea typeface="Batang" pitchFamily="18" charset="-127"/>
              </a:rPr>
              <a:t>не уезжая из города. Наш  проект поможет </a:t>
            </a:r>
            <a:r>
              <a:rPr lang="ru-RU" sz="2000" dirty="0" smtClean="0">
                <a:solidFill>
                  <a:srgbClr val="000000"/>
                </a:solidFill>
                <a:latin typeface="Book Antiqua" pitchFamily="18" charset="0"/>
                <a:ea typeface="Batang" pitchFamily="18" charset="-127"/>
              </a:rPr>
              <a:t>людям в решении этих проблем а детям познакомится </a:t>
            </a:r>
            <a:r>
              <a:rPr lang="ru-RU" sz="2000" dirty="0">
                <a:solidFill>
                  <a:srgbClr val="000000"/>
                </a:solidFill>
                <a:latin typeface="Book Antiqua" pitchFamily="18" charset="0"/>
                <a:ea typeface="Batang" pitchFamily="18" charset="-127"/>
              </a:rPr>
              <a:t>с окружающим миром и </a:t>
            </a:r>
            <a:r>
              <a:rPr lang="ru-RU" sz="2000" dirty="0" smtClean="0">
                <a:solidFill>
                  <a:srgbClr val="000000"/>
                </a:solidFill>
                <a:latin typeface="Book Antiqua" pitchFamily="18" charset="0"/>
                <a:ea typeface="Batang" pitchFamily="18" charset="-127"/>
              </a:rPr>
              <a:t>раскрыть свои  природные таланты и в будущем стать зоологом ,ветеринаром или фермером. </a:t>
            </a:r>
            <a:r>
              <a:rPr lang="ru-RU" sz="2000" dirty="0">
                <a:solidFill>
                  <a:srgbClr val="000000"/>
                </a:solidFill>
                <a:latin typeface="Book Antiqua" pitchFamily="18" charset="0"/>
                <a:ea typeface="Batang" pitchFamily="18" charset="-127"/>
              </a:rPr>
              <a:t>Способствовать их профориентации и развитию в фермерском бизнесе.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552" y="1277448"/>
            <a:ext cx="2702552" cy="2978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5" r="7444"/>
          <a:stretch/>
        </p:blipFill>
        <p:spPr bwMode="auto">
          <a:xfrm>
            <a:off x="6319076" y="4615488"/>
            <a:ext cx="2684247" cy="20901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77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3520"/>
            <a:ext cx="9144000" cy="1554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757" y="211016"/>
            <a:ext cx="4658458" cy="1264382"/>
          </a:xfrm>
        </p:spPr>
        <p:txBody>
          <a:bodyPr>
            <a:noAutofit/>
          </a:bodyPr>
          <a:lstStyle/>
          <a:p>
            <a:r>
              <a:rPr lang="ru-RU" sz="5400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Проблема </a:t>
            </a:r>
            <a:endParaRPr lang="ru-RU" sz="5400" dirty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82466" y="1416417"/>
            <a:ext cx="4834304" cy="47877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Book Antiqua" pitchFamily="18" charset="0"/>
              </a:rPr>
              <a:t>Проблемой № 1  нашего проекта является сильная загруженность людей на работе , постоянный стресс от городской	 суеты , многозадачность современного мира и наша зооферма может помочь решить эти проблемы .</a:t>
            </a:r>
            <a:r>
              <a:rPr lang="ru-RU" sz="1600" dirty="0" smtClean="0">
                <a:solidFill>
                  <a:srgbClr val="000000"/>
                </a:solidFill>
                <a:latin typeface="bloggersans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</a:rPr>
              <a:t>Сегодня </a:t>
            </a:r>
            <a:r>
              <a:rPr lang="ru-RU" sz="1600" dirty="0">
                <a:solidFill>
                  <a:srgbClr val="000000"/>
                </a:solidFill>
                <a:latin typeface="Book Antiqua" pitchFamily="18" charset="0"/>
              </a:rPr>
              <a:t>у детей большая часть общения мигрировала в онлайн. Из-за этого многие из </a:t>
            </a: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</a:rPr>
              <a:t>них</a:t>
            </a:r>
            <a:r>
              <a:rPr lang="ru-RU" sz="1600" dirty="0" smtClean="0">
                <a:latin typeface="Book Antiqua" pitchFamily="18" charset="0"/>
              </a:rPr>
              <a:t> не умеют общаться в реальной жизни. </a:t>
            </a:r>
            <a:r>
              <a:rPr lang="ru-RU" sz="1600" dirty="0">
                <a:solidFill>
                  <a:srgbClr val="000000"/>
                </a:solidFill>
                <a:latin typeface="Book Antiqua" pitchFamily="18" charset="0"/>
              </a:rPr>
              <a:t>Ребенку сложно налаживать коммуникацию со сверстниками и взрослыми просто потому, что у него нет опыта такого общения. Он не попробовал себя в данных социальных </a:t>
            </a: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</a:rPr>
              <a:t>ролях.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</a:rPr>
              <a:t>Проблемой №2 Нашего проекта </a:t>
            </a:r>
            <a:r>
              <a:rPr lang="ru-RU" sz="1600" dirty="0" smtClean="0">
                <a:latin typeface="Book Antiqua" pitchFamily="18" charset="0"/>
              </a:rPr>
              <a:t>отсутствие </a:t>
            </a:r>
            <a:r>
              <a:rPr lang="ru-RU" sz="1600" dirty="0">
                <a:latin typeface="Book Antiqua" pitchFamily="18" charset="0"/>
              </a:rPr>
              <a:t>профессиональных </a:t>
            </a:r>
            <a:r>
              <a:rPr lang="ru-RU" sz="1600" dirty="0" smtClean="0">
                <a:latin typeface="Book Antiqua" pitchFamily="18" charset="0"/>
              </a:rPr>
              <a:t>знаний у людей ,которые хотят заняться фермерством или же страх и нерешительность с чего начать</a:t>
            </a:r>
            <a:endParaRPr lang="ru-RU" sz="1600" dirty="0">
              <a:latin typeface="Book Antiqua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0" r="-1101" b="7858"/>
          <a:stretch/>
        </p:blipFill>
        <p:spPr bwMode="auto">
          <a:xfrm>
            <a:off x="10123711" y="979714"/>
            <a:ext cx="45719" cy="2795451"/>
          </a:xfrm>
          <a:prstGeom prst="pentagon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492" y="47965"/>
            <a:ext cx="3812508" cy="2537051"/>
          </a:xfrm>
          <a:prstGeom prst="hexagon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492" y="2624204"/>
            <a:ext cx="3812508" cy="2537051"/>
          </a:xfrm>
          <a:prstGeom prst="hexagon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384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88351" y="154844"/>
            <a:ext cx="7811965" cy="107681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n w="1905"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Проблемы задачи и выгода </a:t>
            </a:r>
            <a:endParaRPr lang="ru-RU" sz="3200" dirty="0">
              <a:ln w="1905">
                <a:noFill/>
              </a:ln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0970506"/>
              </p:ext>
            </p:extLst>
          </p:nvPr>
        </p:nvGraphicFramePr>
        <p:xfrm>
          <a:off x="486141" y="1090008"/>
          <a:ext cx="8100647" cy="56536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70789"/>
                <a:gridCol w="2183554"/>
                <a:gridCol w="2134890"/>
                <a:gridCol w="2311414"/>
              </a:tblGrid>
              <a:tr h="567158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Book Antiqua" pitchFamily="18" charset="0"/>
                        </a:rPr>
                        <a:t>Клиент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Проблемы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Задачи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Выгода</a:t>
                      </a:r>
                    </a:p>
                    <a:p>
                      <a:pPr marL="0" indent="0"/>
                      <a:endParaRPr lang="ru-RU" sz="1600" dirty="0"/>
                    </a:p>
                  </a:txBody>
                  <a:tcPr/>
                </a:tc>
              </a:tr>
              <a:tr h="238803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Семьи с детьми (  3 - 6 лет)</a:t>
                      </a:r>
                    </a:p>
                    <a:p>
                      <a:pPr marL="0" indent="0" algn="just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усталость от рутины 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усталость от городской суеты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стресс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быстрый ритм жизни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Нет необходимых знаний для занятия фермерством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побывать на свежем воздухе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отдохнуть от городской суеты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заняться развитием детей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Хотят научится фермерству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endParaRPr lang="ru-RU" sz="12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увидеть что то интересное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 получить положительные эмоции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занять детей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 обучить детей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 приобретение продуктов питания ( молоко ,кефир , сыр, яйца )</a:t>
                      </a:r>
                    </a:p>
                  </a:txBody>
                  <a:tcPr/>
                </a:tc>
              </a:tr>
              <a:tr h="176117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Школьники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( 7 - 19 лет)</a:t>
                      </a:r>
                    </a:p>
                    <a:p>
                      <a:pPr marL="0" indent="0" algn="just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загруженность в школе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       проблема социализации в современном мире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повышенный городской ритм 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Раскрытие своего природного таланта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провести время с интересом 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поучаствовать в мастер – классах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покушать эко – еду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получить опыт и навыки от участия в мастер -классах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отдохнуть от родителей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вкусно поесть 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научится готовить 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получить положительные эмоции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itchFamily="18" charset="0"/>
                          <a:ea typeface="+mn-ea"/>
                          <a:cs typeface="+mn-cs"/>
                        </a:rPr>
                        <a:t>получение новых знаний и опыта</a:t>
                      </a:r>
                    </a:p>
                  </a:txBody>
                  <a:tcPr/>
                </a:tc>
              </a:tr>
              <a:tr h="925363">
                <a:tc>
                  <a:txBody>
                    <a:bodyPr/>
                    <a:lstStyle/>
                    <a:p>
                      <a:pPr marL="0" indent="0" algn="just"/>
                      <a:r>
                        <a:rPr lang="ru-RU" sz="1600" dirty="0" smtClean="0">
                          <a:latin typeface="Book Antiqua" pitchFamily="18" charset="0"/>
                        </a:rPr>
                        <a:t>Студенты</a:t>
                      </a:r>
                      <a:endParaRPr lang="ru-RU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itchFamily="34" charset="0"/>
                        <a:buNone/>
                      </a:pPr>
                      <a:r>
                        <a:rPr lang="ru-RU" sz="1200" dirty="0" smtClean="0">
                          <a:latin typeface="Book Antiqua" pitchFamily="18" charset="0"/>
                        </a:rPr>
                        <a:t>Прохождение практики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200" dirty="0" smtClean="0">
                          <a:latin typeface="Book Antiqua" pitchFamily="18" charset="0"/>
                        </a:rPr>
                        <a:t>Получить практические навыки в работе с животными </a:t>
                      </a:r>
                      <a:endParaRPr lang="ru-RU" sz="12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200" dirty="0" smtClean="0">
                          <a:latin typeface="Book Antiqua" pitchFamily="18" charset="0"/>
                        </a:rPr>
                        <a:t>Получение  навыков в работе с животными </a:t>
                      </a:r>
                      <a:endParaRPr lang="ru-RU" sz="12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428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8000"/>
                    </a14:imgEffect>
                    <a14:imgEffect>
                      <a14:brightnessContrast bright="16000" contras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6769"/>
          <a:stretch/>
        </p:blipFill>
        <p:spPr bwMode="auto">
          <a:xfrm>
            <a:off x="0" y="4878594"/>
            <a:ext cx="9144000" cy="1979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>
                <a:ln w="11430"/>
                <a:gradFill>
                  <a:gsLst>
                    <a:gs pos="42000">
                      <a:srgbClr val="046809">
                        <a:lumMod val="52000"/>
                      </a:srgbClr>
                    </a:gs>
                    <a:gs pos="100000">
                      <a:srgbClr val="70AC2E"/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 Antiqua" pitchFamily="18" charset="0"/>
              </a:rPr>
              <a:t>Решение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709" y="1527586"/>
            <a:ext cx="3392365" cy="2657140"/>
          </a:xfrm>
        </p:spPr>
        <p:txBody>
          <a:bodyPr>
            <a:normAutofit fontScale="77500" lnSpcReduction="20000"/>
          </a:bodyPr>
          <a:lstStyle/>
          <a:p>
            <a:pPr marL="0" lvl="0" indent="0" algn="just" defTabSz="914400">
              <a:spcBef>
                <a:spcPts val="1000"/>
              </a:spcBef>
              <a:buNone/>
            </a:pPr>
            <a:r>
              <a:rPr lang="ru-RU" sz="2000" dirty="0">
                <a:solidFill>
                  <a:srgbClr val="000000"/>
                </a:solidFill>
                <a:latin typeface="Book Antiqua" pitchFamily="18" charset="0"/>
              </a:rPr>
              <a:t>Зооферма «Луга Сибири» – уникальное место для семейного отдыха. Это не просто </a:t>
            </a:r>
            <a:r>
              <a:rPr lang="ru-RU" sz="2000" dirty="0" smtClean="0">
                <a:solidFill>
                  <a:srgbClr val="000000"/>
                </a:solidFill>
                <a:latin typeface="Book Antiqua" pitchFamily="18" charset="0"/>
              </a:rPr>
              <a:t>место для развлечений  а ферма в которой функционирует </a:t>
            </a:r>
            <a:r>
              <a:rPr lang="ru-RU" sz="2000" dirty="0">
                <a:solidFill>
                  <a:srgbClr val="000000"/>
                </a:solidFill>
                <a:latin typeface="Book Antiqua" pitchFamily="18" charset="0"/>
              </a:rPr>
              <a:t>школа фермера для развития </a:t>
            </a:r>
            <a:r>
              <a:rPr lang="ru-RU" sz="2000" dirty="0" smtClean="0">
                <a:solidFill>
                  <a:srgbClr val="000000"/>
                </a:solidFill>
                <a:latin typeface="Book Antiqua" pitchFamily="18" charset="0"/>
              </a:rPr>
              <a:t>талантов и потенциалов  детей и взрослых. В рамках нашей фермы мы проводим ярмарки и заключаем договоры с людьми на содержание для них животных и они оплачивают только кормление и содержание получая при этом свою собственную продукцию.</a:t>
            </a:r>
            <a:endParaRPr lang="ru-RU" sz="2000" dirty="0">
              <a:solidFill>
                <a:srgbClr val="000000"/>
              </a:solidFill>
              <a:latin typeface="Book Antiqua" pitchFamily="18" charset="0"/>
            </a:endParaRP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734" y="687029"/>
            <a:ext cx="5405266" cy="4067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292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Анализ конкурентов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3268033"/>
              </p:ext>
            </p:extLst>
          </p:nvPr>
        </p:nvGraphicFramePr>
        <p:xfrm>
          <a:off x="435013" y="1664260"/>
          <a:ext cx="8386258" cy="388967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339999"/>
                <a:gridCol w="1247887"/>
                <a:gridCol w="1355464"/>
                <a:gridCol w="1314450"/>
                <a:gridCol w="1536326"/>
                <a:gridCol w="1592132"/>
              </a:tblGrid>
              <a:tr h="1380154">
                <a:tc>
                  <a:txBody>
                    <a:bodyPr/>
                    <a:lstStyle/>
                    <a:p>
                      <a:r>
                        <a:rPr lang="ru-RU" sz="1400" b="0" baseline="0" dirty="0" smtClean="0">
                          <a:latin typeface="Book Antiqua" pitchFamily="18" charset="0"/>
                        </a:rPr>
                        <a:t>Конкуренты</a:t>
                      </a:r>
                      <a:endParaRPr lang="ru-RU" sz="1400" b="0" baseline="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Book Antiqua" pitchFamily="18" charset="0"/>
                        </a:rPr>
                        <a:t>Расстояние от центра города</a:t>
                      </a:r>
                      <a:endParaRPr lang="ru-RU" sz="1400" b="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Book Antiqua" pitchFamily="18" charset="0"/>
                        </a:rPr>
                        <a:t>Фирменный магазин боксы , сертификаты</a:t>
                      </a:r>
                      <a:endParaRPr lang="ru-RU" sz="1400" b="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Book Antiqua" pitchFamily="18" charset="0"/>
                        </a:rPr>
                        <a:t>Экскурсии</a:t>
                      </a:r>
                      <a:endParaRPr lang="ru-RU" sz="1400" b="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Book Antiqua" pitchFamily="18" charset="0"/>
                        </a:rPr>
                        <a:t>Практическая деятельность связанная с содержанием и уходу за</a:t>
                      </a:r>
                      <a:r>
                        <a:rPr lang="ru-RU" sz="1400" b="0" baseline="0" dirty="0" smtClean="0">
                          <a:latin typeface="Book Antiqua" pitchFamily="18" charset="0"/>
                        </a:rPr>
                        <a:t> животными </a:t>
                      </a:r>
                      <a:endParaRPr lang="ru-RU" sz="1400" b="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Book Antiqua" pitchFamily="18" charset="0"/>
                        </a:rPr>
                        <a:t>Содержание животных по договоренности</a:t>
                      </a:r>
                      <a:endParaRPr lang="ru-RU" sz="1400" b="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Зоодача</a:t>
                      </a:r>
                      <a:endParaRPr lang="ru-RU" sz="14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Book Antiqua" pitchFamily="18" charset="0"/>
                        </a:rPr>
                        <a:t>30 км</a:t>
                      </a:r>
                      <a:endParaRPr lang="ru-RU" sz="16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Book Antiqua" pitchFamily="18" charset="0"/>
                        </a:rPr>
                        <a:t>-</a:t>
                      </a:r>
                      <a:endParaRPr lang="ru-RU" sz="14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Book Antiqua" pitchFamily="18" charset="0"/>
                        </a:rPr>
                        <a:t>+</a:t>
                      </a:r>
                      <a:endParaRPr lang="ru-RU" sz="14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baseline="0" dirty="0" smtClean="0">
                          <a:latin typeface="Book Antiqua" pitchFamily="18" charset="0"/>
                        </a:rPr>
                        <a:t>-</a:t>
                      </a:r>
                      <a:endParaRPr lang="ru-RU" sz="1400" b="1" baseline="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baseline="0" dirty="0" smtClean="0">
                          <a:latin typeface="Book Antiqua" pitchFamily="18" charset="0"/>
                        </a:rPr>
                        <a:t>-</a:t>
                      </a:r>
                      <a:endParaRPr lang="ru-RU" sz="1400" b="1" baseline="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Страусинное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  ранчо</a:t>
                      </a:r>
                      <a:endParaRPr lang="ru-RU" sz="14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Book Antiqua" pitchFamily="18" charset="0"/>
                        </a:rPr>
                        <a:t>18 км</a:t>
                      </a:r>
                      <a:endParaRPr lang="ru-RU" sz="16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Book Antiqua" pitchFamily="18" charset="0"/>
                        </a:rPr>
                        <a:t>-</a:t>
                      </a:r>
                      <a:endParaRPr lang="ru-RU" sz="14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Book Antiqua" pitchFamily="18" charset="0"/>
                        </a:rPr>
                        <a:t>-</a:t>
                      </a:r>
                      <a:endParaRPr lang="ru-RU" sz="14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baseline="0" dirty="0" smtClean="0">
                          <a:latin typeface="Book Antiqua" pitchFamily="18" charset="0"/>
                        </a:rPr>
                        <a:t>-</a:t>
                      </a:r>
                      <a:endParaRPr lang="ru-RU" sz="1400" b="1" baseline="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baseline="0" dirty="0" smtClean="0">
                          <a:latin typeface="Book Antiqua" pitchFamily="18" charset="0"/>
                        </a:rPr>
                        <a:t>-</a:t>
                      </a:r>
                      <a:endParaRPr lang="ru-RU" sz="1400" b="1" baseline="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Вовкин двор</a:t>
                      </a:r>
                      <a:endParaRPr lang="ru-RU" sz="14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Book Antiqua" pitchFamily="18" charset="0"/>
                        </a:rPr>
                        <a:t>18 км</a:t>
                      </a:r>
                      <a:endParaRPr lang="ru-RU" sz="16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Book Antiqua" pitchFamily="18" charset="0"/>
                        </a:rPr>
                        <a:t>-</a:t>
                      </a:r>
                      <a:endParaRPr lang="ru-RU" sz="14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Book Antiqua" pitchFamily="18" charset="0"/>
                        </a:rPr>
                        <a:t>-</a:t>
                      </a:r>
                      <a:endParaRPr lang="ru-RU" sz="14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baseline="0" dirty="0" smtClean="0">
                          <a:latin typeface="Book Antiqua" pitchFamily="18" charset="0"/>
                        </a:rPr>
                        <a:t>-</a:t>
                      </a:r>
                      <a:endParaRPr lang="ru-RU" sz="1400" b="1" baseline="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baseline="0" dirty="0" smtClean="0">
                          <a:latin typeface="Book Antiqua" pitchFamily="18" charset="0"/>
                        </a:rPr>
                        <a:t>-</a:t>
                      </a:r>
                      <a:endParaRPr lang="ru-RU" sz="1400" b="1" baseline="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Сыроварня Лобанова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Book Antiqua" pitchFamily="18" charset="0"/>
                        </a:rPr>
                        <a:t>52 км</a:t>
                      </a:r>
                      <a:endParaRPr lang="ru-RU" sz="16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Book Antiqua" pitchFamily="18" charset="0"/>
                        </a:rPr>
                        <a:t>+</a:t>
                      </a:r>
                      <a:endParaRPr lang="ru-RU" sz="14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Book Antiqua" pitchFamily="18" charset="0"/>
                        </a:rPr>
                        <a:t>+</a:t>
                      </a:r>
                      <a:endParaRPr lang="ru-RU" sz="14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baseline="0" dirty="0" smtClean="0">
                          <a:latin typeface="Book Antiqua" pitchFamily="18" charset="0"/>
                        </a:rPr>
                        <a:t>-</a:t>
                      </a:r>
                      <a:endParaRPr lang="ru-RU" sz="1400" b="1" baseline="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baseline="0" dirty="0" smtClean="0">
                          <a:latin typeface="Book Antiqua" pitchFamily="18" charset="0"/>
                        </a:rPr>
                        <a:t>-</a:t>
                      </a:r>
                      <a:endParaRPr lang="ru-RU" sz="1400" b="1" baseline="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Зооферма «Луга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 Сибири»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  </a:t>
                      </a:r>
                      <a:endParaRPr lang="ru-RU" sz="14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Book Antiqua" pitchFamily="18" charset="0"/>
                        </a:rPr>
                        <a:t>15 км </a:t>
                      </a:r>
                      <a:endParaRPr lang="ru-RU" sz="16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Book Antiqua" pitchFamily="18" charset="0"/>
                        </a:rPr>
                        <a:t>+</a:t>
                      </a:r>
                      <a:endParaRPr lang="ru-RU" sz="14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Book Antiqua" pitchFamily="18" charset="0"/>
                        </a:rPr>
                        <a:t>+</a:t>
                      </a:r>
                      <a:endParaRPr lang="ru-RU" sz="14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baseline="0" dirty="0" smtClean="0">
                          <a:latin typeface="Book Antiqua" pitchFamily="18" charset="0"/>
                        </a:rPr>
                        <a:t>+</a:t>
                      </a:r>
                      <a:endParaRPr lang="ru-RU" sz="1400" b="1" baseline="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baseline="0" dirty="0" smtClean="0">
                          <a:latin typeface="Book Antiqua" pitchFamily="18" charset="0"/>
                        </a:rPr>
                        <a:t>+</a:t>
                      </a:r>
                      <a:endParaRPr lang="ru-RU" sz="1400" b="1" baseline="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247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535636" cy="928097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</a:rPr>
              <a:t>Бизнес-модель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" t="11554" r="5746" b="7769"/>
          <a:stretch/>
        </p:blipFill>
        <p:spPr bwMode="auto">
          <a:xfrm>
            <a:off x="-2359" y="1437683"/>
            <a:ext cx="9146359" cy="4688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1883077"/>
            <a:ext cx="188258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ü"/>
            </a:pP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Калина-малина</a:t>
            </a:r>
          </a:p>
          <a:p>
            <a:pPr marL="171450" lvl="0" indent="-171450">
              <a:buFont typeface="Wingdings" pitchFamily="2" charset="2"/>
              <a:buChar char="ü"/>
            </a:pP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Ярче</a:t>
            </a:r>
          </a:p>
          <a:p>
            <a:pPr marL="171450" lvl="0" indent="-171450">
              <a:buFont typeface="Wingdings" pitchFamily="2" charset="2"/>
              <a:buChar char="ü"/>
            </a:pP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Волков</a:t>
            </a:r>
          </a:p>
          <a:p>
            <a:pPr marL="171450" lvl="0" indent="-171450">
              <a:buFont typeface="Wingdings" pitchFamily="2" charset="2"/>
              <a:buChar char="ü"/>
            </a:pPr>
            <a:r>
              <a:rPr lang="ru-RU" sz="1200" dirty="0" err="1">
                <a:solidFill>
                  <a:srgbClr val="000000"/>
                </a:solidFill>
                <a:latin typeface="Book Antiqua" pitchFamily="18" charset="0"/>
              </a:rPr>
              <a:t>Автобустур</a:t>
            </a:r>
            <a:endParaRPr lang="ru-RU" sz="1200" dirty="0">
              <a:solidFill>
                <a:srgbClr val="000000"/>
              </a:solidFill>
              <a:latin typeface="Book Antiqua" pitchFamily="18" charset="0"/>
            </a:endParaRPr>
          </a:p>
          <a:p>
            <a:pPr marL="171450" lvl="0" indent="-171450">
              <a:buFont typeface="Wingdings" pitchFamily="2" charset="2"/>
              <a:buChar char="ü"/>
            </a:pP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Студии Фотосессии</a:t>
            </a:r>
          </a:p>
          <a:p>
            <a:pPr marL="171450" lvl="0" indent="-171450">
              <a:buFont typeface="Wingdings" pitchFamily="2" charset="2"/>
              <a:buChar char="ü"/>
            </a:pP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Дизайнерские мастерские</a:t>
            </a:r>
          </a:p>
          <a:p>
            <a:pPr marL="171450" lvl="0" indent="-171450">
              <a:buFont typeface="Wingdings" pitchFamily="2" charset="2"/>
              <a:buChar char="ü"/>
            </a:pP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Ведущие Мастер –классов</a:t>
            </a:r>
          </a:p>
          <a:p>
            <a:pPr marL="171450" lvl="0" indent="-171450">
              <a:buFont typeface="Wingdings" pitchFamily="2" charset="2"/>
              <a:buChar char="ü"/>
            </a:pP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Услуги общепита</a:t>
            </a:r>
          </a:p>
          <a:p>
            <a:pPr marL="171450" lvl="0" indent="-171450">
              <a:buFont typeface="Wingdings" pitchFamily="2" charset="2"/>
              <a:buChar char="ü"/>
            </a:pP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2ГИС</a:t>
            </a:r>
          </a:p>
          <a:p>
            <a:pPr marL="171450" lvl="0" indent="-171450">
              <a:buFont typeface="Wingdings" pitchFamily="2" charset="2"/>
              <a:buChar char="ü"/>
            </a:pPr>
            <a:r>
              <a:rPr lang="en-US" sz="1200" dirty="0" smtClean="0">
                <a:solidFill>
                  <a:srgbClr val="000000"/>
                </a:solidFill>
                <a:latin typeface="Book Antiqua" pitchFamily="18" charset="0"/>
              </a:rPr>
              <a:t>VSE42.ru</a:t>
            </a:r>
            <a:endParaRPr lang="ru-RU" sz="1200" dirty="0">
              <a:solidFill>
                <a:srgbClr val="000000"/>
              </a:solidFill>
              <a:latin typeface="Book Antiqua" pitchFamily="18" charset="0"/>
            </a:endParaRPr>
          </a:p>
          <a:p>
            <a:pPr marL="171450" lvl="0" indent="-171450">
              <a:buFont typeface="Wingdings" pitchFamily="2" charset="2"/>
              <a:buChar char="ü"/>
            </a:pPr>
            <a:endParaRPr lang="en-US" sz="1200" dirty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82589" y="1673905"/>
            <a:ext cx="18395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Сельское хозяйство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 Животноводство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Оптовая и розничная </a:t>
            </a:r>
          </a:p>
          <a:p>
            <a:pPr lvl="0"/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торговля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869099" y="3306502"/>
            <a:ext cx="9332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Book Antiqua" pitchFamily="18" charset="0"/>
              </a:rPr>
              <a:t>Команда</a:t>
            </a:r>
            <a:endParaRPr lang="ru-RU" sz="1400" dirty="0">
              <a:latin typeface="Book Antiqu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22148" y="1644508"/>
            <a:ext cx="17250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Наш проект </a:t>
            </a:r>
            <a:r>
              <a:rPr lang="ru-RU" sz="1200" dirty="0" smtClean="0">
                <a:solidFill>
                  <a:srgbClr val="000000"/>
                </a:solidFill>
                <a:latin typeface="Book Antiqua" pitchFamily="18" charset="0"/>
              </a:rPr>
              <a:t>помогает, </a:t>
            </a: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школьникам, </a:t>
            </a:r>
            <a:r>
              <a:rPr lang="ru-RU" sz="1200" dirty="0" smtClean="0">
                <a:solidFill>
                  <a:srgbClr val="000000"/>
                </a:solidFill>
                <a:latin typeface="Book Antiqua" pitchFamily="18" charset="0"/>
              </a:rPr>
              <a:t>, </a:t>
            </a: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студентам, которые хотят</a:t>
            </a:r>
          </a:p>
          <a:p>
            <a:pPr lvl="0" algn="just"/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побывать на свежем воздухе</a:t>
            </a:r>
          </a:p>
          <a:p>
            <a:pPr lvl="0" algn="just"/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отдохнуть от городской суеты, познакомиться редкими животными, провести время с интересом </a:t>
            </a:r>
            <a:endParaRPr lang="ru-RU" sz="1200" dirty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47211" y="1644508"/>
            <a:ext cx="1828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ru-RU" sz="1200" dirty="0">
                <a:latin typeface="Book Antiqua" pitchFamily="18" charset="0"/>
              </a:rPr>
              <a:t>-Индивидуальная работа  и групповое с клиентами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447212" y="3300988"/>
            <a:ext cx="197249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1100" dirty="0">
                <a:solidFill>
                  <a:srgbClr val="000000"/>
                </a:solidFill>
                <a:latin typeface="Book Antiqua" pitchFamily="18" charset="0"/>
              </a:rPr>
              <a:t>Телеграмм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100" dirty="0" err="1">
                <a:solidFill>
                  <a:srgbClr val="000000"/>
                </a:solidFill>
                <a:latin typeface="Book Antiqua" pitchFamily="18" charset="0"/>
              </a:rPr>
              <a:t>Вк</a:t>
            </a:r>
            <a:endParaRPr lang="ru-RU" sz="1100" dirty="0">
              <a:solidFill>
                <a:srgbClr val="000000"/>
              </a:solidFill>
              <a:latin typeface="Book Antiqua" pitchFamily="18" charset="0"/>
            </a:endParaRP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100" dirty="0">
                <a:solidFill>
                  <a:srgbClr val="000000"/>
                </a:solidFill>
                <a:latin typeface="Book Antiqua" pitchFamily="18" charset="0"/>
              </a:rPr>
              <a:t>Реклама на </a:t>
            </a:r>
            <a:r>
              <a:rPr lang="ru-RU" sz="1100" dirty="0" err="1">
                <a:solidFill>
                  <a:srgbClr val="000000"/>
                </a:solidFill>
                <a:latin typeface="Book Antiqua" pitchFamily="18" charset="0"/>
              </a:rPr>
              <a:t>банерах</a:t>
            </a:r>
            <a:endParaRPr lang="ru-RU" sz="1100" dirty="0">
              <a:solidFill>
                <a:srgbClr val="000000"/>
              </a:solidFill>
              <a:latin typeface="Book Antiqua" pitchFamily="18" charset="0"/>
            </a:endParaRP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100" dirty="0">
                <a:solidFill>
                  <a:srgbClr val="000000"/>
                </a:solidFill>
                <a:latin typeface="Book Antiqua" pitchFamily="18" charset="0"/>
              </a:rPr>
              <a:t>Промоутеры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100" dirty="0">
                <a:solidFill>
                  <a:srgbClr val="000000"/>
                </a:solidFill>
                <a:latin typeface="Book Antiqua" pitchFamily="18" charset="0"/>
              </a:rPr>
              <a:t>Афиша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100" dirty="0">
                <a:solidFill>
                  <a:srgbClr val="000000"/>
                </a:solidFill>
                <a:latin typeface="Book Antiqua" pitchFamily="18" charset="0"/>
              </a:rPr>
              <a:t>Реклама через </a:t>
            </a:r>
          </a:p>
          <a:p>
            <a:pPr lvl="0"/>
            <a:r>
              <a:rPr lang="ru-RU" sz="1100" dirty="0" err="1">
                <a:solidFill>
                  <a:srgbClr val="000000"/>
                </a:solidFill>
                <a:latin typeface="Book Antiqua" pitchFamily="18" charset="0"/>
              </a:rPr>
              <a:t>блогеров</a:t>
            </a:r>
            <a:endParaRPr lang="ru-RU" sz="1100" dirty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76010" y="1644508"/>
            <a:ext cx="20508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Семьи с детьми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Студенты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Школьники</a:t>
            </a:r>
            <a:endParaRPr lang="ru-RU" sz="1400" dirty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9733" y="498796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Аренда участка с возможностью выкупа, </a:t>
            </a:r>
            <a:r>
              <a:rPr lang="ru-RU" sz="1200" dirty="0" err="1">
                <a:solidFill>
                  <a:srgbClr val="000000"/>
                </a:solidFill>
                <a:latin typeface="Book Antiqua" pitchFamily="18" charset="0"/>
              </a:rPr>
              <a:t>ветеренарные</a:t>
            </a: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 услуги, покупка кормов, покупка амуниции </a:t>
            </a:r>
            <a:r>
              <a:rPr lang="ru-RU" sz="1200" dirty="0" smtClean="0">
                <a:solidFill>
                  <a:srgbClr val="000000"/>
                </a:solidFill>
                <a:latin typeface="Book Antiqua" pitchFamily="18" charset="0"/>
              </a:rPr>
              <a:t> , строительные </a:t>
            </a: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материалы, покупка животных, зарплата персоналу, налоги </a:t>
            </a:r>
            <a:r>
              <a:rPr lang="ru-RU" sz="1200" dirty="0" err="1">
                <a:solidFill>
                  <a:srgbClr val="000000"/>
                </a:solidFill>
                <a:latin typeface="Book Antiqua" pitchFamily="18" charset="0"/>
              </a:rPr>
              <a:t>соц.взнос</a:t>
            </a: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 , оплата </a:t>
            </a:r>
            <a:r>
              <a:rPr lang="ru-RU" sz="1200" dirty="0" err="1">
                <a:solidFill>
                  <a:srgbClr val="000000"/>
                </a:solidFill>
                <a:latin typeface="Book Antiqua" pitchFamily="18" charset="0"/>
              </a:rPr>
              <a:t>комунальных</a:t>
            </a:r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 услуг</a:t>
            </a:r>
            <a:endParaRPr lang="ru-RU" sz="1200" dirty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488346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Экскурсии, школа фермера ,продажа животных , </a:t>
            </a:r>
          </a:p>
          <a:p>
            <a:pPr lvl="0"/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доход по уходу за животными и производству продукции </a:t>
            </a:r>
          </a:p>
          <a:p>
            <a:pPr lvl="0"/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Для целевой аудитории ,продажа собственной продукции, </a:t>
            </a:r>
          </a:p>
          <a:p>
            <a:pPr lvl="0"/>
            <a:r>
              <a:rPr lang="ru-RU" sz="1200" dirty="0">
                <a:solidFill>
                  <a:srgbClr val="000000"/>
                </a:solidFill>
                <a:latin typeface="Book Antiqua" pitchFamily="18" charset="0"/>
              </a:rPr>
              <a:t>пожертвование животным, фермерский магазин</a:t>
            </a:r>
            <a:endParaRPr lang="ru-RU" sz="1200" dirty="0">
              <a:solidFill>
                <a:srgbClr val="00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36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91440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200" b="1" dirty="0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Финансовый план проекта</a:t>
            </a:r>
            <a:br>
              <a:rPr lang="ru-RU" sz="3200" b="1" dirty="0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1513845"/>
              </p:ext>
            </p:extLst>
          </p:nvPr>
        </p:nvGraphicFramePr>
        <p:xfrm>
          <a:off x="171450" y="1188720"/>
          <a:ext cx="8854983" cy="448055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51661"/>
                <a:gridCol w="2951661"/>
                <a:gridCol w="2951661"/>
              </a:tblGrid>
              <a:tr h="52508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Аренда земли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120 000  р.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В год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39069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Постройка помещений</a:t>
                      </a:r>
                      <a:r>
                        <a:rPr lang="ru-RU" sz="2400" baseline="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1 635 </a:t>
                      </a:r>
                      <a:r>
                        <a:rPr lang="ru-RU" sz="2400" dirty="0" smtClean="0"/>
                        <a:t>000 р.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692445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Покупка животных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422 </a:t>
                      </a:r>
                      <a:r>
                        <a:rPr lang="ru-RU" sz="2400" dirty="0" smtClean="0"/>
                        <a:t>750 р.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За 2 года</a:t>
                      </a:r>
                      <a:endParaRPr lang="ru-RU" sz="2400" dirty="0"/>
                    </a:p>
                  </a:txBody>
                  <a:tcPr/>
                </a:tc>
              </a:tr>
              <a:tr h="692445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Корм для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животных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120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000 </a:t>
                      </a:r>
                      <a:r>
                        <a:rPr lang="ru-RU" sz="2400" dirty="0" smtClean="0"/>
                        <a:t>р.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 год</a:t>
                      </a:r>
                      <a:endParaRPr lang="ru-RU" sz="2400" dirty="0"/>
                    </a:p>
                  </a:txBody>
                  <a:tcPr/>
                </a:tc>
              </a:tr>
              <a:tr h="939069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Ветеринарные услуги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110 </a:t>
                      </a:r>
                      <a:r>
                        <a:rPr lang="ru-RU" sz="2400" dirty="0" smtClean="0"/>
                        <a:t>000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 год</a:t>
                      </a:r>
                      <a:endParaRPr lang="ru-RU" sz="2400" dirty="0"/>
                    </a:p>
                  </a:txBody>
                  <a:tcPr/>
                </a:tc>
              </a:tr>
              <a:tr h="692445">
                <a:tc gridSpan="3"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В разработке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98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400" b="1" spc="50" dirty="0">
                <a:ln w="11430"/>
                <a:gradFill>
                  <a:gsLst>
                    <a:gs pos="25000">
                      <a:srgbClr val="A7B789">
                        <a:satMod val="155000"/>
                      </a:srgbClr>
                    </a:gs>
                    <a:gs pos="100000">
                      <a:srgbClr val="A7B78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</a:rPr>
              <a:t>Текущие результаты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>
              <a:spcBef>
                <a:spcPts val="1000"/>
              </a:spcBef>
              <a:buFont typeface="Wingdings" pitchFamily="2" charset="2"/>
              <a:buChar char="Ø"/>
            </a:pPr>
            <a:r>
              <a:rPr lang="ru-RU" sz="2000" dirty="0">
                <a:solidFill>
                  <a:srgbClr val="000000"/>
                </a:solidFill>
                <a:latin typeface="Montserrat"/>
              </a:rPr>
              <a:t>Создана команда</a:t>
            </a:r>
          </a:p>
          <a:p>
            <a:pPr marL="342900" lvl="0" indent="-342900" defTabSz="914400">
              <a:spcBef>
                <a:spcPts val="1000"/>
              </a:spcBef>
              <a:buFont typeface="Wingdings" pitchFamily="2" charset="2"/>
              <a:buChar char="Ø"/>
            </a:pPr>
            <a:r>
              <a:rPr lang="ru-RU" sz="2000" dirty="0">
                <a:solidFill>
                  <a:srgbClr val="000000"/>
                </a:solidFill>
                <a:latin typeface="Montserrat"/>
              </a:rPr>
              <a:t>Группа в ВК</a:t>
            </a:r>
          </a:p>
          <a:p>
            <a:pPr marL="342900" lvl="0" indent="-342900" defTabSz="914400">
              <a:spcBef>
                <a:spcPts val="1000"/>
              </a:spcBef>
              <a:buFont typeface="Wingdings" pitchFamily="2" charset="2"/>
              <a:buChar char="Ø"/>
            </a:pPr>
            <a:r>
              <a:rPr lang="ru-RU" sz="2000" dirty="0">
                <a:solidFill>
                  <a:srgbClr val="000000"/>
                </a:solidFill>
                <a:latin typeface="Montserrat"/>
              </a:rPr>
              <a:t>Разработан ландшафтный дизайн проекта</a:t>
            </a:r>
          </a:p>
          <a:p>
            <a:pPr marL="342900" lvl="0" indent="-342900" defTabSz="914400">
              <a:spcBef>
                <a:spcPts val="1000"/>
              </a:spcBef>
              <a:buFont typeface="Wingdings" pitchFamily="2" charset="2"/>
              <a:buChar char="Ø"/>
            </a:pPr>
            <a:r>
              <a:rPr lang="ru-RU" sz="2000" dirty="0">
                <a:solidFill>
                  <a:srgbClr val="000000"/>
                </a:solidFill>
                <a:latin typeface="Montserrat"/>
              </a:rPr>
              <a:t>Разработан проект </a:t>
            </a:r>
          </a:p>
          <a:p>
            <a:pPr marL="342900" lvl="0" indent="-342900" defTabSz="914400">
              <a:spcBef>
                <a:spcPts val="1000"/>
              </a:spcBef>
              <a:buFont typeface="Wingdings" pitchFamily="2" charset="2"/>
              <a:buChar char="Ø"/>
            </a:pPr>
            <a:r>
              <a:rPr lang="ru-RU" sz="2000" dirty="0">
                <a:solidFill>
                  <a:srgbClr val="000000"/>
                </a:solidFill>
                <a:latin typeface="Montserrat"/>
              </a:rPr>
              <a:t>Расходы на проект</a:t>
            </a:r>
          </a:p>
          <a:p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283" y="3658121"/>
            <a:ext cx="5434149" cy="3043124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6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</a:rPr>
              <a:t>Планы развития</a:t>
            </a:r>
            <a:endParaRPr lang="ru-RU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287441" cy="1923415"/>
          </a:xfrm>
        </p:spPr>
        <p:txBody>
          <a:bodyPr/>
          <a:lstStyle/>
          <a:p>
            <a:pPr marL="285750" lvl="0" indent="-285750" defTabSz="9144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800" dirty="0">
                <a:solidFill>
                  <a:srgbClr val="000000"/>
                </a:solidFill>
                <a:latin typeface="Book Antiqua" pitchFamily="18" charset="0"/>
              </a:rPr>
              <a:t>Постройка конного клуба</a:t>
            </a:r>
          </a:p>
          <a:p>
            <a:pPr marL="285750" lvl="0" indent="-285750" defTabSz="9144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800" dirty="0">
                <a:solidFill>
                  <a:srgbClr val="000000"/>
                </a:solidFill>
                <a:latin typeface="Book Antiqua" pitchFamily="18" charset="0"/>
              </a:rPr>
              <a:t>постройка административного </a:t>
            </a:r>
            <a:r>
              <a:rPr lang="ru-RU" sz="1800" dirty="0" smtClean="0">
                <a:solidFill>
                  <a:srgbClr val="000000"/>
                </a:solidFill>
                <a:latin typeface="Book Antiqua" pitchFamily="18" charset="0"/>
              </a:rPr>
              <a:t>блока зоофермы</a:t>
            </a:r>
          </a:p>
          <a:p>
            <a:pPr marL="285750" lvl="0" indent="-285750" defTabSz="9144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000000"/>
                </a:solidFill>
                <a:latin typeface="Book Antiqua" pitchFamily="18" charset="0"/>
              </a:rPr>
              <a:t>обустройство </a:t>
            </a:r>
            <a:r>
              <a:rPr lang="ru-RU" sz="1800" dirty="0">
                <a:solidFill>
                  <a:srgbClr val="000000"/>
                </a:solidFill>
                <a:latin typeface="Book Antiqua" pitchFamily="18" charset="0"/>
              </a:rPr>
              <a:t>площадок с юртами для проведения мастер-классов</a:t>
            </a:r>
          </a:p>
          <a:p>
            <a:pPr marL="285750" lvl="0" indent="-285750" defTabSz="9144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800" dirty="0">
                <a:solidFill>
                  <a:srgbClr val="000000"/>
                </a:solidFill>
                <a:latin typeface="Book Antiqua" pitchFamily="18" charset="0"/>
              </a:rPr>
              <a:t>постройка для перепелок</a:t>
            </a:r>
          </a:p>
          <a:p>
            <a:pPr marL="285750" lvl="0" indent="-285750" defTabSz="9144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800" dirty="0">
                <a:solidFill>
                  <a:srgbClr val="000000"/>
                </a:solidFill>
                <a:latin typeface="Book Antiqua" pitchFamily="18" charset="0"/>
              </a:rPr>
              <a:t>оформление ландшафтного дизайна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79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19" y="1670320"/>
            <a:ext cx="2099466" cy="26924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698" y="1495312"/>
            <a:ext cx="2290103" cy="299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455" y="1521786"/>
            <a:ext cx="2490693" cy="2996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175" y="3882231"/>
            <a:ext cx="68897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780" y="3875772"/>
            <a:ext cx="731837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933" y="3790839"/>
            <a:ext cx="682625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83191" y="422995"/>
            <a:ext cx="5965116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kern="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ea typeface="+mj-ea"/>
                <a:cs typeface="+mj-cs"/>
              </a:rPr>
              <a:t>Команда проекта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3749" y="4600847"/>
            <a:ext cx="32196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Борисова Ярослава Андреевна</a:t>
            </a:r>
          </a:p>
          <a:p>
            <a:pPr lvl="0"/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Студентка Кузбасского ГАУ</a:t>
            </a:r>
            <a:endParaRPr lang="ru-RU" sz="1400" dirty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40330" y="4600847"/>
            <a:ext cx="3050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Попова Елизавета </a:t>
            </a:r>
            <a:r>
              <a:rPr lang="ru-RU" sz="1400" dirty="0" smtClean="0">
                <a:solidFill>
                  <a:srgbClr val="000000"/>
                </a:solidFill>
                <a:latin typeface="Book Antiqua" pitchFamily="18" charset="0"/>
              </a:rPr>
              <a:t>Александровна</a:t>
            </a:r>
          </a:p>
          <a:p>
            <a:pPr lvl="0"/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Студентка Кузбасского ГАУ</a:t>
            </a:r>
            <a:endParaRPr lang="ru-RU" sz="1400" dirty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94043" y="4600847"/>
            <a:ext cx="27735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Егорова Анастасия </a:t>
            </a:r>
            <a:r>
              <a:rPr lang="ru-RU" sz="1400" dirty="0" smtClean="0">
                <a:solidFill>
                  <a:srgbClr val="000000"/>
                </a:solidFill>
                <a:latin typeface="Book Antiqua" pitchFamily="18" charset="0"/>
              </a:rPr>
              <a:t>Евгеньевна</a:t>
            </a:r>
          </a:p>
          <a:p>
            <a:pPr lvl="0"/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Студентка Кузбасского ГАУ</a:t>
            </a:r>
            <a:endParaRPr lang="ru-RU" sz="1400" dirty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5662" y="5140672"/>
            <a:ext cx="2286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Лидер команды</a:t>
            </a:r>
          </a:p>
          <a:p>
            <a:pPr lvl="0"/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Выявление проблемы</a:t>
            </a:r>
          </a:p>
          <a:p>
            <a:pPr lvl="0"/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Разработка проекта </a:t>
            </a:r>
            <a:endParaRPr lang="ru-RU" sz="1400" dirty="0" smtClean="0">
              <a:solidFill>
                <a:srgbClr val="000000"/>
              </a:solidFill>
              <a:latin typeface="Book Antiqua" pitchFamily="18" charset="0"/>
            </a:endParaRPr>
          </a:p>
          <a:p>
            <a:pPr lvl="0"/>
            <a:r>
              <a:rPr lang="ru-RU" sz="1400" dirty="0" smtClean="0">
                <a:solidFill>
                  <a:srgbClr val="000000"/>
                </a:solidFill>
                <a:latin typeface="Book Antiqua" pitchFamily="18" charset="0"/>
              </a:rPr>
              <a:t>Анализ необходимой информации для проекта</a:t>
            </a:r>
            <a:endParaRPr lang="ru-RU" sz="1400" dirty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40330" y="5180234"/>
            <a:ext cx="27539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Финансист </a:t>
            </a:r>
            <a:endParaRPr lang="ru-RU" sz="1400" dirty="0" smtClean="0">
              <a:solidFill>
                <a:srgbClr val="000000"/>
              </a:solidFill>
              <a:latin typeface="Book Antiqua" pitchFamily="18" charset="0"/>
            </a:endParaRPr>
          </a:p>
          <a:p>
            <a:pPr lvl="0"/>
            <a:r>
              <a:rPr lang="ru-RU" sz="1400" dirty="0" smtClean="0">
                <a:solidFill>
                  <a:srgbClr val="000000"/>
                </a:solidFill>
                <a:latin typeface="Book Antiqua" pitchFamily="18" charset="0"/>
              </a:rPr>
              <a:t>Поиск информации.</a:t>
            </a:r>
            <a:endParaRPr lang="ru-RU" sz="1400" dirty="0">
              <a:solidFill>
                <a:srgbClr val="000000"/>
              </a:solidFill>
              <a:latin typeface="Book Antiqua" pitchFamily="18" charset="0"/>
            </a:endParaRPr>
          </a:p>
          <a:p>
            <a:pPr lvl="0"/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Провела анализ конкурентов, </a:t>
            </a:r>
            <a:endParaRPr lang="ru-RU" sz="1400" dirty="0" smtClean="0">
              <a:solidFill>
                <a:srgbClr val="000000"/>
              </a:solidFill>
              <a:latin typeface="Book Antiqua" pitchFamily="18" charset="0"/>
            </a:endParaRPr>
          </a:p>
          <a:p>
            <a:pPr lvl="0"/>
            <a:r>
              <a:rPr lang="ru-RU" sz="1400" dirty="0" smtClean="0">
                <a:solidFill>
                  <a:srgbClr val="000000"/>
                </a:solidFill>
                <a:latin typeface="Book Antiqua" pitchFamily="18" charset="0"/>
              </a:rPr>
              <a:t>рассчитала </a:t>
            </a:r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доходы ,</a:t>
            </a:r>
            <a:endParaRPr lang="ru-RU" sz="1400" dirty="0" smtClean="0">
              <a:solidFill>
                <a:srgbClr val="000000"/>
              </a:solidFill>
              <a:latin typeface="Book Antiqua" pitchFamily="18" charset="0"/>
            </a:endParaRPr>
          </a:p>
          <a:p>
            <a:pPr lvl="0"/>
            <a:r>
              <a:rPr lang="ru-RU" sz="1400" dirty="0" smtClean="0">
                <a:solidFill>
                  <a:srgbClr val="000000"/>
                </a:solidFill>
                <a:latin typeface="Book Antiqua" pitchFamily="18" charset="0"/>
              </a:rPr>
              <a:t>рентабельность   и </a:t>
            </a:r>
          </a:p>
          <a:p>
            <a:pPr lvl="0"/>
            <a:r>
              <a:rPr lang="ru-RU" sz="1400" dirty="0" smtClean="0">
                <a:solidFill>
                  <a:srgbClr val="000000"/>
                </a:solidFill>
                <a:latin typeface="Book Antiqua" pitchFamily="18" charset="0"/>
              </a:rPr>
              <a:t>риски </a:t>
            </a:r>
            <a:r>
              <a:rPr lang="ru-RU" sz="1400" dirty="0">
                <a:solidFill>
                  <a:srgbClr val="000000"/>
                </a:solidFill>
                <a:latin typeface="Book Antiqua" pitchFamily="18" charset="0"/>
              </a:rPr>
              <a:t>проекта</a:t>
            </a:r>
            <a:endParaRPr lang="ru-RU" sz="1400" dirty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37185" y="5180234"/>
            <a:ext cx="276226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Book Antiqua" pitchFamily="18" charset="0"/>
              </a:rPr>
              <a:t>Дизайнер</a:t>
            </a:r>
          </a:p>
          <a:p>
            <a:r>
              <a:rPr lang="ru-RU" sz="1400" dirty="0" smtClean="0">
                <a:latin typeface="Book Antiqua" pitchFamily="18" charset="0"/>
              </a:rPr>
              <a:t>Поиск необходимой информации для </a:t>
            </a:r>
            <a:r>
              <a:rPr lang="ru-RU" sz="1400" dirty="0" err="1" smtClean="0">
                <a:latin typeface="Book Antiqua" pitchFamily="18" charset="0"/>
              </a:rPr>
              <a:t>разраб</a:t>
            </a:r>
            <a:endParaRPr lang="ru-RU" sz="1400" dirty="0">
              <a:latin typeface="Book Antiqua" pitchFamily="18" charset="0"/>
            </a:endParaRPr>
          </a:p>
          <a:p>
            <a:r>
              <a:rPr lang="ru-RU" sz="1400" dirty="0">
                <a:latin typeface="Book Antiqua" pitchFamily="18" charset="0"/>
              </a:rPr>
              <a:t>Оформление проекта, работа с презентацией.</a:t>
            </a:r>
          </a:p>
        </p:txBody>
      </p:sp>
    </p:spTree>
    <p:extLst>
      <p:ext uri="{BB962C8B-B14F-4D97-AF65-F5344CB8AC3E}">
        <p14:creationId xmlns:p14="http://schemas.microsoft.com/office/powerpoint/2010/main" val="264776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557" y="3667725"/>
            <a:ext cx="4481233" cy="1325563"/>
          </a:xfrm>
        </p:spPr>
        <p:txBody>
          <a:bodyPr/>
          <a:lstStyle/>
          <a:p>
            <a:r>
              <a:rPr lang="ru-RU" sz="6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ato"/>
              </a:rPr>
              <a:t>Контакты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7125" y="5045337"/>
            <a:ext cx="5825938" cy="1420010"/>
          </a:xfrm>
        </p:spPr>
        <p:txBody>
          <a:bodyPr/>
          <a:lstStyle/>
          <a:p>
            <a:pPr marL="0" lvl="0" indent="0" defTabSz="914400">
              <a:spcBef>
                <a:spcPts val="1000"/>
              </a:spcBef>
              <a:buNone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Сайт: </a:t>
            </a:r>
            <a:r>
              <a:rPr lang="en-US" sz="2400" dirty="0">
                <a:solidFill>
                  <a:srgbClr val="000000"/>
                </a:solidFill>
                <a:latin typeface="Montserrat"/>
              </a:rPr>
              <a:t>https://vk.com/zooferma42</a:t>
            </a:r>
            <a:endParaRPr lang="ru-RU" sz="2400" dirty="0">
              <a:solidFill>
                <a:srgbClr val="000000"/>
              </a:solidFill>
              <a:latin typeface="Montserrat"/>
            </a:endParaRPr>
          </a:p>
          <a:p>
            <a:pPr marL="0" lvl="0" indent="0" defTabSz="914400">
              <a:spcBef>
                <a:spcPts val="1000"/>
              </a:spcBef>
              <a:buNone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Телефон: +7 (</a:t>
            </a:r>
            <a:r>
              <a:rPr lang="ru-RU" sz="2400" u="sng" dirty="0">
                <a:solidFill>
                  <a:srgbClr val="000000"/>
                </a:solidFill>
                <a:latin typeface="Montserrat"/>
              </a:rPr>
              <a:t>923</a:t>
            </a:r>
            <a:r>
              <a:rPr lang="ru-RU" sz="2400" dirty="0">
                <a:solidFill>
                  <a:srgbClr val="000000"/>
                </a:solidFill>
                <a:latin typeface="Montserrat"/>
              </a:rPr>
              <a:t>) </a:t>
            </a:r>
            <a:r>
              <a:rPr lang="ru-RU" sz="2400" u="sng" dirty="0">
                <a:solidFill>
                  <a:srgbClr val="000000"/>
                </a:solidFill>
                <a:latin typeface="Montserrat"/>
              </a:rPr>
              <a:t>494</a:t>
            </a:r>
            <a:r>
              <a:rPr lang="ru-RU" sz="2400" dirty="0">
                <a:solidFill>
                  <a:srgbClr val="000000"/>
                </a:solidFill>
                <a:latin typeface="Montserrat"/>
              </a:rPr>
              <a:t>-</a:t>
            </a:r>
            <a:r>
              <a:rPr lang="ru-RU" sz="2400" u="sng" dirty="0">
                <a:solidFill>
                  <a:srgbClr val="000000"/>
                </a:solidFill>
                <a:latin typeface="Montserrat"/>
              </a:rPr>
              <a:t>97</a:t>
            </a:r>
            <a:r>
              <a:rPr lang="ru-RU" sz="2400" dirty="0">
                <a:solidFill>
                  <a:srgbClr val="000000"/>
                </a:solidFill>
                <a:latin typeface="Montserrat"/>
              </a:rPr>
              <a:t>-</a:t>
            </a:r>
            <a:r>
              <a:rPr lang="ru-RU" sz="2400" u="sng" dirty="0">
                <a:solidFill>
                  <a:srgbClr val="000000"/>
                </a:solidFill>
                <a:latin typeface="Montserrat"/>
              </a:rPr>
              <a:t>77</a:t>
            </a:r>
          </a:p>
          <a:p>
            <a:pPr marL="0" lvl="0" indent="0" defTabSz="914400"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Montserrat"/>
              </a:rPr>
              <a:t>Email</a:t>
            </a:r>
            <a:r>
              <a:rPr lang="ru-RU" sz="2400" dirty="0">
                <a:solidFill>
                  <a:srgbClr val="000000"/>
                </a:solidFill>
                <a:latin typeface="Montserrat"/>
              </a:rPr>
              <a:t>:</a:t>
            </a:r>
            <a:r>
              <a:rPr lang="en-US" sz="2400" dirty="0">
                <a:solidFill>
                  <a:srgbClr val="000000"/>
                </a:solidFill>
                <a:latin typeface="Montserrat"/>
              </a:rPr>
              <a:t>borisovayaroslava2015@yandex.ru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768" y="289992"/>
            <a:ext cx="4687635" cy="3128997"/>
          </a:xfrm>
          <a:prstGeom prst="cloudCallou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578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695</Words>
  <Application>Microsoft Office PowerPoint</Application>
  <PresentationFormat>Экран (4:3)</PresentationFormat>
  <Paragraphs>175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Зооферма  «Луга Сибири» </vt:lpstr>
      <vt:lpstr>Актуальность проекта</vt:lpstr>
      <vt:lpstr>Проблема </vt:lpstr>
      <vt:lpstr>Проблемы задачи и выгода </vt:lpstr>
      <vt:lpstr>Решение</vt:lpstr>
      <vt:lpstr>Анализ конкурентов</vt:lpstr>
      <vt:lpstr>Бизнес-модель</vt:lpstr>
      <vt:lpstr>Финансовый план проекта </vt:lpstr>
      <vt:lpstr>Текущие результаты</vt:lpstr>
      <vt:lpstr>Планы развития</vt:lpstr>
      <vt:lpstr>Презентация PowerPoint</vt:lpstr>
      <vt:lpstr>Контакты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Цифрон</cp:lastModifiedBy>
  <cp:revision>38</cp:revision>
  <dcterms:created xsi:type="dcterms:W3CDTF">2014-11-21T11:00:06Z</dcterms:created>
  <dcterms:modified xsi:type="dcterms:W3CDTF">2023-12-01T13:32:27Z</dcterms:modified>
</cp:coreProperties>
</file>