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</p:sldIdLst>
  <p:sldSz cx="15119350" cy="10691813"/>
  <p:notesSz cx="9928225" cy="1435735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Arial Black" panose="020B0A04020102020204" pitchFamily="34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1260" y="54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0" i="0" u="none" strike="noStrike" baseline="0" dirty="0">
                <a:effectLst/>
              </a:rPr>
              <a:t>Структура производства сельскохозяйственной продукции по категориям хозяйств в % к общему итогу</a:t>
            </a:r>
            <a:endParaRPr lang="ru-RU" sz="18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D7F-4461-BA2F-A7812368040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D7F-4461-BA2F-A7812368040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D7F-4461-BA2F-A78123680400}"/>
              </c:ext>
            </c:extLst>
          </c:dPt>
          <c:dLbls>
            <c:dLbl>
              <c:idx val="0"/>
              <c:layout>
                <c:manualLayout>
                  <c:x val="7.952220034995626E-2"/>
                  <c:y val="-6.5988261883931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D7F-4461-BA2F-A78123680400}"/>
                </c:ext>
              </c:extLst>
            </c:dLbl>
            <c:dLbl>
              <c:idx val="1"/>
              <c:layout>
                <c:manualLayout>
                  <c:x val="-2.4598425196850394E-2"/>
                  <c:y val="-0.100348498104403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D7F-4461-BA2F-A78123680400}"/>
                </c:ext>
              </c:extLst>
            </c:dLbl>
            <c:dLbl>
              <c:idx val="2"/>
              <c:layout>
                <c:manualLayout>
                  <c:x val="-1.1585739282589677E-3"/>
                  <c:y val="-1.3591061533974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D7F-4461-BA2F-A781236804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Лист1!$B$2:$B$4</c:f>
              <c:strCache>
                <c:ptCount val="3"/>
                <c:pt idx="0">
                  <c:v>Сельскохозяйственные организации</c:v>
                </c:pt>
                <c:pt idx="1">
                  <c:v>Хозяйства населения</c:v>
                </c:pt>
                <c:pt idx="2">
                  <c:v>Крестьянские (фермерские) хозяйства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59.1</c:v>
                </c:pt>
                <c:pt idx="1">
                  <c:v>25.5</c:v>
                </c:pt>
                <c:pt idx="2">
                  <c:v>15.4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D7F-4461-BA2F-A78123680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 dirty="0" smtClean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Малыми силами к большим целям</a:t>
            </a: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i="1" dirty="0">
                <a:solidFill>
                  <a:schemeClr val="dk1"/>
                </a:solidFill>
              </a:rPr>
              <a:t>https://pt.2035.university/project/malymi-silami-k-bolsim-celam?_ga=2.75242267.827170325.1656411850-2026127864.1653588751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81726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400" dirty="0" smtClean="0"/>
              <a:t>«Ни </a:t>
            </a:r>
            <a:r>
              <a:rPr lang="ru-RU" sz="2400" dirty="0"/>
              <a:t>один победитель не верит в </a:t>
            </a:r>
            <a:r>
              <a:rPr lang="ru-RU" sz="2400" dirty="0" smtClean="0"/>
              <a:t>случайность» -                    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                                                    Фридрих </a:t>
            </a:r>
            <a:r>
              <a:rPr lang="ru-RU" sz="2400" dirty="0"/>
              <a:t>Ницше</a:t>
            </a:r>
            <a:endParaRPr lang="ru-RU" sz="2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790799" y="2606471"/>
            <a:ext cx="13740337" cy="5074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just"/>
            <a:r>
              <a:rPr lang="ru-RU" sz="2500" dirty="0"/>
              <a:t>- недостаточное количество отечественных вариантов </a:t>
            </a:r>
            <a:r>
              <a:rPr lang="ru-RU" sz="2500" dirty="0" err="1"/>
              <a:t>импортозамещения</a:t>
            </a:r>
            <a:r>
              <a:rPr lang="ru-RU" sz="2500" dirty="0"/>
              <a:t> в части формирования семенного, племенного фонда;</a:t>
            </a:r>
          </a:p>
          <a:p>
            <a:pPr algn="just"/>
            <a:endParaRPr lang="ru-RU" sz="2500" dirty="0" smtClean="0"/>
          </a:p>
          <a:p>
            <a:pPr algn="just"/>
            <a:r>
              <a:rPr lang="ru-RU" sz="2500" dirty="0" smtClean="0"/>
              <a:t>- </a:t>
            </a:r>
            <a:r>
              <a:rPr lang="ru-RU" sz="2500" dirty="0"/>
              <a:t>риски с поставкой нового импортного оборудования и техники, ремонтом существующего (в сезон может ремонтироваться до 30% от парка оборудования и техники);</a:t>
            </a:r>
          </a:p>
          <a:p>
            <a:pPr algn="just"/>
            <a:endParaRPr lang="ru-RU" sz="2500" dirty="0" smtClean="0"/>
          </a:p>
          <a:p>
            <a:pPr algn="just"/>
            <a:r>
              <a:rPr lang="ru-RU" sz="2500" dirty="0" smtClean="0"/>
              <a:t>- </a:t>
            </a:r>
            <a:r>
              <a:rPr lang="ru-RU" sz="2500" dirty="0"/>
              <a:t>несовершенство существующих логистических и сбытовых цепочек (в </a:t>
            </a:r>
            <a:r>
              <a:rPr lang="ru-RU" sz="2500" dirty="0" err="1"/>
              <a:t>т.ч</a:t>
            </a:r>
            <a:r>
              <a:rPr lang="ru-RU" sz="2500" dirty="0"/>
              <a:t>. по поставкам продукции от мелких фермеров потребителям);</a:t>
            </a:r>
          </a:p>
          <a:p>
            <a:pPr algn="just"/>
            <a:endParaRPr lang="ru-RU" sz="2500" dirty="0" smtClean="0"/>
          </a:p>
          <a:p>
            <a:pPr algn="just"/>
            <a:r>
              <a:rPr lang="ru-RU" sz="2500" dirty="0" smtClean="0"/>
              <a:t>- </a:t>
            </a:r>
            <a:r>
              <a:rPr lang="ru-RU" sz="2500" dirty="0"/>
              <a:t>невысокий уровень осведомленности предпринимателей о существующих мерах поддержки, льготных кредитных продуктах;</a:t>
            </a:r>
          </a:p>
          <a:p>
            <a:pPr algn="just"/>
            <a:endParaRPr lang="ru-RU" sz="2500" dirty="0" smtClean="0"/>
          </a:p>
          <a:p>
            <a:pPr algn="just"/>
            <a:r>
              <a:rPr lang="ru-RU" sz="2500" dirty="0" smtClean="0"/>
              <a:t>- </a:t>
            </a:r>
            <a:r>
              <a:rPr lang="ru-RU" sz="2500" dirty="0"/>
              <a:t>недостаточное количество высокопрофессиональных кадровых ресурсов.</a:t>
            </a: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148316" y="2391853"/>
            <a:ext cx="12992985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dirty="0"/>
              <a:t>Создание комплексной системы, которая позволит:</a:t>
            </a:r>
          </a:p>
          <a:p>
            <a:pPr algn="just"/>
            <a:r>
              <a:rPr lang="ru-RU" sz="2500" dirty="0" smtClean="0"/>
              <a:t>- стимулировать </a:t>
            </a:r>
            <a:r>
              <a:rPr lang="ru-RU" sz="2500" dirty="0"/>
              <a:t>отечественных производителей к возрождению «запущенных» направлений отраслей</a:t>
            </a:r>
            <a:r>
              <a:rPr lang="ru-RU" sz="2500" dirty="0" smtClean="0"/>
              <a:t>;</a:t>
            </a:r>
          </a:p>
          <a:p>
            <a:pPr algn="just"/>
            <a:endParaRPr lang="ru-RU" sz="2500" dirty="0"/>
          </a:p>
          <a:p>
            <a:pPr algn="just"/>
            <a:r>
              <a:rPr lang="ru-RU" sz="2500" dirty="0" smtClean="0"/>
              <a:t>- информировать </a:t>
            </a:r>
            <a:r>
              <a:rPr lang="ru-RU" sz="2500" dirty="0"/>
              <a:t>предпринимателей о возможностях отечественных производителей техники и оборудования</a:t>
            </a:r>
            <a:r>
              <a:rPr lang="ru-RU" sz="2500" dirty="0" smtClean="0"/>
              <a:t>;</a:t>
            </a:r>
          </a:p>
          <a:p>
            <a:pPr algn="just"/>
            <a:endParaRPr lang="ru-RU" sz="2500" dirty="0"/>
          </a:p>
          <a:p>
            <a:pPr lvl="0" algn="just"/>
            <a:r>
              <a:rPr lang="ru-RU" sz="2500" dirty="0" smtClean="0"/>
              <a:t>- создать </a:t>
            </a:r>
            <a:r>
              <a:rPr lang="ru-RU" sz="2500" dirty="0"/>
              <a:t>новые кооперационные цепочки между субъектами хозяйствования</a:t>
            </a:r>
            <a:r>
              <a:rPr lang="ru-RU" sz="2500" dirty="0" smtClean="0"/>
              <a:t>;</a:t>
            </a:r>
          </a:p>
          <a:p>
            <a:pPr lvl="0" algn="just"/>
            <a:endParaRPr lang="ru-RU" sz="2500" dirty="0"/>
          </a:p>
          <a:p>
            <a:pPr algn="just"/>
            <a:r>
              <a:rPr lang="ru-RU" sz="2500" dirty="0" smtClean="0"/>
              <a:t>- своевременно </a:t>
            </a:r>
            <a:r>
              <a:rPr lang="ru-RU" sz="2500" dirty="0"/>
              <a:t>информировать субъектов хозяйствования о существующих мерах поддержки, льготных кредитных продуктах</a:t>
            </a:r>
            <a:r>
              <a:rPr lang="ru-RU" sz="2500" dirty="0" smtClean="0"/>
              <a:t>;</a:t>
            </a:r>
          </a:p>
          <a:p>
            <a:pPr algn="just"/>
            <a:endParaRPr lang="ru-RU" sz="2500" dirty="0"/>
          </a:p>
          <a:p>
            <a:pPr lvl="0" algn="just"/>
            <a:r>
              <a:rPr lang="ru-RU" sz="2500" dirty="0" smtClean="0"/>
              <a:t>- содействовать </a:t>
            </a:r>
            <a:r>
              <a:rPr lang="ru-RU" sz="2500" dirty="0"/>
              <a:t>повышению квалификации кадров</a:t>
            </a:r>
            <a:r>
              <a:rPr lang="ru-RU" sz="2500" dirty="0" smtClean="0"/>
              <a:t>.</a:t>
            </a:r>
            <a:endParaRPr lang="ru-RU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612461" y="2606471"/>
            <a:ext cx="13569348" cy="6228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just"/>
            <a:r>
              <a:rPr lang="ru-RU" sz="2500" dirty="0"/>
              <a:t>Инструментом системы может стать электронная (цифровая) платформа для стимуляции производственных и логистических процессов, создания новых коммерческих цепочек и связей, информирования предпринимателей о возможностях, грантах, льготных кредитных продуктах</a:t>
            </a:r>
            <a:r>
              <a:rPr lang="ru-RU" sz="2500" dirty="0" smtClean="0"/>
              <a:t>.</a:t>
            </a:r>
          </a:p>
          <a:p>
            <a:pPr algn="just"/>
            <a:endParaRPr lang="ru-RU" sz="2500" dirty="0" smtClean="0"/>
          </a:p>
          <a:p>
            <a:pPr algn="just"/>
            <a:endParaRPr lang="ru-RU" sz="2500" dirty="0"/>
          </a:p>
          <a:p>
            <a:pPr algn="just"/>
            <a:r>
              <a:rPr lang="ru-RU" sz="2500" dirty="0"/>
              <a:t>Платформа будет включать в себя несколько подсистем: сбытовую, ресурсную (в плане поставки отечественного оборудования и техники, семян, скота и т.д.), информационную</a:t>
            </a:r>
            <a:r>
              <a:rPr lang="ru-RU" sz="2500" dirty="0" smtClean="0"/>
              <a:t>.</a:t>
            </a:r>
          </a:p>
          <a:p>
            <a:pPr algn="just"/>
            <a:endParaRPr lang="ru-RU" sz="2500" dirty="0" smtClean="0"/>
          </a:p>
          <a:p>
            <a:pPr algn="just"/>
            <a:endParaRPr lang="ru-RU" sz="2500" dirty="0"/>
          </a:p>
          <a:p>
            <a:pPr algn="just"/>
            <a:r>
              <a:rPr lang="ru-RU" sz="2500" dirty="0" smtClean="0"/>
              <a:t>Целевая </a:t>
            </a:r>
            <a:r>
              <a:rPr lang="ru-RU" sz="2500" dirty="0"/>
              <a:t>аудитория: предприниматели, работающие в сферах сельского хозяйства и пищевой промышленности</a:t>
            </a:r>
            <a:r>
              <a:rPr lang="ru-RU" sz="2500" dirty="0" smtClean="0"/>
              <a:t>.</a:t>
            </a:r>
          </a:p>
          <a:p>
            <a:pPr algn="just"/>
            <a:endParaRPr lang="ru-RU" sz="2500" dirty="0" smtClean="0"/>
          </a:p>
          <a:p>
            <a:pPr algn="just"/>
            <a:endParaRPr lang="ru-RU" sz="2500" dirty="0"/>
          </a:p>
          <a:p>
            <a:pPr algn="just"/>
            <a:r>
              <a:rPr lang="ru-RU" sz="2500" dirty="0"/>
              <a:t>Первоначально будет работать на Республику Крым и город Севастополь, в перспективе планируется вовлекать другие регионы.</a:t>
            </a: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790799" y="2052268"/>
            <a:ext cx="13557600" cy="5074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r>
              <a:rPr lang="ru-RU" sz="2500" dirty="0"/>
              <a:t>В 2022 г. на федеральном уровне и в регионах начали активно создаваться центры и платформы </a:t>
            </a:r>
            <a:r>
              <a:rPr lang="ru-RU" sz="2500" dirty="0" err="1"/>
              <a:t>импортазамещения</a:t>
            </a:r>
            <a:r>
              <a:rPr lang="ru-RU" sz="2500" dirty="0"/>
              <a:t>, сформированы дополнительные разделы на порталах </a:t>
            </a:r>
            <a:r>
              <a:rPr lang="ru-RU" sz="2500" dirty="0" err="1"/>
              <a:t>МСП.рф</a:t>
            </a:r>
            <a:r>
              <a:rPr lang="ru-RU" sz="2500" dirty="0"/>
              <a:t> и </a:t>
            </a:r>
            <a:r>
              <a:rPr lang="ru-RU" sz="2500" dirty="0" err="1"/>
              <a:t>Мойбизнес.рф</a:t>
            </a:r>
            <a:r>
              <a:rPr lang="ru-RU" sz="2500" dirty="0"/>
              <a:t>, на площадках закупок по 44-ФЗ и 223-ФЗ. </a:t>
            </a:r>
            <a:endParaRPr lang="ru-RU" sz="2500" dirty="0" smtClean="0"/>
          </a:p>
          <a:p>
            <a:endParaRPr lang="ru-RU" sz="2500" dirty="0"/>
          </a:p>
          <a:p>
            <a:r>
              <a:rPr lang="ru-RU" sz="2500" dirty="0"/>
              <a:t>Крупные площадки: ЭТП Группы Газпромбанка; Сделано в России. </a:t>
            </a:r>
            <a:r>
              <a:rPr lang="ru-RU" sz="2500" dirty="0" err="1"/>
              <a:t>Импортозамещение</a:t>
            </a:r>
            <a:r>
              <a:rPr lang="ru-RU" sz="2500" dirty="0"/>
              <a:t>; «Свои технологии» и т.д</a:t>
            </a:r>
            <a:r>
              <a:rPr lang="ru-RU" sz="2500" dirty="0" smtClean="0"/>
              <a:t>.</a:t>
            </a:r>
          </a:p>
          <a:p>
            <a:pPr algn="just"/>
            <a:endParaRPr lang="ru-RU" sz="2500" dirty="0"/>
          </a:p>
          <a:p>
            <a:pPr algn="just"/>
            <a:r>
              <a:rPr lang="ru-RU" sz="2500" dirty="0"/>
              <a:t>В сфере информационной поддержки фермеров работают сайты Ассоциация крестьянских (фермерских) хозяйств и сельскохозяйственных кооперативов России (АККОР), </a:t>
            </a:r>
            <a:r>
              <a:rPr lang="ru-RU" sz="2500" dirty="0" err="1"/>
              <a:t>рофильных</a:t>
            </a:r>
            <a:r>
              <a:rPr lang="ru-RU" sz="2500" dirty="0"/>
              <a:t> министерств и ведомств.</a:t>
            </a:r>
          </a:p>
          <a:p>
            <a:r>
              <a:rPr lang="ru-RU" sz="2500" dirty="0"/>
              <a:t> </a:t>
            </a:r>
          </a:p>
          <a:p>
            <a:r>
              <a:rPr lang="ru-RU" sz="2500" dirty="0"/>
              <a:t>Создаваемый сервис будет иметь преимущества за счет простоты подачи информации, размещения </a:t>
            </a:r>
            <a:r>
              <a:rPr lang="ru-RU" sz="2500" dirty="0" smtClean="0"/>
              <a:t>всех сервисов и возможностей в </a:t>
            </a:r>
            <a:r>
              <a:rPr lang="ru-RU" sz="2500" dirty="0"/>
              <a:t>одном </a:t>
            </a:r>
            <a:r>
              <a:rPr lang="ru-RU" sz="2500" dirty="0" smtClean="0"/>
              <a:t>месте (на одной платформе).</a:t>
            </a:r>
            <a:endParaRPr lang="ru-RU" sz="2500" dirty="0"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439807" y="1834016"/>
            <a:ext cx="13557600" cy="468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/>
            <a:r>
              <a:rPr lang="ru-RU" sz="2500" dirty="0"/>
              <a:t>Указанное решение носит больше институциональный </a:t>
            </a:r>
            <a:r>
              <a:rPr lang="ru-RU" sz="2500" dirty="0" smtClean="0"/>
              <a:t>характер.</a:t>
            </a:r>
          </a:p>
          <a:p>
            <a:pPr lvl="0"/>
            <a:endParaRPr lang="ru-RU" sz="2500" dirty="0"/>
          </a:p>
          <a:p>
            <a:pPr lvl="0"/>
            <a:r>
              <a:rPr lang="ru-RU" sz="2500" dirty="0" smtClean="0"/>
              <a:t>На полуострове на </a:t>
            </a:r>
            <a:r>
              <a:rPr lang="ru-RU" sz="2500" dirty="0" smtClean="0"/>
              <a:t>01.01.2022 г. зарегистрировано </a:t>
            </a:r>
            <a:r>
              <a:rPr lang="ru-RU" sz="2500" dirty="0" smtClean="0"/>
              <a:t>более 4000 субъектов </a:t>
            </a:r>
            <a:r>
              <a:rPr lang="ru-RU" sz="2500" dirty="0" err="1" smtClean="0"/>
              <a:t>хозяйтвования</a:t>
            </a:r>
            <a:r>
              <a:rPr lang="ru-RU" sz="2500" dirty="0" smtClean="0"/>
              <a:t>, работающих в выбранных сферах.</a:t>
            </a:r>
            <a:endParaRPr lang="ru-RU" sz="2500" dirty="0" smtClean="0"/>
          </a:p>
          <a:p>
            <a:pPr lvl="0"/>
            <a:endParaRPr lang="ru-RU" sz="2500" dirty="0"/>
          </a:p>
          <a:p>
            <a:pPr lvl="0"/>
            <a:r>
              <a:rPr lang="ru-RU" sz="2500" dirty="0" smtClean="0"/>
              <a:t>Оборот организаций по указанным отраслям в Республике Крым – 0,5% (48,5 </a:t>
            </a:r>
            <a:r>
              <a:rPr lang="ru-RU" sz="2500" dirty="0" err="1" smtClean="0"/>
              <a:t>млрд.руб</a:t>
            </a:r>
            <a:r>
              <a:rPr lang="ru-RU" sz="2500" dirty="0" smtClean="0"/>
              <a:t>.), в </a:t>
            </a:r>
            <a:r>
              <a:rPr lang="ru-RU" sz="2500" dirty="0" err="1" smtClean="0"/>
              <a:t>г.Севастополе</a:t>
            </a:r>
            <a:r>
              <a:rPr lang="ru-RU" sz="2500" dirty="0" smtClean="0"/>
              <a:t> – 1% (3,98 </a:t>
            </a:r>
            <a:r>
              <a:rPr lang="ru-RU" sz="2500" dirty="0" err="1" smtClean="0"/>
              <a:t>млрд.руб</a:t>
            </a:r>
            <a:r>
              <a:rPr lang="ru-RU" sz="2500" dirty="0" smtClean="0"/>
              <a:t>.) от общего оборота предприятий.</a:t>
            </a:r>
          </a:p>
          <a:p>
            <a:pPr lvl="0"/>
            <a:endParaRPr lang="ru-RU" sz="2500" dirty="0" smtClean="0"/>
          </a:p>
          <a:p>
            <a:pPr lvl="0"/>
            <a:r>
              <a:rPr lang="ru-RU" sz="2500" dirty="0" smtClean="0"/>
              <a:t>Планируется расширяться на всю территорию РФ, а это более 50000 предприятий.</a:t>
            </a:r>
            <a:endParaRPr lang="ru-RU" sz="2500" dirty="0"/>
          </a:p>
          <a:p>
            <a:pPr lvl="0"/>
            <a:endParaRPr lang="ru-RU" sz="2500" dirty="0" smtClean="0"/>
          </a:p>
          <a:p>
            <a:pPr lvl="0"/>
            <a:r>
              <a:rPr lang="ru-RU" sz="2500" dirty="0" smtClean="0"/>
              <a:t>Развитие фермерства особенно актуально для РФ, в которой преобладают в основном крупные и средние предприятия.</a:t>
            </a:r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5660368"/>
              </p:ext>
            </p:extLst>
          </p:nvPr>
        </p:nvGraphicFramePr>
        <p:xfrm>
          <a:off x="1743740" y="6523368"/>
          <a:ext cx="7937796" cy="3896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790799" y="1909085"/>
            <a:ext cx="13584688" cy="2823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just"/>
            <a:r>
              <a:rPr lang="ru-RU" sz="2500" dirty="0" smtClean="0"/>
              <a:t>Проект делает упор на институциональную составляющую</a:t>
            </a:r>
            <a:r>
              <a:rPr lang="ru-RU" sz="2500" dirty="0" smtClean="0"/>
              <a:t>, </a:t>
            </a:r>
            <a:r>
              <a:rPr lang="ru-RU" sz="2500" dirty="0" smtClean="0"/>
              <a:t>финансирование </a:t>
            </a:r>
            <a:r>
              <a:rPr lang="ru-RU" sz="2500" dirty="0" smtClean="0"/>
              <a:t>рабочего портала </a:t>
            </a:r>
            <a:r>
              <a:rPr lang="ru-RU" sz="2500" dirty="0" smtClean="0"/>
              <a:t>возможно </a:t>
            </a:r>
            <a:r>
              <a:rPr lang="ru-RU" sz="2500" dirty="0" smtClean="0"/>
              <a:t>за счет </a:t>
            </a:r>
            <a:r>
              <a:rPr lang="ru-RU" sz="2500" dirty="0" smtClean="0"/>
              <a:t>бюджетного гранта</a:t>
            </a:r>
            <a:r>
              <a:rPr lang="ru-RU" sz="2500" dirty="0" smtClean="0"/>
              <a:t>. </a:t>
            </a:r>
            <a:r>
              <a:rPr lang="ru-RU" sz="2500" dirty="0" smtClean="0"/>
              <a:t>Первоначальный сайт(</a:t>
            </a:r>
            <a:r>
              <a:rPr lang="en-US" sz="2500" dirty="0" smtClean="0"/>
              <a:t>/</a:t>
            </a:r>
            <a:r>
              <a:rPr lang="ru-RU" sz="2500" dirty="0" smtClean="0"/>
              <a:t>ы) делаются на бесплатной платформе.</a:t>
            </a:r>
            <a:endParaRPr lang="ru-RU" sz="2500" dirty="0" smtClean="0"/>
          </a:p>
          <a:p>
            <a:pPr algn="just"/>
            <a:r>
              <a:rPr lang="ru-RU" sz="2500" dirty="0" smtClean="0"/>
              <a:t>В </a:t>
            </a:r>
            <a:r>
              <a:rPr lang="ru-RU" sz="2500" dirty="0"/>
              <a:t>перспективе, </a:t>
            </a:r>
            <a:r>
              <a:rPr lang="ru-RU" sz="2500" dirty="0" smtClean="0"/>
              <a:t>монетизация может быть за счет частной рекламы, публикации новостей </a:t>
            </a:r>
            <a:r>
              <a:rPr lang="ru-RU" sz="2500" dirty="0"/>
              <a:t>и т.д. </a:t>
            </a:r>
          </a:p>
          <a:p>
            <a:pPr algn="just"/>
            <a:r>
              <a:rPr lang="ru-RU" sz="2500" dirty="0"/>
              <a:t>Затраты для запуска и работы в 1 год </a:t>
            </a:r>
            <a:r>
              <a:rPr lang="ru-RU" sz="2500" b="1" dirty="0" smtClean="0">
                <a:solidFill>
                  <a:schemeClr val="lt1"/>
                </a:solidFill>
              </a:rPr>
              <a:t>слайда</a:t>
            </a:r>
            <a:r>
              <a:rPr lang="ru-RU" sz="2500" b="1" dirty="0">
                <a:solidFill>
                  <a:schemeClr val="lt1"/>
                </a:solidFill>
              </a:rPr>
              <a:t>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085509"/>
              </p:ext>
            </p:extLst>
          </p:nvPr>
        </p:nvGraphicFramePr>
        <p:xfrm>
          <a:off x="790799" y="4454509"/>
          <a:ext cx="13246284" cy="4241313"/>
        </p:xfrm>
        <a:graphic>
          <a:graphicData uri="http://schemas.openxmlformats.org/drawingml/2006/table">
            <a:tbl>
              <a:tblPr/>
              <a:tblGrid>
                <a:gridCol w="1758959">
                  <a:extLst>
                    <a:ext uri="{9D8B030D-6E8A-4147-A177-3AD203B41FA5}">
                      <a16:colId xmlns:a16="http://schemas.microsoft.com/office/drawing/2014/main" val="3329317508"/>
                    </a:ext>
                  </a:extLst>
                </a:gridCol>
                <a:gridCol w="5807382">
                  <a:extLst>
                    <a:ext uri="{9D8B030D-6E8A-4147-A177-3AD203B41FA5}">
                      <a16:colId xmlns:a16="http://schemas.microsoft.com/office/drawing/2014/main" val="4237008103"/>
                    </a:ext>
                  </a:extLst>
                </a:gridCol>
                <a:gridCol w="2606580">
                  <a:extLst>
                    <a:ext uri="{9D8B030D-6E8A-4147-A177-3AD203B41FA5}">
                      <a16:colId xmlns:a16="http://schemas.microsoft.com/office/drawing/2014/main" val="1072125314"/>
                    </a:ext>
                  </a:extLst>
                </a:gridCol>
                <a:gridCol w="3073363">
                  <a:extLst>
                    <a:ext uri="{9D8B030D-6E8A-4147-A177-3AD203B41FA5}">
                      <a16:colId xmlns:a16="http://schemas.microsoft.com/office/drawing/2014/main" val="92690136"/>
                    </a:ext>
                  </a:extLst>
                </a:gridCol>
              </a:tblGrid>
              <a:tr h="7769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п./п.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Направление вложений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Ед.изм.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Значение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977304"/>
                  </a:ext>
                </a:extLst>
              </a:tr>
              <a:tr h="3707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Сервер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8947401"/>
                  </a:ext>
                </a:extLst>
              </a:tr>
              <a:tr h="3707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Домен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4842345"/>
                  </a:ext>
                </a:extLst>
              </a:tr>
              <a:tr h="3707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Хостинг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841265"/>
                  </a:ext>
                </a:extLst>
              </a:tr>
              <a:tr h="6028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интерактивной платформы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9603937"/>
                  </a:ext>
                </a:extLst>
              </a:tr>
              <a:tr h="3707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Представительсие 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264678"/>
                  </a:ext>
                </a:extLst>
              </a:tr>
              <a:tr h="73107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Прочие </a:t>
                      </a:r>
                      <a:r>
                        <a:rPr lang="ru-RU" sz="2500" dirty="0" smtClean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2500" dirty="0">
                        <a:solidFill>
                          <a:srgbClr val="000008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 smtClean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16400</a:t>
                      </a:r>
                      <a:endParaRPr lang="ru-RU" sz="2500" dirty="0">
                        <a:solidFill>
                          <a:srgbClr val="000008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6261613"/>
                  </a:ext>
                </a:extLst>
              </a:tr>
              <a:tr h="3707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b="1" u="sng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2500">
                        <a:solidFill>
                          <a:srgbClr val="000008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b="1" u="sng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расходов</a:t>
                      </a:r>
                      <a:endParaRPr lang="ru-RU" sz="2500">
                        <a:solidFill>
                          <a:srgbClr val="000008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b="1" u="sng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2500">
                        <a:solidFill>
                          <a:srgbClr val="000008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b="1" u="sng" dirty="0" smtClean="0">
                          <a:solidFill>
                            <a:srgbClr val="00000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240000</a:t>
                      </a:r>
                      <a:endParaRPr lang="ru-RU" sz="2500" dirty="0">
                        <a:solidFill>
                          <a:srgbClr val="000008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099063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92700" y="9008800"/>
            <a:ext cx="13531374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5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Финансирование </a:t>
            </a:r>
            <a:r>
              <a:rPr lang="ru-RU" sz="25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проекта может </a:t>
            </a:r>
            <a:r>
              <a:rPr lang="ru-RU" sz="25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осуществляться </a:t>
            </a:r>
            <a:r>
              <a:rPr lang="ru-RU" sz="25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 счет </a:t>
            </a:r>
            <a:r>
              <a:rPr lang="ru-RU" sz="2500" dirty="0" err="1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краудсорсинга</a:t>
            </a:r>
            <a:r>
              <a:rPr lang="ru-RU" sz="25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господдержки, грантов, венчурных инвестиций и т.д.</a:t>
            </a:r>
            <a:endParaRPr lang="ru-RU" sz="25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234200" cy="4304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 algn="just"/>
            <a:r>
              <a:rPr lang="ru-RU" sz="2500" dirty="0">
                <a:latin typeface="+mn-lt"/>
              </a:rPr>
              <a:t>Разработана концепция проекта.</a:t>
            </a:r>
          </a:p>
          <a:p>
            <a:pPr lvl="0" algn="just"/>
            <a:endParaRPr lang="ru-RU" sz="2500" dirty="0" smtClean="0">
              <a:latin typeface="+mn-lt"/>
            </a:endParaRPr>
          </a:p>
          <a:p>
            <a:pPr lvl="0" algn="just"/>
            <a:r>
              <a:rPr lang="ru-RU" sz="2500" dirty="0" smtClean="0">
                <a:latin typeface="+mn-lt"/>
              </a:rPr>
              <a:t>Сформирована </a:t>
            </a:r>
            <a:r>
              <a:rPr lang="ru-RU" sz="2500" dirty="0">
                <a:latin typeface="+mn-lt"/>
              </a:rPr>
              <a:t>предварительные договоренности с отдельными институциональными </a:t>
            </a:r>
            <a:r>
              <a:rPr lang="ru-RU" sz="2500" dirty="0" smtClean="0">
                <a:latin typeface="+mn-lt"/>
              </a:rPr>
              <a:t>партнерами (</a:t>
            </a:r>
            <a:r>
              <a:rPr lang="ru-RU" sz="2500" dirty="0">
                <a:latin typeface="+mn-lt"/>
                <a:cs typeface="Times New Roman" panose="02020603050405020304" pitchFamily="18" charset="0"/>
              </a:rPr>
              <a:t>Общественный представитель Агентства стратегических инициатив в </a:t>
            </a:r>
            <a:r>
              <a:rPr lang="ru-RU" sz="2500" dirty="0" err="1" smtClean="0">
                <a:latin typeface="+mn-lt"/>
                <a:cs typeface="Times New Roman" panose="02020603050405020304" pitchFamily="18" charset="0"/>
              </a:rPr>
              <a:t>г.Севастополе</a:t>
            </a:r>
            <a:r>
              <a:rPr lang="ru-RU" sz="2500" dirty="0" smtClean="0">
                <a:latin typeface="+mn-lt"/>
                <a:cs typeface="Times New Roman" panose="02020603050405020304" pitchFamily="18" charset="0"/>
              </a:rPr>
              <a:t>, Общественный </a:t>
            </a:r>
            <a:r>
              <a:rPr lang="ru-RU" sz="2500" dirty="0">
                <a:latin typeface="+mn-lt"/>
                <a:cs typeface="Times New Roman" panose="02020603050405020304" pitchFamily="18" charset="0"/>
              </a:rPr>
              <a:t>совет при Департаменте экономического развития города </a:t>
            </a:r>
            <a:r>
              <a:rPr lang="ru-RU" sz="2500" dirty="0" smtClean="0">
                <a:latin typeface="+mn-lt"/>
                <a:cs typeface="Times New Roman" panose="02020603050405020304" pitchFamily="18" charset="0"/>
              </a:rPr>
              <a:t>Севастополя, проект </a:t>
            </a:r>
            <a:r>
              <a:rPr lang="ru-RU" sz="2500" dirty="0">
                <a:latin typeface="+mn-lt"/>
                <a:cs typeface="Times New Roman" panose="02020603050405020304" pitchFamily="18" charset="0"/>
              </a:rPr>
              <a:t>«Предпринимательство» СРО ВПП «Единая Россия»</a:t>
            </a:r>
            <a:r>
              <a:rPr lang="ru-RU" sz="2500" dirty="0" smtClean="0">
                <a:latin typeface="+mn-lt"/>
              </a:rPr>
              <a:t>) </a:t>
            </a:r>
            <a:r>
              <a:rPr lang="ru-RU" sz="2500" dirty="0">
                <a:latin typeface="+mn-lt"/>
              </a:rPr>
              <a:t>о развитии и поддержке проекта.</a:t>
            </a:r>
          </a:p>
          <a:p>
            <a:pPr lvl="0" algn="just"/>
            <a:endParaRPr lang="ru-RU" sz="2500" dirty="0" smtClean="0">
              <a:latin typeface="+mn-lt"/>
            </a:endParaRPr>
          </a:p>
          <a:p>
            <a:pPr lvl="0" algn="just"/>
            <a:r>
              <a:rPr lang="ru-RU" sz="2500" dirty="0" smtClean="0">
                <a:latin typeface="+mn-lt"/>
              </a:rPr>
              <a:t>Сформирован </a:t>
            </a:r>
            <a:r>
              <a:rPr lang="ru-RU" sz="2500" dirty="0">
                <a:latin typeface="+mn-lt"/>
              </a:rPr>
              <a:t>предварительный перечень товаров/оборудования</a:t>
            </a:r>
            <a:r>
              <a:rPr lang="ru-RU" sz="2500" dirty="0" smtClean="0">
                <a:latin typeface="+mn-lt"/>
              </a:rPr>
              <a:t>/ материалов/изделий/комплектующих</a:t>
            </a:r>
            <a:r>
              <a:rPr lang="ru-RU" sz="2500" dirty="0">
                <a:latin typeface="+mn-lt"/>
              </a:rPr>
              <a:t>, в которых заинтересованы субъекты хозяйствования из сфер сельского хозяйства и агропромышленного </a:t>
            </a:r>
            <a:r>
              <a:rPr lang="ru-RU" sz="2500" dirty="0" smtClean="0">
                <a:latin typeface="+mn-lt"/>
              </a:rPr>
              <a:t>комплекса.</a:t>
            </a:r>
            <a:endParaRPr sz="2500" b="1" i="0" u="none" strike="noStrike" cap="none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738057" y="2391853"/>
            <a:ext cx="1393913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500" dirty="0" smtClean="0">
                <a:solidFill>
                  <a:srgbClr val="000008"/>
                </a:solidFill>
              </a:rPr>
              <a:t>Первоначально </a:t>
            </a:r>
            <a:r>
              <a:rPr lang="ru-RU" sz="2500" dirty="0" smtClean="0">
                <a:solidFill>
                  <a:srgbClr val="000008"/>
                </a:solidFill>
              </a:rPr>
              <a:t>на бесплатном ресурсе будет создан пробный вариант сайта (</a:t>
            </a:r>
            <a:r>
              <a:rPr lang="en-US" sz="2500" dirty="0" smtClean="0">
                <a:solidFill>
                  <a:srgbClr val="000008"/>
                </a:solidFill>
              </a:rPr>
              <a:t>/</a:t>
            </a:r>
            <a:r>
              <a:rPr lang="ru-RU" sz="2500" dirty="0" err="1" smtClean="0">
                <a:solidFill>
                  <a:srgbClr val="000008"/>
                </a:solidFill>
              </a:rPr>
              <a:t>ов</a:t>
            </a:r>
            <a:r>
              <a:rPr lang="ru-RU" sz="2500" dirty="0" smtClean="0">
                <a:solidFill>
                  <a:srgbClr val="000008"/>
                </a:solidFill>
              </a:rPr>
              <a:t>). На ресурсе (</a:t>
            </a:r>
            <a:r>
              <a:rPr lang="en-US" sz="2500" dirty="0" smtClean="0">
                <a:solidFill>
                  <a:srgbClr val="000008"/>
                </a:solidFill>
              </a:rPr>
              <a:t>/</a:t>
            </a:r>
            <a:r>
              <a:rPr lang="ru-RU" sz="2500" dirty="0" smtClean="0">
                <a:solidFill>
                  <a:srgbClr val="000008"/>
                </a:solidFill>
              </a:rPr>
              <a:t>ах) будет опробован функционал, а также проверена актуальность (</a:t>
            </a:r>
            <a:r>
              <a:rPr lang="en-US" sz="2500" dirty="0" smtClean="0">
                <a:solidFill>
                  <a:srgbClr val="000008"/>
                </a:solidFill>
              </a:rPr>
              <a:t>/</a:t>
            </a:r>
            <a:r>
              <a:rPr lang="ru-RU" sz="2500" dirty="0" smtClean="0">
                <a:solidFill>
                  <a:srgbClr val="000008"/>
                </a:solidFill>
              </a:rPr>
              <a:t>потребность) в каждом из элементов платформы.</a:t>
            </a:r>
            <a:endParaRPr lang="ru-RU" sz="2500" dirty="0" smtClean="0">
              <a:solidFill>
                <a:srgbClr val="000008"/>
              </a:solidFill>
            </a:endParaRPr>
          </a:p>
          <a:p>
            <a:pPr lvl="0" algn="just"/>
            <a:endParaRPr lang="ru-RU" sz="2500" dirty="0" smtClean="0">
              <a:solidFill>
                <a:srgbClr val="000008"/>
              </a:solidFill>
            </a:endParaRPr>
          </a:p>
          <a:p>
            <a:pPr lvl="0" algn="just"/>
            <a:r>
              <a:rPr lang="ru-RU" sz="2500" dirty="0" smtClean="0">
                <a:solidFill>
                  <a:srgbClr val="000008"/>
                </a:solidFill>
              </a:rPr>
              <a:t>По результатам проверки гипотез (вариантов) </a:t>
            </a:r>
            <a:r>
              <a:rPr lang="ru-RU" sz="2500" dirty="0" smtClean="0">
                <a:solidFill>
                  <a:srgbClr val="000008"/>
                </a:solidFill>
              </a:rPr>
              <a:t>будет принято </a:t>
            </a:r>
            <a:r>
              <a:rPr lang="ru-RU" sz="2500" dirty="0" smtClean="0">
                <a:solidFill>
                  <a:srgbClr val="000008"/>
                </a:solidFill>
              </a:rPr>
              <a:t>об итоговом функционале цифровой платформы. </a:t>
            </a:r>
            <a:endParaRPr lang="ru-RU" sz="2500" dirty="0" smtClean="0">
              <a:solidFill>
                <a:srgbClr val="000008"/>
              </a:solidFill>
            </a:endParaRPr>
          </a:p>
          <a:p>
            <a:pPr lvl="0" algn="just"/>
            <a:endParaRPr lang="ru-RU" sz="2500" dirty="0">
              <a:solidFill>
                <a:srgbClr val="000008"/>
              </a:solidFill>
            </a:endParaRPr>
          </a:p>
          <a:p>
            <a:pPr algn="just"/>
            <a:r>
              <a:rPr lang="ru-RU" sz="2500" dirty="0" smtClean="0">
                <a:solidFill>
                  <a:srgbClr val="000008"/>
                </a:solidFill>
              </a:rPr>
              <a:t>Затем будет разработана комплексная платформа с использованием платных инструментов.</a:t>
            </a:r>
          </a:p>
          <a:p>
            <a:pPr algn="just"/>
            <a:endParaRPr lang="ru-RU" sz="2500" b="1" dirty="0" smtClean="0">
              <a:solidFill>
                <a:srgbClr val="000008"/>
              </a:solidFill>
            </a:endParaRPr>
          </a:p>
          <a:p>
            <a:pPr algn="just"/>
            <a:r>
              <a:rPr lang="ru-RU" sz="2500" dirty="0" smtClean="0">
                <a:solidFill>
                  <a:srgbClr val="000008"/>
                </a:solidFill>
              </a:rPr>
              <a:t>После наполнения пользователями будет запущена платная часть (проведена монетизация).</a:t>
            </a:r>
            <a:endParaRPr lang="ru-RU" sz="2500" dirty="0">
              <a:solidFill>
                <a:srgbClr val="000008"/>
              </a:solidFill>
            </a:endParaRPr>
          </a:p>
          <a:p>
            <a:endParaRPr lang="ru-RU" sz="2500" b="1" dirty="0">
              <a:solidFill>
                <a:schemeClr val="lt1"/>
              </a:solidFill>
            </a:endParaRPr>
          </a:p>
          <a:p>
            <a:pPr lvl="0"/>
            <a:endParaRPr lang="ru-RU" sz="2500" dirty="0">
              <a:solidFill>
                <a:srgbClr val="000008"/>
              </a:solidFill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Что есть, кто владеет? Что делаем дальше, на каких рынках, за чей счёт?</a:t>
            </a:r>
            <a:r>
              <a:rPr lang="ru-RU" sz="2500" b="1" dirty="0">
                <a:solidFill>
                  <a:schemeClr val="lt1"/>
                </a:solidFill>
              </a:rPr>
              <a:t> </a:t>
            </a:r>
            <a:br>
              <a:rPr lang="ru-RU" sz="2500" b="1" dirty="0">
                <a:solidFill>
                  <a:schemeClr val="lt1"/>
                </a:solidFill>
              </a:rPr>
            </a:b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837760" y="3199657"/>
            <a:ext cx="13482084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Указанную платформу не планируется патентовать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В перспективе, после отладки платформы, ее возможно передать 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профильному 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органу исполнительной 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власти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26" name="Picture 2" descr="Интеллектуальная собственность как ценный нематериальный актив компани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00" y="6770175"/>
            <a:ext cx="5028597" cy="335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56" name="Google Shape;256;p24"/>
          <p:cNvSpPr txBox="1"/>
          <p:nvPr/>
        </p:nvSpPr>
        <p:spPr>
          <a:xfrm>
            <a:off x="992700" y="2316950"/>
            <a:ext cx="13557600" cy="3396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500" dirty="0">
                <a:ea typeface="Calibri" panose="020F0502020204030204" pitchFamily="34" charset="0"/>
                <a:cs typeface="Times New Roman" panose="02020603050405020304" pitchFamily="18" charset="0"/>
              </a:rPr>
              <a:t>Финансирование проекта может осуществляться за счет </a:t>
            </a:r>
            <a:r>
              <a:rPr lang="ru-RU" sz="2500" dirty="0" err="1">
                <a:ea typeface="Calibri" panose="020F0502020204030204" pitchFamily="34" charset="0"/>
                <a:cs typeface="Times New Roman" panose="02020603050405020304" pitchFamily="18" charset="0"/>
              </a:rPr>
              <a:t>краудсорсинга</a:t>
            </a:r>
            <a:r>
              <a:rPr lang="ru-RU" sz="2500" dirty="0">
                <a:ea typeface="Calibri" panose="020F0502020204030204" pitchFamily="34" charset="0"/>
                <a:cs typeface="Times New Roman" panose="02020603050405020304" pitchFamily="18" charset="0"/>
              </a:rPr>
              <a:t>, господдержки, грантов, венчурных инвестиций и т.д</a:t>
            </a:r>
            <a:r>
              <a:rPr lang="ru-RU" sz="25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</a:pPr>
            <a:endParaRPr lang="ru-RU" sz="25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sz="25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sz="25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25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Портал будет актуален как федеральным</a:t>
            </a:r>
            <a:r>
              <a:rPr lang="en-US" sz="25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25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региональным органам исполнительной власти, так и профильным ассоциациям</a:t>
            </a:r>
            <a:r>
              <a:rPr lang="en-US" sz="25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25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организациям поддержки предпринимателей.</a:t>
            </a:r>
            <a:endParaRPr lang="ru-RU" sz="25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Финансирование проекта: источники, методы, риск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396" y="6893598"/>
            <a:ext cx="476250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2848108" y="7794061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Инициатор </a:t>
            </a:r>
            <a:r>
              <a:rPr lang="ru-RU" sz="2200" dirty="0" smtClean="0"/>
              <a:t>проекта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Общая координация проекта, формирование договоренностей</a:t>
            </a:r>
            <a:endParaRPr sz="2200" dirty="0"/>
          </a:p>
        </p:txBody>
      </p:sp>
      <p:pic>
        <p:nvPicPr>
          <p:cNvPr id="2" name="Рисунок 1"/>
          <p:cNvPicPr>
            <a:picLocks noGrp="1" noChangeAspect="1"/>
          </p:cNvPicPr>
          <p:nvPr>
            <p:ph type="pic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0" b="12480"/>
          <a:stretch>
            <a:fillRect/>
          </a:stretch>
        </p:blipFill>
        <p:spPr>
          <a:xfrm>
            <a:off x="2925361" y="3977071"/>
            <a:ext cx="2998787" cy="300037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2848108" y="7142667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smtClean="0"/>
              <a:t>Шевченко Евгений</a:t>
            </a:r>
            <a:endParaRPr sz="2400" b="1" dirty="0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8327478" y="7794061"/>
            <a:ext cx="3109500" cy="1495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Техническое сопровождение</a:t>
            </a:r>
            <a:endParaRPr sz="2200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0" b="12480"/>
          <a:stretch>
            <a:fillRect/>
          </a:stretch>
        </p:blipFill>
        <p:spPr>
          <a:xfrm>
            <a:off x="8327478" y="3970901"/>
            <a:ext cx="2998787" cy="300037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854243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smtClean="0"/>
              <a:t>Викторов Денис</a:t>
            </a:r>
            <a:endParaRPr sz="2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2353678658"/>
              </p:ext>
            </p:extLst>
          </p:nvPr>
        </p:nvGraphicFramePr>
        <p:xfrm>
          <a:off x="790575" y="6886900"/>
          <a:ext cx="6779806" cy="2136178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2181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98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sng" dirty="0">
                          <a:solidFill>
                            <a:schemeClr val="dk1"/>
                          </a:solidFill>
                        </a:rPr>
                        <a:t>+7 </a:t>
                      </a:r>
                      <a:r>
                        <a:rPr lang="ru-RU" sz="2500" u="sng" dirty="0" smtClean="0">
                          <a:solidFill>
                            <a:schemeClr val="dk1"/>
                          </a:solidFill>
                        </a:rPr>
                        <a:t>(978) 712-51-17</a:t>
                      </a:r>
                      <a:endParaRPr sz="2500" u="sng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 err="1">
                          <a:solidFill>
                            <a:schemeClr val="dk1"/>
                          </a:solidFill>
                        </a:rPr>
                        <a:t>email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u="sng" dirty="0" smtClean="0">
                          <a:solidFill>
                            <a:schemeClr val="dk1"/>
                          </a:solidFill>
                        </a:rPr>
                        <a:t>evgeniyshevch@mail.ru</a:t>
                      </a:r>
                      <a:endParaRPr sz="2500" u="sng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1486</TotalTime>
  <Words>774</Words>
  <Application>Microsoft Office PowerPoint</Application>
  <PresentationFormat>Произвольный</PresentationFormat>
  <Paragraphs>149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Times New Roman</vt:lpstr>
      <vt:lpstr>Calibri</vt:lpstr>
      <vt:lpstr>Arial Black</vt:lpstr>
      <vt:lpstr>Arial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Предложение для Партнера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Пользователь</dc:creator>
  <cp:lastModifiedBy>Пользователь</cp:lastModifiedBy>
  <cp:revision>63</cp:revision>
  <dcterms:modified xsi:type="dcterms:W3CDTF">2022-07-05T20:52:08Z</dcterms:modified>
</cp:coreProperties>
</file>