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094"/>
    <a:srgbClr val="655203"/>
    <a:srgbClr val="8A7004"/>
    <a:srgbClr val="F8CC10"/>
    <a:srgbClr val="756F56"/>
    <a:srgbClr val="35D38F"/>
    <a:srgbClr val="E42484"/>
    <a:srgbClr val="E84E0E"/>
    <a:srgbClr val="F7941D"/>
    <a:srgbClr val="34C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15" autoAdjust="0"/>
  </p:normalViewPr>
  <p:slideViewPr>
    <p:cSldViewPr snapToGrid="0">
      <p:cViewPr>
        <p:scale>
          <a:sx n="50" d="100"/>
          <a:sy n="50" d="100"/>
        </p:scale>
        <p:origin x="1128" y="18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E034D-90BE-4DE6-996A-D5D11823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FE6C63-3119-4C65-937C-771C6E38C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4F2D9-3F00-41C1-A839-51007014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0284-F521-4B4F-9374-6169146ABA76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3AC6F4-DABB-4985-BFF1-A3A3F9FA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A714ED-1158-4204-97AE-796F4CAF3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8395-1CBC-4BC2-BDE1-9DEB6E127CB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90A8C5-5653-469A-8A0D-4D3A2459D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96" y="1414832"/>
            <a:ext cx="3676207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0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067831-19AF-464C-8AC8-A5B62C7F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B6884-5CC9-4B23-8D62-9EC21C62D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0ECC35-AE3C-4BDE-BE12-EB510881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0284-F521-4B4F-9374-6169146ABA76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67798F-98CF-4AA1-B814-6B59BA4A0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43117D-A93D-47D8-87FA-ABE6D815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8395-1CBC-4BC2-BDE1-9DEB6E12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48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067831-19AF-464C-8AC8-A5B62C7F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B6884-5CC9-4B23-8D62-9EC21C62D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0ECC35-AE3C-4BDE-BE12-EB510881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0284-F521-4B4F-9374-6169146ABA76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67798F-98CF-4AA1-B814-6B59BA4A0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43117D-A93D-47D8-87FA-ABE6D815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8395-1CBC-4BC2-BDE1-9DEB6E12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24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B08D0-9CE8-45D9-B646-A8958E05B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C97F7A-5F60-4E34-9D70-471415BC2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8DA2D7-4A11-4AC2-A844-A24F092B9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793211-433A-4091-ACEE-07552737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4E5386-2719-454F-B996-018D114C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14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CD2B7-1145-4209-8AF7-EE8C4203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0D72C1-7D85-4725-B14F-1241CA8CE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512A6-90D4-4125-BE50-569778F67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4E9B0F-B687-42E8-A3CE-B780E298A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3F8B84-CD2C-427C-A62B-149A6426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13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50F29-575D-48D3-A4CE-073EAC7A2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868E0E-B94A-48D9-8BD9-DA5E71C42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0FEBD7-E51F-4269-8085-A044BAF7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54E0D2-6083-4F38-953A-E06F1363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7B6B20-C842-4CB4-BF3B-395DC2134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12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90BC9-ED22-4A11-A38F-8E701D70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1CCCD8-FBA5-4772-BE09-68D69EDB4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5AB2BB-2E09-4242-A1C3-223E48827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0008DD-7C2B-4FDC-A352-5ED57FE1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C9CE7B-7094-4C32-91FC-0BA4DE06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1A0D9A-FEAF-46BD-A25D-DB233F9B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83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52179-1C76-4792-AFA6-A915C4968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22C30E-0873-499B-BDEB-885C8F909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4CA2B6-10AB-4A84-A62F-093222F6E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CAE91B-A3A6-4AA5-B2EE-28BDEAB06C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B8F23A-5061-4173-8F8D-9424DD7FD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988959-4B5C-4C48-B890-215E1DA59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745943-24BF-469A-8AAD-85D5AC95A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B3B074-38A5-4E1C-B551-00C620C9B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4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2DB94-591E-4A72-961B-89880354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60BD76-6DB1-4AE6-BC16-AB0F3C94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984511-B94E-42EC-AF5A-55F6E486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7EA997-A91C-42B9-9398-B30A096E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3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3DDCEC-9C3A-4AF5-BF67-987C6B7F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41DD96-FF42-4676-B73D-2F841BDE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B0BC85-7440-4792-9C9D-8D5B9C598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733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94883-ABB4-44E2-81C4-35AE9D81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4F85F6-BA02-4A91-80A2-2C654E62E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1FC1AF-3A55-4E1E-A6CF-9B0050715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F43208-A2E1-4B6C-9A93-BD4FBFD86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BDEFD8-25D5-4DC4-83B0-6FA4ADB69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B05ED7-D059-4A2C-8414-887146EA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81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E237A-EB5A-4CF3-AA19-EB9A03AE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7854DE-7F87-458A-AE1A-18B4C24E2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D55E69-EEE0-408C-A934-A1BC11638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26F894-2EC3-4F3B-8641-E6488A0A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8F0C27-8937-4281-A1BC-86AB2D61B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B22950-BB55-4612-8644-86649BB6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630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982-8134-4DEF-8276-42D0B346E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D6E81B-05FB-43A1-B663-CFDA24BDE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F4EBA8-2A05-4DD1-AF56-F7B89B65F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ED57EB-69BB-4CA1-93E6-AD9EFC3BD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735503-4DD2-42EC-B1C7-CB7CD578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97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360B08-CE38-4AB7-A476-863974FF9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51F16-DC5B-459D-995E-604DA75BD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BA4E8C-8310-4D99-B541-CA3C9A65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67D77C-9EC4-48D6-BFBA-17C60CA2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29CE2C-D8C9-4753-A3C9-8AB8AA15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95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51A88-1EB0-4F31-B666-1675E815C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A519DF-403C-49DF-AF61-63ADF74AE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37CB1C-5437-4048-9A2A-DCDB5B48B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0284-F521-4B4F-9374-6169146ABA76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368215-12AE-4A7A-B0A1-B520D2C78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E9C61B-3FA6-4A6E-AEFD-199D8E3D8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A8395-1CBC-4BC2-BDE1-9DEB6E12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9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163E9-8303-4CFF-B724-5F007A27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95ED79-28B3-4FBB-AC5E-F6548470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73559-EB04-43F1-A48D-6178ADC58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92B8C-F781-49BC-A399-DD01CE29A9BB}" type="datetimeFigureOut">
              <a:rPr lang="ru-RU" smtClean="0"/>
              <a:t>31.07.2025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F3880-F139-4DA8-9CBB-76333A394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CCFE97-48DF-41AB-A9D3-DCCC6168F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52DE4-103B-46AB-85A6-8D9434E05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75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타원 7">
            <a:extLst>
              <a:ext uri="{FF2B5EF4-FFF2-40B4-BE49-F238E27FC236}">
                <a16:creationId xmlns:a16="http://schemas.microsoft.com/office/drawing/2014/main" id="{322E8BC4-9496-4EF8-BD31-C234D86C88FA}"/>
              </a:ext>
            </a:extLst>
          </p:cNvPr>
          <p:cNvSpPr/>
          <p:nvPr/>
        </p:nvSpPr>
        <p:spPr>
          <a:xfrm>
            <a:off x="3263522" y="5173007"/>
            <a:ext cx="368299" cy="368299"/>
          </a:xfrm>
          <a:prstGeom prst="ellipse">
            <a:avLst/>
          </a:prstGeom>
          <a:solidFill>
            <a:schemeClr val="bg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직사각형 35">
            <a:extLst>
              <a:ext uri="{FF2B5EF4-FFF2-40B4-BE49-F238E27FC236}">
                <a16:creationId xmlns:a16="http://schemas.microsoft.com/office/drawing/2014/main" id="{324EEBB5-49D8-44D0-8623-DFEE39DC7B17}"/>
              </a:ext>
            </a:extLst>
          </p:cNvPr>
          <p:cNvSpPr/>
          <p:nvPr/>
        </p:nvSpPr>
        <p:spPr>
          <a:xfrm flipV="1">
            <a:off x="10855354" y="5679906"/>
            <a:ext cx="1336646" cy="11780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직각 삼각형 36">
            <a:extLst>
              <a:ext uri="{FF2B5EF4-FFF2-40B4-BE49-F238E27FC236}">
                <a16:creationId xmlns:a16="http://schemas.microsoft.com/office/drawing/2014/main" id="{C8F753C4-2FE5-46E9-BFE3-06FFAAB7CA8F}"/>
              </a:ext>
            </a:extLst>
          </p:cNvPr>
          <p:cNvSpPr/>
          <p:nvPr/>
        </p:nvSpPr>
        <p:spPr>
          <a:xfrm flipV="1">
            <a:off x="10855354" y="4701540"/>
            <a:ext cx="1336646" cy="1661509"/>
          </a:xfrm>
          <a:prstGeom prst="rtTriangle">
            <a:avLst/>
          </a:prstGeom>
          <a:solidFill>
            <a:srgbClr val="E84E0E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2770D6-9A29-4F15-85E4-6FBFD4A4E307}"/>
              </a:ext>
            </a:extLst>
          </p:cNvPr>
          <p:cNvSpPr txBox="1"/>
          <p:nvPr/>
        </p:nvSpPr>
        <p:spPr>
          <a:xfrm>
            <a:off x="96610" y="3798332"/>
            <a:ext cx="10758744" cy="2308324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48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НейроНитка</a:t>
            </a:r>
            <a:r>
              <a:rPr lang="ru-RU" sz="48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— автономное устройство для диагностики филамента в 3D-печати</a:t>
            </a:r>
          </a:p>
        </p:txBody>
      </p:sp>
      <p:sp>
        <p:nvSpPr>
          <p:cNvPr id="38" name="직사각형 35">
            <a:extLst>
              <a:ext uri="{FF2B5EF4-FFF2-40B4-BE49-F238E27FC236}">
                <a16:creationId xmlns:a16="http://schemas.microsoft.com/office/drawing/2014/main" id="{F6EF81A6-88CD-4DAB-87C4-29F0CA93AE34}"/>
              </a:ext>
            </a:extLst>
          </p:cNvPr>
          <p:cNvSpPr/>
          <p:nvPr/>
        </p:nvSpPr>
        <p:spPr>
          <a:xfrm flipV="1">
            <a:off x="0" y="0"/>
            <a:ext cx="914400" cy="914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579792-55D9-CEE6-9D5F-72276B0BDD3E}"/>
              </a:ext>
            </a:extLst>
          </p:cNvPr>
          <p:cNvSpPr/>
          <p:nvPr/>
        </p:nvSpPr>
        <p:spPr>
          <a:xfrm>
            <a:off x="1621545" y="751562"/>
            <a:ext cx="4012153" cy="1691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299;p11" title="{1CB457A0-FA37-4E62-926B-E0A8DAB5850C}.png">
            <a:extLst>
              <a:ext uri="{FF2B5EF4-FFF2-40B4-BE49-F238E27FC236}">
                <a16:creationId xmlns:a16="http://schemas.microsoft.com/office/drawing/2014/main" id="{B1275A97-BE18-46F4-986A-8D50E6752B6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980" r="89821">
                        <a14:foregroundMark x1="47076" y1="68976" x2="47076" y2="68976"/>
                        <a14:foregroundMark x1="41691" y1="67632" x2="41691" y2="67632"/>
                        <a14:foregroundMark x1="21019" y1="68252" x2="43312" y2="69907"/>
                        <a14:foregroundMark x1="39490" y1="67528" x2="70643" y2="67218"/>
                        <a14:foregroundMark x1="60394" y1="69183" x2="77475" y2="68252"/>
                        <a14:foregroundMark x1="54545" y1="59255" x2="54545" y2="59255"/>
                        <a14:foregroundMark x1="55124" y1="58738" x2="55298" y2="58221"/>
                        <a14:foregroundMark x1="56051" y1="56980" x2="56283" y2="53981"/>
                        <a14:foregroundMark x1="56340" y1="53671" x2="57093" y2="49638"/>
                        <a14:foregroundMark x1="56109" y1="43847" x2="54545" y2="38883"/>
                        <a14:foregroundMark x1="52750" y1="37746" x2="46902" y2="35264"/>
                        <a14:foregroundMark x1="44991" y1="38780" x2="42501" y2="52223"/>
                        <a14:foregroundMark x1="43080" y1="56980" x2="44586" y2="62151"/>
                        <a14:foregroundMark x1="42386" y1="78697" x2="48466" y2="76525"/>
                        <a14:foregroundMark x1="23509" y1="79628" x2="61552" y2="88004"/>
                        <a14:foregroundMark x1="61552" y1="88004" x2="78054" y2="83971"/>
                        <a14:foregroundMark x1="78054" y1="83971" x2="78054" y2="77146"/>
                        <a14:foregroundMark x1="22640" y1="80455" x2="55298" y2="87487"/>
                        <a14:foregroundMark x1="55298" y1="87487" x2="56572" y2="87073"/>
                        <a14:foregroundMark x1="55530" y1="87384" x2="43080" y2="88625"/>
                        <a14:foregroundMark x1="44991" y1="87384" x2="31616" y2="87073"/>
                        <a14:foregroundMark x1="18124" y1="59462" x2="14765" y2="66184"/>
                        <a14:foregroundMark x1="15692" y1="63392" x2="17371" y2="59979"/>
                        <a14:foregroundMark x1="17024" y1="59876" x2="14476" y2="69700"/>
                        <a14:foregroundMark x1="15634" y1="60600" x2="13492" y2="67011"/>
                        <a14:foregroundMark x1="16561" y1="63599" x2="14939" y2="64529"/>
                        <a14:foregroundMark x1="14418" y1="68873" x2="14534" y2="72802"/>
                        <a14:foregroundMark x1="14360" y1="70734" x2="16618" y2="79111"/>
                        <a14:foregroundMark x1="15981" y1="76836" x2="21367" y2="78283"/>
                        <a14:foregroundMark x1="22235" y1="78904" x2="19456" y2="79214"/>
                        <a14:foregroundMark x1="17545" y1="78904" x2="23972" y2="79835"/>
                        <a14:foregroundMark x1="23741" y1="82213" x2="27852" y2="85212"/>
                        <a14:foregroundMark x1="29415" y1="83557" x2="26462" y2="86970"/>
                        <a14:foregroundMark x1="21367" y1="82316" x2="29010" y2="83144"/>
                        <a14:foregroundMark x1="27331" y1="84074" x2="22061" y2="84385"/>
                        <a14:foregroundMark x1="77360" y1="79835" x2="87319" y2="80041"/>
                        <a14:foregroundMark x1="84887" y1="79628" x2="86508" y2="71044"/>
                        <a14:foregroundMark x1="85235" y1="72802" x2="84366" y2="61531"/>
                        <a14:foregroundMark x1="85061" y1="68252" x2="85524" y2="74457"/>
                        <a14:foregroundMark x1="85871" y1="67528" x2="85292" y2="60083"/>
                        <a14:foregroundMark x1="85582" y1="69183" x2="85235" y2="76215"/>
                        <a14:foregroundMark x1="85003" y1="63289" x2="78054" y2="59049"/>
                        <a14:foregroundMark x1="83324" y1="60393" x2="86219" y2="63082"/>
                        <a14:foregroundMark x1="82513" y1="58325" x2="78286" y2="61117"/>
                        <a14:foregroundMark x1="81760" y1="58635" x2="72843" y2="61220"/>
                        <a14:foregroundMark x1="79676" y1="57808" x2="70353" y2="57808"/>
                        <a14:foregroundMark x1="78402" y1="57601" x2="63926" y2="57704"/>
                        <a14:foregroundMark x1="68848" y1="58325" x2="61841" y2="58325"/>
                        <a14:foregroundMark x1="61899" y1="58014" x2="64273" y2="47053"/>
                        <a14:foregroundMark x1="62536" y1="48190" x2="60452" y2="34747"/>
                        <a14:foregroundMark x1="63636" y1="47777" x2="61146" y2="34230"/>
                        <a14:foregroundMark x1="61552" y1="35057" x2="56167" y2="28956"/>
                        <a14:foregroundMark x1="58715" y1="30817" x2="53445" y2="26887"/>
                        <a14:foregroundMark x1="55009" y1="26680" x2="58367" y2="29059"/>
                        <a14:foregroundMark x1="56746" y1="27301" x2="50898" y2="24819"/>
                        <a14:foregroundMark x1="54024" y1="25957" x2="44181" y2="28956"/>
                        <a14:foregroundMark x1="51245" y1="25543" x2="52982" y2="25543"/>
                        <a14:foregroundMark x1="50434" y1="25129" x2="45339" y2="26163"/>
                        <a14:foregroundMark x1="44296" y1="29162" x2="40069" y2="36401"/>
                        <a14:foregroundMark x1="45455" y1="26887" x2="39433" y2="33299"/>
                        <a14:foregroundMark x1="41807" y1="31024" x2="37927" y2="43744"/>
                        <a14:foregroundMark x1="44876" y1="26680" x2="42386" y2="30093"/>
                        <a14:foregroundMark x1="40185" y1="33609" x2="37811" y2="44984"/>
                        <a14:foregroundMark x1="38969" y1="33299" x2="37522" y2="47260"/>
                        <a14:foregroundMark x1="37985" y1="61220" x2="36943" y2="35884"/>
                        <a14:foregroundMark x1="37406" y1="41468" x2="37927" y2="55843"/>
                        <a14:foregroundMark x1="37522" y1="58325" x2="28141" y2="55429"/>
                        <a14:foregroundMark x1="36364" y1="57704" x2="36132" y2="42709"/>
                        <a14:foregroundMark x1="27736" y1="59359" x2="18182" y2="59359"/>
                        <a14:foregroundMark x1="17719" y1="59462" x2="31268" y2="57497"/>
                        <a14:foregroundMark x1="60741" y1="84074" x2="62710" y2="82834"/>
                      </a14:backgroundRemoval>
                    </a14:imgEffect>
                  </a14:imgLayer>
                </a14:imgProps>
              </a:ext>
            </a:extLst>
          </a:blip>
          <a:srcRect l="12367" t="17168" r="11592" b="9237"/>
          <a:stretch>
            <a:fillRect/>
          </a:stretch>
        </p:blipFill>
        <p:spPr>
          <a:xfrm>
            <a:off x="3964009" y="914400"/>
            <a:ext cx="4503464" cy="24557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35BF23-87DA-9AAC-8121-70109E05E67C}"/>
              </a:ext>
            </a:extLst>
          </p:cNvPr>
          <p:cNvSpPr txBox="1"/>
          <p:nvPr/>
        </p:nvSpPr>
        <p:spPr>
          <a:xfrm>
            <a:off x="96610" y="3429000"/>
            <a:ext cx="6128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2" charset="-52"/>
              </a:rPr>
              <a:t>AI-Ready Filament Quality Scanner</a:t>
            </a:r>
            <a:endParaRPr lang="ru-RU" sz="2000" dirty="0">
              <a:solidFill>
                <a:schemeClr val="bg1">
                  <a:lumMod val="7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D8044-FAE3-2758-FD62-2F9599EC4DDE}"/>
              </a:ext>
            </a:extLst>
          </p:cNvPr>
          <p:cNvSpPr txBox="1"/>
          <p:nvPr/>
        </p:nvSpPr>
        <p:spPr>
          <a:xfrm>
            <a:off x="96610" y="6363049"/>
            <a:ext cx="61864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Montserrat" panose="00000500000000000000" pitchFamily="2" charset="-52"/>
              </a:rPr>
              <a:t>CEO/Founder </a:t>
            </a:r>
            <a:r>
              <a:rPr lang="ru-RU" sz="2000" b="1" dirty="0">
                <a:latin typeface="Montserrat" panose="00000500000000000000" pitchFamily="2" charset="-52"/>
              </a:rPr>
              <a:t>Ловчев Роман</a:t>
            </a:r>
          </a:p>
        </p:txBody>
      </p:sp>
    </p:spTree>
    <p:extLst>
      <p:ext uri="{BB962C8B-B14F-4D97-AF65-F5344CB8AC3E}">
        <p14:creationId xmlns:p14="http://schemas.microsoft.com/office/powerpoint/2010/main" val="282621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25A820-5E06-4BA1-8D37-B0200D19B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375" y="492265"/>
            <a:ext cx="2232025" cy="415618"/>
          </a:xfrm>
          <a:prstGeom prst="rect">
            <a:avLst/>
          </a:prstGeom>
        </p:spPr>
      </p:pic>
      <p:sp>
        <p:nvSpPr>
          <p:cNvPr id="11" name="직사각형 3">
            <a:extLst>
              <a:ext uri="{FF2B5EF4-FFF2-40B4-BE49-F238E27FC236}">
                <a16:creationId xmlns:a16="http://schemas.microsoft.com/office/drawing/2014/main" id="{3FD8FDBA-4DC7-4303-9578-3B929BC14689}"/>
              </a:ext>
            </a:extLst>
          </p:cNvPr>
          <p:cNvSpPr/>
          <p:nvPr/>
        </p:nvSpPr>
        <p:spPr>
          <a:xfrm>
            <a:off x="0" y="0"/>
            <a:ext cx="12192000" cy="196905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813257" y="907883"/>
            <a:ext cx="7419601" cy="646331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3600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Проблема потребителя</a:t>
            </a:r>
            <a:endParaRPr lang="ko-KR" altLang="en-US" sz="3600" dirty="0">
              <a:ln w="25400"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DFABB60-54D7-40F7-F7D2-8FCB383CB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63" y="2401669"/>
            <a:ext cx="11461473" cy="4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710F65-9A5A-4516-8169-D9D2C8740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375" y="492265"/>
            <a:ext cx="2232025" cy="415618"/>
          </a:xfrm>
          <a:prstGeom prst="rect">
            <a:avLst/>
          </a:prstGeom>
        </p:spPr>
      </p:pic>
      <p:sp>
        <p:nvSpPr>
          <p:cNvPr id="17" name="직사각형 3">
            <a:extLst>
              <a:ext uri="{FF2B5EF4-FFF2-40B4-BE49-F238E27FC236}">
                <a16:creationId xmlns:a16="http://schemas.microsoft.com/office/drawing/2014/main" id="{0F82678C-0454-433D-ABBE-9D57B3F18814}"/>
              </a:ext>
            </a:extLst>
          </p:cNvPr>
          <p:cNvSpPr/>
          <p:nvPr/>
        </p:nvSpPr>
        <p:spPr>
          <a:xfrm>
            <a:off x="0" y="0"/>
            <a:ext cx="12192000" cy="1969058"/>
          </a:xfrm>
          <a:prstGeom prst="rect">
            <a:avLst/>
          </a:prstGeom>
          <a:solidFill>
            <a:srgbClr val="E84E0E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788714" y="505113"/>
            <a:ext cx="7321730" cy="1200329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3600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Как решается проблема сейчас</a:t>
            </a:r>
            <a:endParaRPr lang="ko-KR" altLang="en-US" sz="3600" dirty="0">
              <a:ln w="25400"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88E35C-0823-4F0F-9F02-C7DB102AA2C9}"/>
              </a:ext>
            </a:extLst>
          </p:cNvPr>
          <p:cNvSpPr txBox="1"/>
          <p:nvPr/>
        </p:nvSpPr>
        <p:spPr>
          <a:xfrm>
            <a:off x="137787" y="1969058"/>
            <a:ext cx="120542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На сегодняшний день проблема решается следующим образом: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Производители филамента </a:t>
            </a:r>
            <a:r>
              <a:rPr lang="ru-RU" sz="2000" dirty="0">
                <a:latin typeface="Montserrat" panose="00000500000000000000" pitchFamily="2" charset="-52"/>
              </a:rPr>
              <a:t>проверяют качество вручную или выборочно — максимум 1–2 катушки из 100.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Реселлеры</a:t>
            </a:r>
            <a:r>
              <a:rPr lang="ru-RU" sz="2000" dirty="0">
                <a:latin typeface="Montserrat" panose="00000500000000000000" pitchFamily="2" charset="-52"/>
              </a:rPr>
              <a:t> не имеют средств для проверки, полагаются на доверие.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3D-сервисы</a:t>
            </a:r>
            <a:r>
              <a:rPr lang="ru-RU" sz="2000" dirty="0">
                <a:latin typeface="Montserrat" panose="00000500000000000000" pitchFamily="2" charset="-52"/>
              </a:rPr>
              <a:t> выявляют дефекты только в процессе печати, теряя время и материал.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37ADD532-16F1-AF05-BDA0-AC5ACD817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31701" r="12062" b="25722"/>
          <a:stretch>
            <a:fillRect/>
          </a:stretch>
        </p:blipFill>
        <p:spPr bwMode="auto">
          <a:xfrm>
            <a:off x="533400" y="3938116"/>
            <a:ext cx="7429500" cy="291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35651A-9B65-3FD1-28E7-DF3EC7053217}"/>
              </a:ext>
            </a:extLst>
          </p:cNvPr>
          <p:cNvSpPr/>
          <p:nvPr/>
        </p:nvSpPr>
        <p:spPr>
          <a:xfrm>
            <a:off x="2057400" y="4582450"/>
            <a:ext cx="1003300" cy="163121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37AB4F0-FCBA-C3F0-3D81-EE7FA965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3863890"/>
            <a:ext cx="2857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092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4ECC01-1E66-0276-9891-9E0574C7A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2091" r="80505">
                        <a14:foregroundMark x1="19808" y1="26538" x2="19808" y2="26538"/>
                        <a14:foregroundMark x1="19279" y1="23910" x2="19279" y2="23910"/>
                        <a14:foregroundMark x1="16947" y1="18429" x2="16947" y2="18429"/>
                        <a14:foregroundMark x1="16587" y1="17724" x2="16587" y2="17724"/>
                        <a14:foregroundMark x1="14976" y1="14359" x2="14976" y2="14359"/>
                        <a14:foregroundMark x1="12115" y1="11763" x2="12115" y2="11763"/>
                        <a14:foregroundMark x1="80505" y1="82147" x2="80505" y2="82147"/>
                        <a14:foregroundMark x1="44519" y1="85545" x2="51538" y2="85160"/>
                        <a14:backgroundMark x1="14976" y1="44455" x2="14976" y2="44455"/>
                        <a14:backgroundMark x1="30721" y1="29904" x2="30721" y2="29904"/>
                        <a14:backgroundMark x1="30721" y1="28205" x2="30721" y2="28205"/>
                        <a14:backgroundMark x1="30192" y1="26314" x2="30192" y2="26314"/>
                        <a14:backgroundMark x1="30024" y1="25353" x2="30024" y2="25353"/>
                        <a14:backgroundMark x1="16058" y1="42532" x2="16058" y2="42532"/>
                        <a14:backgroundMark x1="16226" y1="42308" x2="16226" y2="42308"/>
                        <a14:backgroundMark x1="18029" y1="50897" x2="15937" y2="38814"/>
                        <a14:backgroundMark x1="15937" y1="38814" x2="17837" y2="47564"/>
                        <a14:backgroundMark x1="39135" y1="87660" x2="39135" y2="87660"/>
                        <a14:backgroundMark x1="38245" y1="88590" x2="38245" y2="88590"/>
                        <a14:backgroundMark x1="37644" y1="88205" x2="19736" y2="86891"/>
                        <a14:backgroundMark x1="40649" y1="87660" x2="79736" y2="88782"/>
                        <a14:backgroundMark x1="69567" y1="87660" x2="69567" y2="87660"/>
                        <a14:backgroundMark x1="74303" y1="88205" x2="54832" y2="88205"/>
                        <a14:backgroundMark x1="79736" y1="88205" x2="73870" y2="88205"/>
                        <a14:backgroundMark x1="18029" y1="38013" x2="17163" y2="45064"/>
                        <a14:backgroundMark x1="19736" y1="36474" x2="19736" y2="36474"/>
                        <a14:backgroundMark x1="19591" y1="37821" x2="19591" y2="37821"/>
                        <a14:backgroundMark x1="20024" y1="41058" x2="20024" y2="41058"/>
                      </a14:backgroundRemoval>
                    </a14:imgEffect>
                  </a14:imgLayer>
                </a14:imgProps>
              </a:ext>
            </a:extLst>
          </a:blip>
          <a:srcRect l="17447" t="9325" r="16606" b="10826"/>
          <a:stretch>
            <a:fillRect/>
          </a:stretch>
        </p:blipFill>
        <p:spPr>
          <a:xfrm>
            <a:off x="-15557" y="3691536"/>
            <a:ext cx="3509033" cy="3186574"/>
          </a:xfrm>
          <a:prstGeom prst="rect">
            <a:avLst/>
          </a:prstGeom>
        </p:spPr>
      </p:pic>
      <p:sp>
        <p:nvSpPr>
          <p:cNvPr id="6" name="직각 삼각형 8">
            <a:extLst>
              <a:ext uri="{FF2B5EF4-FFF2-40B4-BE49-F238E27FC236}">
                <a16:creationId xmlns:a16="http://schemas.microsoft.com/office/drawing/2014/main" id="{BAB5285E-89C9-4A85-AE33-B9E45183C094}"/>
              </a:ext>
            </a:extLst>
          </p:cNvPr>
          <p:cNvSpPr/>
          <p:nvPr/>
        </p:nvSpPr>
        <p:spPr>
          <a:xfrm>
            <a:off x="0" y="2699099"/>
            <a:ext cx="984530" cy="98453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262897" y="744453"/>
            <a:ext cx="7186728" cy="646331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3600" i="0" u="none" strike="noStrike" dirty="0">
                <a:solidFill>
                  <a:srgbClr val="E84E0E"/>
                </a:solidFill>
                <a:effectLst/>
                <a:latin typeface="Montserrat" panose="00000500000000000000" pitchFamily="2" charset="-52"/>
              </a:rPr>
              <a:t>Наше решение - продукт</a:t>
            </a:r>
            <a:endParaRPr lang="ko-KR" altLang="en-US" sz="3600" dirty="0">
              <a:ln w="25400">
                <a:noFill/>
              </a:ln>
              <a:solidFill>
                <a:srgbClr val="E84E0E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A1A89F-D64C-40A8-9ED8-F1965D80C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4502" y="6190972"/>
            <a:ext cx="1751650" cy="3261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710F48-80F3-4D65-B6F3-1BADA01A200B}"/>
              </a:ext>
            </a:extLst>
          </p:cNvPr>
          <p:cNvSpPr txBox="1"/>
          <p:nvPr/>
        </p:nvSpPr>
        <p:spPr>
          <a:xfrm>
            <a:off x="1296039" y="1573177"/>
            <a:ext cx="10690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НейроНитка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— </a:t>
            </a: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автономное устройство для анализа качества 3D-филамента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после производства</a:t>
            </a: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перед использованием.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C1BF61-EFE4-40E8-8253-C03B7379361C}"/>
              </a:ext>
            </a:extLst>
          </p:cNvPr>
          <p:cNvSpPr txBox="1"/>
          <p:nvPr/>
        </p:nvSpPr>
        <p:spPr>
          <a:xfrm rot="16200000">
            <a:off x="10562785" y="4575617"/>
            <a:ext cx="2570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730" baseline="0" dirty="0">
                <a:solidFill>
                  <a:schemeClr val="bg1"/>
                </a:solidFill>
              </a:rPr>
              <a:t>STARTUP LYNCH</a:t>
            </a:r>
            <a:endParaRPr lang="ru-RU" sz="1200" spc="730" baseline="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2C07DD-304B-577B-F9D5-0652558896C6}"/>
              </a:ext>
            </a:extLst>
          </p:cNvPr>
          <p:cNvSpPr txBox="1"/>
          <p:nvPr/>
        </p:nvSpPr>
        <p:spPr>
          <a:xfrm>
            <a:off x="1296038" y="2423527"/>
            <a:ext cx="698436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Montserrat" panose="00000500000000000000" pitchFamily="2" charset="-52"/>
              </a:rPr>
              <a:t>ЧТО ДЕЛАЕТ ПРОДУКТ</a:t>
            </a:r>
            <a:r>
              <a:rPr lang="en-US" sz="2800" dirty="0">
                <a:latin typeface="Montserrat" panose="00000500000000000000" pitchFamily="2" charset="-52"/>
              </a:rPr>
              <a:t>?</a:t>
            </a:r>
            <a:endParaRPr kumimoji="0" lang="en-US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Проверяет диаметр и овальность 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 pitchFamily="2" charset="-52"/>
              </a:rPr>
              <a:t>3D-филамента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Анализирует визуальные и структурные дефекты</a:t>
            </a: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Формирует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паспорт качества катушки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Работает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автономно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174FE-CA4D-D3B8-6D16-C021BA662E29}"/>
              </a:ext>
            </a:extLst>
          </p:cNvPr>
          <p:cNvSpPr txBox="1"/>
          <p:nvPr/>
        </p:nvSpPr>
        <p:spPr>
          <a:xfrm>
            <a:off x="3493476" y="5604661"/>
            <a:ext cx="48315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Montserrat" panose="00000500000000000000" pitchFamily="2" charset="-52"/>
              </a:rPr>
              <a:t>Стадия </a:t>
            </a:r>
            <a:r>
              <a:rPr lang="en-US" b="1" dirty="0">
                <a:latin typeface="Montserrat" panose="00000500000000000000" pitchFamily="2" charset="-52"/>
              </a:rPr>
              <a:t>TRL-3</a:t>
            </a:r>
            <a:endParaRPr lang="ru-RU" b="1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На данный момент собран рабочий прототип прибора, подтверждающий реализуемость идеи.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05811D-5B2B-E2A1-6AA3-04DA1FE9F6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0138" y="2604446"/>
            <a:ext cx="4273664" cy="4273664"/>
          </a:xfrm>
          <a:prstGeom prst="rect">
            <a:avLst/>
          </a:prstGeom>
        </p:spPr>
      </p:pic>
      <p:sp>
        <p:nvSpPr>
          <p:cNvPr id="9" name="직각 삼각형 8">
            <a:extLst>
              <a:ext uri="{FF2B5EF4-FFF2-40B4-BE49-F238E27FC236}">
                <a16:creationId xmlns:a16="http://schemas.microsoft.com/office/drawing/2014/main" id="{18DA5B68-6122-2813-B710-8447B77695E9}"/>
              </a:ext>
            </a:extLst>
          </p:cNvPr>
          <p:cNvSpPr/>
          <p:nvPr/>
        </p:nvSpPr>
        <p:spPr>
          <a:xfrm flipH="1">
            <a:off x="11207470" y="1931262"/>
            <a:ext cx="984530" cy="98453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4904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4D7F3BC-112B-43D8-9BF4-E3E0182F8C90}"/>
              </a:ext>
            </a:extLst>
          </p:cNvPr>
          <p:cNvSpPr txBox="1"/>
          <p:nvPr/>
        </p:nvSpPr>
        <p:spPr>
          <a:xfrm>
            <a:off x="482601" y="495352"/>
            <a:ext cx="4178300" cy="1200329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altLang="ko-KR" sz="3600" dirty="0">
                <a:ln w="25400">
                  <a:noFill/>
                </a:ln>
                <a:latin typeface="Montserrat" panose="00000500000000000000" pitchFamily="2" charset="-52"/>
                <a:cs typeface="Arial" panose="020B0604020202020204" pitchFamily="34" charset="0"/>
              </a:rPr>
              <a:t>Наше решение- преимущества </a:t>
            </a:r>
            <a:endParaRPr lang="ko-KR" altLang="en-US" sz="3600" dirty="0">
              <a:ln w="25400">
                <a:noFill/>
              </a:ln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D53378-81E6-B3E8-E9CF-1969B2C4D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177" y="192237"/>
            <a:ext cx="6249823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342548-3BFD-ED4B-D5D1-A5E4C0A0DA01}"/>
              </a:ext>
            </a:extLst>
          </p:cNvPr>
          <p:cNvSpPr txBox="1"/>
          <p:nvPr/>
        </p:nvSpPr>
        <p:spPr>
          <a:xfrm>
            <a:off x="482600" y="2231388"/>
            <a:ext cx="56134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latin typeface="Montserrat" panose="00000500000000000000" pitchFamily="2" charset="-52"/>
              </a:rPr>
              <a:t>РЕШАЕТ КЛЮЧЕВУЮ ПРОБЛЕМУ:</a:t>
            </a:r>
            <a:br>
              <a:rPr lang="ru-RU" b="1" dirty="0">
                <a:latin typeface="Montserrat" panose="00000500000000000000" pitchFamily="2" charset="-52"/>
              </a:rPr>
            </a:br>
            <a:r>
              <a:rPr lang="ru-RU" dirty="0">
                <a:latin typeface="Montserrat" panose="00000500000000000000" pitchFamily="2" charset="-52"/>
              </a:rPr>
              <a:t>Отсутствие надёжной диагностики филамента после производства,</a:t>
            </a:r>
            <a:br>
              <a:rPr lang="ru-RU" dirty="0">
                <a:latin typeface="Montserrat" panose="00000500000000000000" pitchFamily="2" charset="-52"/>
              </a:rPr>
            </a:br>
            <a:r>
              <a:rPr lang="ru-RU" dirty="0">
                <a:latin typeface="Montserrat" panose="00000500000000000000" pitchFamily="2" charset="-52"/>
              </a:rPr>
              <a:t>что приводит к браку, рекламациям и нестабильной печати.</a:t>
            </a:r>
          </a:p>
          <a:p>
            <a:pPr>
              <a:buNone/>
            </a:pPr>
            <a:endParaRPr lang="ru-RU" dirty="0">
              <a:latin typeface="Montserrat" panose="00000500000000000000" pitchFamily="2" charset="-52"/>
            </a:endParaRPr>
          </a:p>
          <a:p>
            <a:pPr>
              <a:buNone/>
            </a:pPr>
            <a:r>
              <a:rPr lang="ru-RU" b="1" dirty="0">
                <a:latin typeface="Montserrat" panose="00000500000000000000" pitchFamily="2" charset="-52"/>
              </a:rPr>
              <a:t>ЧТО ПОЛУЧАЕТ КЛИЕНТ?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</a:rPr>
              <a:t>Сокращение потерь на браке до </a:t>
            </a:r>
            <a:r>
              <a:rPr lang="ru-RU" b="1" dirty="0">
                <a:latin typeface="Montserrat" panose="00000500000000000000" pitchFamily="2" charset="-52"/>
              </a:rPr>
              <a:t>20%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</a:rPr>
              <a:t>Повышение стабильности 3D-печати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</a:rPr>
              <a:t>Экономия </a:t>
            </a:r>
            <a:r>
              <a:rPr lang="ru-RU" b="1" dirty="0">
                <a:latin typeface="Montserrat" panose="00000500000000000000" pitchFamily="2" charset="-52"/>
              </a:rPr>
              <a:t>до 5 млн ₽ в год</a:t>
            </a:r>
            <a:r>
              <a:rPr lang="ru-RU" dirty="0">
                <a:latin typeface="Montserrat" panose="00000500000000000000" pitchFamily="2" charset="-52"/>
              </a:rPr>
              <a:t> на одном производственном цикле</a:t>
            </a:r>
          </a:p>
        </p:txBody>
      </p:sp>
    </p:spTree>
    <p:extLst>
      <p:ext uri="{BB962C8B-B14F-4D97-AF65-F5344CB8AC3E}">
        <p14:creationId xmlns:p14="http://schemas.microsoft.com/office/powerpoint/2010/main" val="2655787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3">
            <a:extLst>
              <a:ext uri="{FF2B5EF4-FFF2-40B4-BE49-F238E27FC236}">
                <a16:creationId xmlns:a16="http://schemas.microsoft.com/office/drawing/2014/main" id="{D101E790-CD4E-4E2D-ACEC-F65378FFEE90}"/>
              </a:ext>
            </a:extLst>
          </p:cNvPr>
          <p:cNvSpPr/>
          <p:nvPr/>
        </p:nvSpPr>
        <p:spPr>
          <a:xfrm>
            <a:off x="0" y="0"/>
            <a:ext cx="12192000" cy="1969058"/>
          </a:xfrm>
          <a:prstGeom prst="rect">
            <a:avLst/>
          </a:prstGeom>
          <a:solidFill>
            <a:srgbClr val="E84E0E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EBCD857-C520-44FA-888C-1A0DC1100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6360" y="3666062"/>
            <a:ext cx="868477" cy="87559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277C12D-7AB2-4DC8-BE3D-70C934A01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726359" y="4935536"/>
            <a:ext cx="868477" cy="8755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749E36-5ED9-450B-9B27-959B7465A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800" y="2039603"/>
            <a:ext cx="868477" cy="8755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729991" y="913966"/>
            <a:ext cx="2232025" cy="707886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4000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Рынок</a:t>
            </a:r>
            <a:endParaRPr lang="ko-KR" altLang="en-US" sz="4000" dirty="0">
              <a:ln w="25400"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88E35C-0823-4F0F-9F02-C7DB102AA2C9}"/>
              </a:ext>
            </a:extLst>
          </p:cNvPr>
          <p:cNvSpPr txBox="1"/>
          <p:nvPr/>
        </p:nvSpPr>
        <p:spPr>
          <a:xfrm>
            <a:off x="1202169" y="2130005"/>
            <a:ext cx="5434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Объем рынка, динамика и прогноз роста:</a:t>
            </a:r>
            <a:endParaRPr lang="ru-RU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6F607E-0B96-461F-B925-EEE3984B79A3}"/>
              </a:ext>
            </a:extLst>
          </p:cNvPr>
          <p:cNvSpPr txBox="1"/>
          <p:nvPr/>
        </p:nvSpPr>
        <p:spPr>
          <a:xfrm>
            <a:off x="7594836" y="3803839"/>
            <a:ext cx="27197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Доля рынка</a:t>
            </a:r>
            <a:r>
              <a:rPr lang="ru-RU" sz="1400" b="1" dirty="0">
                <a:solidFill>
                  <a:srgbClr val="000000"/>
                </a:solidFill>
                <a:latin typeface="Montserrat" panose="00000500000000000000" pitchFamily="2" charset="-52"/>
              </a:rPr>
              <a:t>:</a:t>
            </a:r>
          </a:p>
          <a:p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2–3 года: 5–10% от SAM</a:t>
            </a:r>
          </a:p>
          <a:p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190-200 млн руб.</a:t>
            </a:r>
            <a:endParaRPr lang="ru-RU" sz="140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8" name="그래픽 511">
            <a:extLst>
              <a:ext uri="{FF2B5EF4-FFF2-40B4-BE49-F238E27FC236}">
                <a16:creationId xmlns:a16="http://schemas.microsoft.com/office/drawing/2014/main" id="{857CB3B7-DFCF-4BBC-A7C6-62487A768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3369" y="3885453"/>
            <a:ext cx="454936" cy="48068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601EBA7-5138-4B63-8E3F-F5E803F300D5}"/>
              </a:ext>
            </a:extLst>
          </p:cNvPr>
          <p:cNvSpPr txBox="1"/>
          <p:nvPr/>
        </p:nvSpPr>
        <p:spPr>
          <a:xfrm>
            <a:off x="7594836" y="4935536"/>
            <a:ext cx="42739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Тренды: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Импортозамещение: рост спроса на отечественные материалы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Необходимость сертификации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Рост сегмента B2B и промышленного FDM/FFF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Цифровизация контроля и верификации поставок</a:t>
            </a:r>
          </a:p>
        </p:txBody>
      </p:sp>
      <p:pic>
        <p:nvPicPr>
          <p:cNvPr id="25" name="그래픽 521">
            <a:extLst>
              <a:ext uri="{FF2B5EF4-FFF2-40B4-BE49-F238E27FC236}">
                <a16:creationId xmlns:a16="http://schemas.microsoft.com/office/drawing/2014/main" id="{AC803D86-5DF1-4BC8-964B-425C6F3A41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157" y="2256415"/>
            <a:ext cx="447676" cy="500344"/>
          </a:xfrm>
          <a:prstGeom prst="rect">
            <a:avLst/>
          </a:prstGeom>
        </p:spPr>
      </p:pic>
      <p:pic>
        <p:nvPicPr>
          <p:cNvPr id="30" name="그래픽 528">
            <a:extLst>
              <a:ext uri="{FF2B5EF4-FFF2-40B4-BE49-F238E27FC236}">
                <a16:creationId xmlns:a16="http://schemas.microsoft.com/office/drawing/2014/main" id="{A87C1C87-5CDD-44E8-9EE0-09BE9B1983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6256" y="5049575"/>
            <a:ext cx="517898" cy="526676"/>
          </a:xfrm>
          <a:prstGeom prst="rect">
            <a:avLst/>
          </a:prstGeom>
        </p:spPr>
      </p:pic>
      <p:sp>
        <p:nvSpPr>
          <p:cNvPr id="36" name="직각 삼각형 8">
            <a:extLst>
              <a:ext uri="{FF2B5EF4-FFF2-40B4-BE49-F238E27FC236}">
                <a16:creationId xmlns:a16="http://schemas.microsoft.com/office/drawing/2014/main" id="{87374265-44D7-4E3B-BFC2-605154DFD79C}"/>
              </a:ext>
            </a:extLst>
          </p:cNvPr>
          <p:cNvSpPr/>
          <p:nvPr/>
        </p:nvSpPr>
        <p:spPr>
          <a:xfrm rot="10800000">
            <a:off x="11207470" y="1953526"/>
            <a:ext cx="984530" cy="98453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3966C34F-AB5F-2E60-64D5-57FA2AB820FC}"/>
              </a:ext>
            </a:extLst>
          </p:cNvPr>
          <p:cNvSpPr/>
          <p:nvPr/>
        </p:nvSpPr>
        <p:spPr>
          <a:xfrm>
            <a:off x="-3544867" y="3313134"/>
            <a:ext cx="7089734" cy="7089732"/>
          </a:xfrm>
          <a:prstGeom prst="ellipse">
            <a:avLst/>
          </a:prstGeom>
          <a:solidFill>
            <a:srgbClr val="F8CC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01F8AF71-F2CE-35E1-A9FF-E4985151646D}"/>
              </a:ext>
            </a:extLst>
          </p:cNvPr>
          <p:cNvCxnSpPr>
            <a:cxnSpLocks/>
          </p:cNvCxnSpPr>
          <p:nvPr/>
        </p:nvCxnSpPr>
        <p:spPr>
          <a:xfrm>
            <a:off x="1470025" y="5238750"/>
            <a:ext cx="269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>
            <a:extLst>
              <a:ext uri="{FF2B5EF4-FFF2-40B4-BE49-F238E27FC236}">
                <a16:creationId xmlns:a16="http://schemas.microsoft.com/office/drawing/2014/main" id="{D4D74FDE-0E5E-EA3C-BEB1-17DFB7068907}"/>
              </a:ext>
            </a:extLst>
          </p:cNvPr>
          <p:cNvSpPr/>
          <p:nvPr/>
        </p:nvSpPr>
        <p:spPr>
          <a:xfrm>
            <a:off x="-2273050" y="4584951"/>
            <a:ext cx="4546100" cy="4546098"/>
          </a:xfrm>
          <a:prstGeom prst="ellipse">
            <a:avLst/>
          </a:prstGeom>
          <a:solidFill>
            <a:srgbClr val="8A70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2F958ED3-DB1B-8450-5AC2-A3200056C5D4}"/>
              </a:ext>
            </a:extLst>
          </p:cNvPr>
          <p:cNvCxnSpPr/>
          <p:nvPr/>
        </p:nvCxnSpPr>
        <p:spPr>
          <a:xfrm>
            <a:off x="1118277" y="6276975"/>
            <a:ext cx="30498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F495C962-D810-0CD3-D002-95F478291AF5}"/>
              </a:ext>
            </a:extLst>
          </p:cNvPr>
          <p:cNvSpPr/>
          <p:nvPr/>
        </p:nvSpPr>
        <p:spPr>
          <a:xfrm>
            <a:off x="-1302707" y="5555294"/>
            <a:ext cx="2605414" cy="2605412"/>
          </a:xfrm>
          <a:prstGeom prst="ellipse">
            <a:avLst/>
          </a:prstGeom>
          <a:solidFill>
            <a:srgbClr val="6552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D762B60-7E83-BB09-F71F-3E394C3CE1DD}"/>
              </a:ext>
            </a:extLst>
          </p:cNvPr>
          <p:cNvCxnSpPr>
            <a:cxnSpLocks/>
            <a:stCxn id="2" idx="7"/>
          </p:cNvCxnSpPr>
          <p:nvPr/>
        </p:nvCxnSpPr>
        <p:spPr>
          <a:xfrm flipV="1">
            <a:off x="2506599" y="3767138"/>
            <a:ext cx="548545" cy="584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D75CFE39-3A18-965B-83D3-DEF24A0F5770}"/>
              </a:ext>
            </a:extLst>
          </p:cNvPr>
          <p:cNvCxnSpPr>
            <a:cxnSpLocks/>
          </p:cNvCxnSpPr>
          <p:nvPr/>
        </p:nvCxnSpPr>
        <p:spPr>
          <a:xfrm>
            <a:off x="3043825" y="3770333"/>
            <a:ext cx="11243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589F669-0E39-21FC-46BF-0B3FD3FDB63B}"/>
              </a:ext>
            </a:extLst>
          </p:cNvPr>
          <p:cNvSpPr txBox="1"/>
          <p:nvPr/>
        </p:nvSpPr>
        <p:spPr>
          <a:xfrm>
            <a:off x="3483150" y="3470597"/>
            <a:ext cx="662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TAM</a:t>
            </a:r>
            <a:endParaRPr lang="ru-RU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25DB6A5-15C2-378F-573A-CE1363CA4F9F}"/>
              </a:ext>
            </a:extLst>
          </p:cNvPr>
          <p:cNvSpPr txBox="1"/>
          <p:nvPr/>
        </p:nvSpPr>
        <p:spPr>
          <a:xfrm>
            <a:off x="3502806" y="4927760"/>
            <a:ext cx="622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SAM </a:t>
            </a:r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91047B-A092-7EEF-0D80-E1E6A07420F8}"/>
              </a:ext>
            </a:extLst>
          </p:cNvPr>
          <p:cNvSpPr txBox="1"/>
          <p:nvPr/>
        </p:nvSpPr>
        <p:spPr>
          <a:xfrm>
            <a:off x="3470640" y="5969130"/>
            <a:ext cx="68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SOM </a:t>
            </a:r>
            <a:endParaRPr lang="ru-RU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A979A2-00C4-F443-F115-5B0211E4A954}"/>
              </a:ext>
            </a:extLst>
          </p:cNvPr>
          <p:cNvSpPr txBox="1"/>
          <p:nvPr/>
        </p:nvSpPr>
        <p:spPr>
          <a:xfrm>
            <a:off x="4309445" y="3582472"/>
            <a:ext cx="144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</a:rPr>
              <a:t>41,2 МЛРД ₽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BC5149F-DF25-3625-761A-4C83D0008B86}"/>
              </a:ext>
            </a:extLst>
          </p:cNvPr>
          <p:cNvSpPr txBox="1"/>
          <p:nvPr/>
        </p:nvSpPr>
        <p:spPr>
          <a:xfrm>
            <a:off x="4309445" y="5047320"/>
            <a:ext cx="144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</a:rPr>
              <a:t>24,8 МЛРД ₽</a:t>
            </a:r>
            <a:r>
              <a:rPr lang="ru-RU" sz="2000" dirty="0"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72AB94B-6C46-91E1-6C29-5F94E7BD30CF}"/>
              </a:ext>
            </a:extLst>
          </p:cNvPr>
          <p:cNvSpPr txBox="1"/>
          <p:nvPr/>
        </p:nvSpPr>
        <p:spPr>
          <a:xfrm>
            <a:off x="4309445" y="6092309"/>
            <a:ext cx="144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Montserrat" panose="00000500000000000000" pitchFamily="2" charset="-52"/>
              </a:rPr>
              <a:t>2-3</a:t>
            </a:r>
            <a:r>
              <a:rPr lang="ru-RU" sz="2000" b="1" dirty="0">
                <a:latin typeface="Montserrat" panose="00000500000000000000" pitchFamily="2" charset="-52"/>
              </a:rPr>
              <a:t> МЛРД ₽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19DFDB-959D-5C1E-A59D-F2D50BD611D7}"/>
              </a:ext>
            </a:extLst>
          </p:cNvPr>
          <p:cNvSpPr txBox="1"/>
          <p:nvPr/>
        </p:nvSpPr>
        <p:spPr>
          <a:xfrm>
            <a:off x="1207884" y="2410410"/>
            <a:ext cx="601372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latin typeface="Montserrat" panose="00000500000000000000" pitchFamily="2" charset="-52"/>
              </a:rPr>
              <a:t>По данным Next </a:t>
            </a:r>
            <a:r>
              <a:rPr lang="ru-RU" sz="1600" b="1" dirty="0" err="1">
                <a:latin typeface="Montserrat" panose="00000500000000000000" pitchFamily="2" charset="-52"/>
              </a:rPr>
              <a:t>Move</a:t>
            </a:r>
            <a:r>
              <a:rPr lang="ru-RU" sz="1600" b="1" dirty="0">
                <a:latin typeface="Montserrat" panose="00000500000000000000" pitchFamily="2" charset="-52"/>
              </a:rPr>
              <a:t> Strategy Consulting:</a:t>
            </a:r>
            <a:endParaRPr lang="ru-RU" sz="1600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CAGR &gt; </a:t>
            </a:r>
            <a:r>
              <a:rPr lang="ru-RU" sz="1600" b="1" dirty="0">
                <a:latin typeface="Montserrat" panose="00000500000000000000" pitchFamily="2" charset="-52"/>
              </a:rPr>
              <a:t>16%</a:t>
            </a:r>
            <a:endParaRPr lang="ru-RU" sz="1600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С ~800 млн $ в 2023 до </a:t>
            </a:r>
            <a:r>
              <a:rPr lang="ru-RU" sz="1600" b="1" dirty="0">
                <a:latin typeface="Montserrat" panose="00000500000000000000" pitchFamily="2" charset="-52"/>
              </a:rPr>
              <a:t>более 2 млрд $ к 2030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77DEB33-20D2-85B3-BACF-8E0EF8434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6360" y="2126984"/>
            <a:ext cx="868477" cy="875596"/>
          </a:xfrm>
          <a:prstGeom prst="rect">
            <a:avLst/>
          </a:prstGeom>
        </p:spPr>
      </p:pic>
      <p:pic>
        <p:nvPicPr>
          <p:cNvPr id="26" name="그래픽 567">
            <a:extLst>
              <a:ext uri="{FF2B5EF4-FFF2-40B4-BE49-F238E27FC236}">
                <a16:creationId xmlns:a16="http://schemas.microsoft.com/office/drawing/2014/main" id="{DC8EE41C-ABCF-41D3-AAEE-1FC3836DEC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46802" y="2319144"/>
            <a:ext cx="427592" cy="491275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C09D582-9F74-06AD-F077-686E9BB84AFB}"/>
              </a:ext>
            </a:extLst>
          </p:cNvPr>
          <p:cNvSpPr txBox="1"/>
          <p:nvPr/>
        </p:nvSpPr>
        <p:spPr>
          <a:xfrm>
            <a:off x="7594836" y="2130005"/>
            <a:ext cx="42739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Montserrat" panose="00000500000000000000" pitchFamily="2" charset="-52"/>
              </a:rPr>
              <a:t>Конкурентность рынка: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Прямых решений по </a:t>
            </a:r>
            <a:r>
              <a:rPr lang="en-US" sz="1600" b="1" dirty="0">
                <a:latin typeface="Montserrat" panose="00000500000000000000" pitchFamily="2" charset="-52"/>
              </a:rPr>
              <a:t>POST</a:t>
            </a:r>
            <a:r>
              <a:rPr lang="ru-RU" sz="1600" b="1" dirty="0">
                <a:latin typeface="Montserrat" panose="00000500000000000000" pitchFamily="2" charset="-52"/>
              </a:rPr>
              <a:t>производственному контролю филамента</a:t>
            </a:r>
            <a:r>
              <a:rPr lang="ru-RU" sz="1600" dirty="0">
                <a:latin typeface="Montserrat" panose="00000500000000000000" pitchFamily="2" charset="-52"/>
              </a:rPr>
              <a:t> нет</a:t>
            </a:r>
          </a:p>
        </p:txBody>
      </p:sp>
    </p:spTree>
    <p:extLst>
      <p:ext uri="{BB962C8B-B14F-4D97-AF65-F5344CB8AC3E}">
        <p14:creationId xmlns:p14="http://schemas.microsoft.com/office/powerpoint/2010/main" val="1974093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651203" y="3992"/>
            <a:ext cx="10540797" cy="1200329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3600" i="0" u="none" strike="noStrike" dirty="0">
                <a:solidFill>
                  <a:srgbClr val="E84E0E"/>
                </a:solidFill>
                <a:effectLst/>
                <a:latin typeface="Montserrat" panose="00000500000000000000" pitchFamily="2" charset="-52"/>
              </a:rPr>
              <a:t>Модель монетизации </a:t>
            </a:r>
          </a:p>
          <a:p>
            <a:r>
              <a:rPr lang="en-US" sz="3600" dirty="0">
                <a:solidFill>
                  <a:srgbClr val="000000"/>
                </a:solidFill>
                <a:latin typeface="Montserrat" panose="00000500000000000000" pitchFamily="2" charset="-52"/>
              </a:rPr>
              <a:t>Hardware + SaaS </a:t>
            </a:r>
            <a:r>
              <a:rPr lang="ru-RU" sz="3600" dirty="0">
                <a:solidFill>
                  <a:srgbClr val="000000"/>
                </a:solidFill>
                <a:latin typeface="Montserrat" panose="00000500000000000000" pitchFamily="2" charset="-52"/>
              </a:rPr>
              <a:t>модель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CF2DDBD-EFA9-3346-7EDF-E96322695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579155"/>
              </p:ext>
            </p:extLst>
          </p:nvPr>
        </p:nvGraphicFramePr>
        <p:xfrm>
          <a:off x="0" y="1042458"/>
          <a:ext cx="12192000" cy="4297680"/>
        </p:xfrm>
        <a:graphic>
          <a:graphicData uri="http://schemas.openxmlformats.org/drawingml/2006/table">
            <a:tbl>
              <a:tblPr/>
              <a:tblGrid>
                <a:gridCol w="2492679">
                  <a:extLst>
                    <a:ext uri="{9D8B030D-6E8A-4147-A177-3AD203B41FA5}">
                      <a16:colId xmlns:a16="http://schemas.microsoft.com/office/drawing/2014/main" val="2993443423"/>
                    </a:ext>
                  </a:extLst>
                </a:gridCol>
                <a:gridCol w="3241371">
                  <a:extLst>
                    <a:ext uri="{9D8B030D-6E8A-4147-A177-3AD203B41FA5}">
                      <a16:colId xmlns:a16="http://schemas.microsoft.com/office/drawing/2014/main" val="2703230047"/>
                    </a:ext>
                  </a:extLst>
                </a:gridCol>
                <a:gridCol w="2032087">
                  <a:extLst>
                    <a:ext uri="{9D8B030D-6E8A-4147-A177-3AD203B41FA5}">
                      <a16:colId xmlns:a16="http://schemas.microsoft.com/office/drawing/2014/main" val="354794172"/>
                    </a:ext>
                  </a:extLst>
                </a:gridCol>
                <a:gridCol w="4425863">
                  <a:extLst>
                    <a:ext uri="{9D8B030D-6E8A-4147-A177-3AD203B41FA5}">
                      <a16:colId xmlns:a16="http://schemas.microsoft.com/office/drawing/2014/main" val="1940103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Montserrat" panose="00000500000000000000" pitchFamily="2" charset="-52"/>
                        </a:rPr>
                        <a:t>Источник дохода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latin typeface="Montserrat" panose="00000500000000000000" pitchFamily="2" charset="-52"/>
                        </a:rPr>
                        <a:t>Что продаём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latin typeface="Montserrat" panose="00000500000000000000" pitchFamily="2" charset="-52"/>
                        </a:rPr>
                        <a:t>Цена / ставка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Montserrat" panose="00000500000000000000" pitchFamily="2" charset="-52"/>
                        </a:rPr>
                        <a:t>Особенности и почему монетизация стабильна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72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1. Продажа устройств (</a:t>
                      </a:r>
                      <a:r>
                        <a:rPr lang="en-US" sz="1400" b="1" dirty="0">
                          <a:latin typeface="Montserrat" panose="00000500000000000000" pitchFamily="2" charset="-52"/>
                        </a:rPr>
                        <a:t>Hardware)</a:t>
                      </a:r>
                      <a:endParaRPr lang="en-US" sz="14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latin typeface="Montserrat" panose="00000500000000000000" pitchFamily="2" charset="-52"/>
                        </a:rPr>
                        <a:t>НейроНитка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en-US" sz="1400" b="1" dirty="0">
                          <a:latin typeface="Montserrat" panose="00000500000000000000" pitchFamily="2" charset="-52"/>
                        </a:rPr>
                        <a:t>Pro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 — </a:t>
                      </a:r>
                      <a:r>
                        <a:rPr lang="ru-RU" sz="1400" dirty="0">
                          <a:latin typeface="Montserrat" panose="00000500000000000000" pitchFamily="2" charset="-52"/>
                        </a:rPr>
                        <a:t>автономное устройство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Montserrat" panose="00000500000000000000" pitchFamily="2" charset="-52"/>
                        </a:rPr>
                        <a:t>≈ 150 000 ₽ / шт</a:t>
                      </a:r>
                      <a:endParaRPr lang="ru-RU" sz="14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Прямая продажа, маржа ≈ 50%. Входная точка в экосистему клиента.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300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Montserrat" panose="00000500000000000000" pitchFamily="2" charset="-52"/>
                        </a:rPr>
                        <a:t>2. SaaS‑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подписка (</a:t>
                      </a:r>
                      <a:r>
                        <a:rPr lang="en-US" sz="1400" b="1" dirty="0">
                          <a:latin typeface="Montserrat" panose="00000500000000000000" pitchFamily="2" charset="-52"/>
                        </a:rPr>
                        <a:t>Analytic &amp; Reports)</a:t>
                      </a:r>
                      <a:endParaRPr lang="en-US" sz="14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Облачная аналитика, отчёты, 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Montserrat" panose="00000500000000000000" pitchFamily="2" charset="-52"/>
                        </a:rPr>
                        <a:t>4 900 ₽/мес после 6‑месяцев</a:t>
                      </a:r>
                      <a:endParaRPr lang="ru-RU" sz="14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Повторные платежи, высокое удержание, LTV ≈ 3 × цена устройства (% дохода с подписки растёт с годами)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72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Montserrat" panose="00000500000000000000" pitchFamily="2" charset="-52"/>
                        </a:rPr>
                        <a:t>3. Транзакционная модель (комиссия)</a:t>
                      </a:r>
                      <a:endParaRPr lang="ru-RU" sz="14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5% с продаж филамента, проверенного через </a:t>
                      </a:r>
                      <a:r>
                        <a:rPr lang="ru-RU" sz="1400" dirty="0" err="1">
                          <a:latin typeface="Montserrat" panose="00000500000000000000" pitchFamily="2" charset="-52"/>
                        </a:rPr>
                        <a:t>НейроНитку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5% от выручки клиента от использования устройства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Мы продаём «гарантию качества» – получаем долю от роста выручки заказчика или сниженных потерь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75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Montserrat" panose="00000500000000000000" pitchFamily="2" charset="-52"/>
                        </a:rPr>
                        <a:t>4. OEM-модули и White-label интеграция</a:t>
                      </a:r>
                      <a:endParaRPr lang="ru-RU" sz="14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Montserrat" panose="00000500000000000000" pitchFamily="2" charset="-52"/>
                        </a:rPr>
                        <a:t>Встраиваемые модули контроля в производственные линии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Montserrat" panose="00000500000000000000" pitchFamily="2" charset="-52"/>
                        </a:rPr>
                        <a:t>Цена по партнёрским соглашениям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Соглашения OEM повышают проникновение, а подписка растёт со словом "встраивается".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14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Montserrat" panose="00000500000000000000" pitchFamily="2" charset="-52"/>
                        </a:rPr>
                        <a:t>5. Data-as-a-Service</a:t>
                      </a:r>
                      <a:endParaRPr lang="en-US" sz="14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Montserrat" panose="00000500000000000000" pitchFamily="2" charset="-52"/>
                        </a:rPr>
                        <a:t>Аналитика по партиям, рейтинг филаментов, отчёты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Montserrat" panose="00000500000000000000" pitchFamily="2" charset="-52"/>
                        </a:rPr>
                        <a:t>Подписка от 50–200 тыс. ₽/год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Монетизация данных, которые мы собираем — внешний договор или индустриальные отчёты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7325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73CE9B9-8483-0E66-28F7-149B7DBFFA8E}"/>
              </a:ext>
            </a:extLst>
          </p:cNvPr>
          <p:cNvSpPr txBox="1"/>
          <p:nvPr/>
        </p:nvSpPr>
        <p:spPr>
          <a:xfrm>
            <a:off x="84330" y="5340138"/>
            <a:ext cx="58029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latin typeface="Montserrat" panose="00000500000000000000" pitchFamily="2" charset="-52"/>
              </a:rPr>
              <a:t>ЦЕЛЬ ЧЕРЕЗ 3 ГОДА: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Montserrat" panose="00000500000000000000" pitchFamily="2" charset="-52"/>
              </a:rPr>
              <a:t>220 устройств/</a:t>
            </a:r>
            <a:r>
              <a:rPr lang="ru-RU" sz="1600" b="1" dirty="0" err="1">
                <a:latin typeface="Montserrat" panose="00000500000000000000" pitchFamily="2" charset="-52"/>
              </a:rPr>
              <a:t>мес</a:t>
            </a:r>
            <a:r>
              <a:rPr lang="ru-RU" sz="1600" dirty="0">
                <a:latin typeface="Montserrat" panose="00000500000000000000" pitchFamily="2" charset="-52"/>
              </a:rPr>
              <a:t> </a:t>
            </a:r>
            <a:r>
              <a:rPr lang="en-US" sz="1600" dirty="0">
                <a:latin typeface="Montserrat" panose="00000500000000000000" pitchFamily="2" charset="-52"/>
              </a:rPr>
              <a:t>=</a:t>
            </a:r>
            <a:r>
              <a:rPr lang="ru-RU" sz="1600" dirty="0">
                <a:latin typeface="Montserrat" panose="00000500000000000000" pitchFamily="2" charset="-52"/>
              </a:rPr>
              <a:t> 2 млрд ₽ в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Пропорции: </a:t>
            </a:r>
            <a:r>
              <a:rPr lang="ru-RU" sz="1600" b="1" dirty="0">
                <a:latin typeface="Montserrat" panose="00000500000000000000" pitchFamily="2" charset="-52"/>
              </a:rPr>
              <a:t>40% — </a:t>
            </a:r>
            <a:r>
              <a:rPr lang="ru-RU" sz="1600" b="1" dirty="0" err="1">
                <a:latin typeface="Montserrat" panose="00000500000000000000" pitchFamily="2" charset="-52"/>
              </a:rPr>
              <a:t>Hardware</a:t>
            </a:r>
            <a:r>
              <a:rPr lang="ru-RU" sz="1600" b="1" dirty="0">
                <a:latin typeface="Montserrat" panose="00000500000000000000" pitchFamily="2" charset="-52"/>
              </a:rPr>
              <a:t> </a:t>
            </a:r>
            <a:r>
              <a:rPr lang="ru-RU" sz="1600" dirty="0">
                <a:latin typeface="Montserrat" panose="00000500000000000000" pitchFamily="2" charset="-52"/>
              </a:rPr>
              <a:t>× </a:t>
            </a:r>
            <a:r>
              <a:rPr lang="ru-RU" sz="1600" b="1" dirty="0">
                <a:latin typeface="Montserrat" panose="00000500000000000000" pitchFamily="2" charset="-52"/>
              </a:rPr>
              <a:t>50% — </a:t>
            </a:r>
            <a:r>
              <a:rPr lang="ru-RU" sz="1600" b="1" dirty="0" err="1">
                <a:latin typeface="Montserrat" panose="00000500000000000000" pitchFamily="2" charset="-52"/>
              </a:rPr>
              <a:t>SaaS</a:t>
            </a:r>
            <a:r>
              <a:rPr lang="ru-RU" sz="1600" b="1" dirty="0">
                <a:latin typeface="Montserrat" panose="00000500000000000000" pitchFamily="2" charset="-52"/>
              </a:rPr>
              <a:t> / комиссия </a:t>
            </a:r>
            <a:r>
              <a:rPr lang="ru-RU" sz="1600" dirty="0">
                <a:latin typeface="Montserrat" panose="00000500000000000000" pitchFamily="2" charset="-52"/>
              </a:rPr>
              <a:t>×</a:t>
            </a:r>
            <a:r>
              <a:rPr lang="ru-RU" sz="1600" b="1" dirty="0">
                <a:latin typeface="Montserrat" panose="00000500000000000000" pitchFamily="2" charset="-52"/>
              </a:rPr>
              <a:t> 10% — Data / OEM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B9511-2E69-CD5D-7429-71144BCAC6E8}"/>
              </a:ext>
            </a:extLst>
          </p:cNvPr>
          <p:cNvSpPr txBox="1"/>
          <p:nvPr/>
        </p:nvSpPr>
        <p:spPr>
          <a:xfrm>
            <a:off x="5915195" y="5340138"/>
            <a:ext cx="598402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Montserrat" panose="00000500000000000000" pitchFamily="2" charset="-52"/>
              </a:rPr>
              <a:t>ФОРМУЛА ВЫРУЧКИ: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Выручка = </a:t>
            </a:r>
            <a:r>
              <a:rPr lang="en-US" sz="1600" dirty="0">
                <a:latin typeface="Montserrat" panose="00000500000000000000" pitchFamily="2" charset="-52"/>
              </a:rPr>
              <a:t>X</a:t>
            </a:r>
            <a:r>
              <a:rPr lang="ru-RU" sz="1600" dirty="0">
                <a:latin typeface="Montserrat" panose="00000500000000000000" pitchFamily="2" charset="-52"/>
              </a:rPr>
              <a:t> устройств × 150 000 ₽  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        </a:t>
            </a:r>
            <a:r>
              <a:rPr lang="en-US" sz="1600" dirty="0">
                <a:latin typeface="Montserrat" panose="00000500000000000000" pitchFamily="2" charset="-52"/>
              </a:rPr>
              <a:t>	     </a:t>
            </a:r>
            <a:r>
              <a:rPr lang="ru-RU" sz="1600" dirty="0">
                <a:latin typeface="Montserrat" panose="00000500000000000000" pitchFamily="2" charset="-52"/>
              </a:rPr>
              <a:t> + Активные </a:t>
            </a:r>
            <a:r>
              <a:rPr lang="ru-RU" sz="1600" dirty="0" err="1">
                <a:latin typeface="Montserrat" panose="00000500000000000000" pitchFamily="2" charset="-52"/>
              </a:rPr>
              <a:t>SaaS</a:t>
            </a:r>
            <a:r>
              <a:rPr lang="ru-RU" sz="1600" dirty="0">
                <a:latin typeface="Montserrat" panose="00000500000000000000" pitchFamily="2" charset="-52"/>
              </a:rPr>
              <a:t>-подписки × 4 900 ₽/</a:t>
            </a:r>
            <a:r>
              <a:rPr lang="ru-RU" sz="1600" dirty="0" err="1">
                <a:latin typeface="Montserrat" panose="00000500000000000000" pitchFamily="2" charset="-52"/>
              </a:rPr>
              <a:t>мес</a:t>
            </a:r>
            <a:r>
              <a:rPr lang="ru-RU" sz="1600" dirty="0">
                <a:latin typeface="Montserrat" panose="00000500000000000000" pitchFamily="2" charset="-52"/>
              </a:rPr>
              <a:t>  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         </a:t>
            </a:r>
            <a:r>
              <a:rPr lang="en-US" sz="1600" dirty="0">
                <a:latin typeface="Montserrat" panose="00000500000000000000" pitchFamily="2" charset="-52"/>
              </a:rPr>
              <a:t>	      </a:t>
            </a:r>
            <a:r>
              <a:rPr lang="ru-RU" sz="1600" dirty="0">
                <a:latin typeface="Montserrat" panose="00000500000000000000" pitchFamily="2" charset="-52"/>
              </a:rPr>
              <a:t>+ 5% комиссия от доходов клиентов  </a:t>
            </a:r>
          </a:p>
          <a:p>
            <a:r>
              <a:rPr lang="ru-RU" sz="1600" dirty="0">
                <a:latin typeface="Montserrat" panose="00000500000000000000" pitchFamily="2" charset="-52"/>
              </a:rPr>
              <a:t>         </a:t>
            </a:r>
            <a:r>
              <a:rPr lang="en-US" sz="1600" dirty="0">
                <a:latin typeface="Montserrat" panose="00000500000000000000" pitchFamily="2" charset="-52"/>
              </a:rPr>
              <a:t>	      </a:t>
            </a:r>
            <a:r>
              <a:rPr lang="ru-RU" sz="1600" dirty="0">
                <a:latin typeface="Montserrat" panose="00000500000000000000" pitchFamily="2" charset="-52"/>
              </a:rPr>
              <a:t>+ OEM и продажи аналитических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15091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>
            <a:extLst>
              <a:ext uri="{FF2B5EF4-FFF2-40B4-BE49-F238E27FC236}">
                <a16:creationId xmlns:a16="http://schemas.microsoft.com/office/drawing/2014/main" id="{B286F75D-B017-42AD-BB37-F210C0F81EC5}"/>
              </a:ext>
            </a:extLst>
          </p:cNvPr>
          <p:cNvSpPr/>
          <p:nvPr/>
        </p:nvSpPr>
        <p:spPr>
          <a:xfrm>
            <a:off x="0" y="0"/>
            <a:ext cx="12192000" cy="1102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D7F3BC-112B-43D8-9BF4-E3E0182F8C90}"/>
              </a:ext>
            </a:extLst>
          </p:cNvPr>
          <p:cNvSpPr txBox="1"/>
          <p:nvPr/>
        </p:nvSpPr>
        <p:spPr>
          <a:xfrm>
            <a:off x="1818235" y="273372"/>
            <a:ext cx="3569596" cy="646331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sz="3600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Конкуренты</a:t>
            </a:r>
            <a:endParaRPr lang="ko-KR" altLang="en-US" sz="3600" dirty="0">
              <a:ln w="25400"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BF1431A-8663-4911-8823-16B2BEF29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34159"/>
              </p:ext>
            </p:extLst>
          </p:nvPr>
        </p:nvGraphicFramePr>
        <p:xfrm>
          <a:off x="276639" y="1262928"/>
          <a:ext cx="6838145" cy="5430276"/>
        </p:xfrm>
        <a:graphic>
          <a:graphicData uri="http://schemas.openxmlformats.org/drawingml/2006/table">
            <a:tbl>
              <a:tblPr/>
              <a:tblGrid>
                <a:gridCol w="1407090">
                  <a:extLst>
                    <a:ext uri="{9D8B030D-6E8A-4147-A177-3AD203B41FA5}">
                      <a16:colId xmlns:a16="http://schemas.microsoft.com/office/drawing/2014/main" val="1297595478"/>
                    </a:ext>
                  </a:extLst>
                </a:gridCol>
                <a:gridCol w="1447778">
                  <a:extLst>
                    <a:ext uri="{9D8B030D-6E8A-4147-A177-3AD203B41FA5}">
                      <a16:colId xmlns:a16="http://schemas.microsoft.com/office/drawing/2014/main" val="597344926"/>
                    </a:ext>
                  </a:extLst>
                </a:gridCol>
                <a:gridCol w="1240077">
                  <a:extLst>
                    <a:ext uri="{9D8B030D-6E8A-4147-A177-3AD203B41FA5}">
                      <a16:colId xmlns:a16="http://schemas.microsoft.com/office/drawing/2014/main" val="810920761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3083457640"/>
                    </a:ext>
                  </a:extLst>
                </a:gridCol>
                <a:gridCol w="1327759">
                  <a:extLst>
                    <a:ext uri="{9D8B030D-6E8A-4147-A177-3AD203B41FA5}">
                      <a16:colId xmlns:a16="http://schemas.microsoft.com/office/drawing/2014/main" val="1249651130"/>
                    </a:ext>
                  </a:extLst>
                </a:gridCol>
              </a:tblGrid>
              <a:tr h="39870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-52"/>
                        </a:rPr>
                        <a:t>КРИТЕРИИ СРАВНЕНИЯ</a:t>
                      </a:r>
                      <a:endParaRPr lang="ru-RU" sz="11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77151" marR="77151" marT="38576" marB="38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E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НЕЙРОНИТКА</a:t>
                      </a:r>
                      <a:endParaRPr lang="ru-RU" sz="11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E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FILABOT FILAMEASURE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(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США)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E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3DEVO EXTRUSION SENSOR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algn="ctr"/>
                      <a:r>
                        <a:rPr lang="en-US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(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НИДЕРЛАНДЫ)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E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KEYENCE LS-9000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(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США)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E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195797"/>
                  </a:ext>
                </a:extLst>
              </a:tr>
              <a:tr h="562793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Цена, ₽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≈ 150 000 </a:t>
                      </a:r>
                      <a:r>
                        <a:rPr lang="ru-RU" sz="1100" dirty="0">
                          <a:latin typeface="Montserrat" panose="00000500000000000000" pitchFamily="2" charset="-52"/>
                        </a:rPr>
                        <a:t>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≈ 430 000 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≈ 480 000 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от 1 400 000 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037076"/>
                  </a:ext>
                </a:extLst>
              </a:tr>
              <a:tr h="1006961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Форм-фактор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Настольный, автономный прибор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Линейный датчик, встраивается в экструдер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Датчик, встроен только в экструдер 3devo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Лазерная стойка, ставится в производственную линию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700772"/>
                  </a:ext>
                </a:extLst>
              </a:tr>
              <a:tr h="785431">
                <a:tc>
                  <a:txBody>
                    <a:bodyPr/>
                    <a:lstStyle/>
                    <a:p>
                      <a:r>
                        <a:rPr lang="ru-RU" sz="1100" b="1">
                          <a:latin typeface="Montserrat" panose="00000500000000000000" pitchFamily="2" charset="-52"/>
                        </a:rPr>
                        <a:t>Этап контроля</a:t>
                      </a:r>
                      <a:endParaRPr lang="ru-RU" sz="11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Montserrat" panose="00000500000000000000" pitchFamily="2" charset="-52"/>
                        </a:rPr>
                        <a:t>POST-checking</a:t>
                      </a:r>
                      <a:r>
                        <a:rPr lang="en-US" sz="1100" dirty="0">
                          <a:latin typeface="Montserrat" panose="00000500000000000000" pitchFamily="2" charset="-52"/>
                        </a:rPr>
                        <a:t>(</a:t>
                      </a:r>
                      <a:r>
                        <a:rPr lang="ru-RU" sz="1100" dirty="0">
                          <a:latin typeface="Montserrat" panose="00000500000000000000" pitchFamily="2" charset="-52"/>
                        </a:rPr>
                        <a:t>перед печатью)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Montserrat" panose="00000500000000000000" pitchFamily="2" charset="-52"/>
                        </a:rPr>
                        <a:t>In-line (</a:t>
                      </a:r>
                      <a:r>
                        <a:rPr lang="ru-RU" sz="1100" dirty="0">
                          <a:latin typeface="Montserrat" panose="00000500000000000000" pitchFamily="2" charset="-52"/>
                        </a:rPr>
                        <a:t>во время экструзии)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In-</a:t>
                      </a:r>
                      <a:r>
                        <a:rPr lang="ru-RU" sz="1100" dirty="0" err="1">
                          <a:latin typeface="Montserrat" panose="00000500000000000000" pitchFamily="2" charset="-52"/>
                        </a:rPr>
                        <a:t>line</a:t>
                      </a:r>
                      <a:r>
                        <a:rPr lang="ru-RU" sz="1100" dirty="0">
                          <a:latin typeface="Montserrat" panose="00000500000000000000" pitchFamily="2" charset="-52"/>
                        </a:rPr>
                        <a:t> (только в экструдере 3devo)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Montserrat" panose="00000500000000000000" pitchFamily="2" charset="-52"/>
                        </a:rPr>
                        <a:t>In-line (</a:t>
                      </a:r>
                      <a:r>
                        <a:rPr lang="ru-RU" sz="1100" dirty="0">
                          <a:latin typeface="Montserrat" panose="00000500000000000000" pitchFamily="2" charset="-52"/>
                        </a:rPr>
                        <a:t>производственная линия)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479694"/>
                  </a:ext>
                </a:extLst>
              </a:tr>
              <a:tr h="1006961">
                <a:tc>
                  <a:txBody>
                    <a:bodyPr/>
                    <a:lstStyle/>
                    <a:p>
                      <a:r>
                        <a:rPr lang="ru-RU" sz="1100" b="1">
                          <a:latin typeface="Montserrat" panose="00000500000000000000" pitchFamily="2" charset="-52"/>
                        </a:rPr>
                        <a:t>Измеряет</a:t>
                      </a:r>
                      <a:endParaRPr lang="ru-RU" sz="11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Диаметр, </a:t>
                      </a:r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овальность, цвет, визуальные дефекты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Только диаметр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Только диаметр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Только диаметр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882827"/>
                  </a:ext>
                </a:extLst>
              </a:tr>
              <a:tr h="71177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Montserrat" panose="00000500000000000000" pitchFamily="2" charset="-52"/>
                        </a:rPr>
                        <a:t>Совместимость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Любые катушки Ø 1,75 / 2,85 мм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Только поток филамента от экструдера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Только с экструдером 3</a:t>
                      </a:r>
                      <a:r>
                        <a:rPr lang="en-US" sz="1100" dirty="0">
                          <a:latin typeface="Montserrat" panose="00000500000000000000" pitchFamily="2" charset="-52"/>
                        </a:rPr>
                        <a:t>devo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Любая линия, но нужна калибровка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999078"/>
                  </a:ext>
                </a:extLst>
              </a:tr>
              <a:tr h="563897">
                <a:tc>
                  <a:txBody>
                    <a:bodyPr/>
                    <a:lstStyle/>
                    <a:p>
                      <a:r>
                        <a:rPr lang="ru-RU" sz="1100" b="1">
                          <a:latin typeface="Montserrat" panose="00000500000000000000" pitchFamily="2" charset="-52"/>
                        </a:rPr>
                        <a:t>Автономность</a:t>
                      </a:r>
                      <a:endParaRPr lang="ru-RU" sz="11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Montserrat" panose="00000500000000000000" pitchFamily="2" charset="-52"/>
                        </a:rPr>
                        <a:t>Не нужен ПК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Montserrat" panose="00000500000000000000" pitchFamily="2" charset="-52"/>
                        </a:rPr>
                        <a:t>Требуется ПК/ПО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Montserrat" panose="00000500000000000000" pitchFamily="2" charset="-52"/>
                        </a:rPr>
                        <a:t>Требуется линия экструзии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Montserrat" panose="00000500000000000000" pitchFamily="2" charset="-52"/>
                        </a:rPr>
                        <a:t>Требуется ПК/ПО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756634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6199D27C-7764-46A8-9149-3A53C904E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5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E9B6804-5511-CA69-803D-97FEE0B42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883048"/>
              </p:ext>
            </p:extLst>
          </p:nvPr>
        </p:nvGraphicFramePr>
        <p:xfrm>
          <a:off x="7277622" y="1262928"/>
          <a:ext cx="4787726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726">
                  <a:extLst>
                    <a:ext uri="{9D8B030D-6E8A-4147-A177-3AD203B41FA5}">
                      <a16:colId xmlns:a16="http://schemas.microsoft.com/office/drawing/2014/main" val="376822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КОНКУРЕНТНЫЕ ПРЕИМУЩЕСТВА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63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Автономность</a:t>
                      </a:r>
                      <a:br>
                        <a:rPr lang="ru-RU" sz="1600" dirty="0">
                          <a:latin typeface="Montserrat" panose="00000500000000000000" pitchFamily="2" charset="-52"/>
                        </a:rPr>
                      </a:br>
                      <a:r>
                        <a:rPr lang="ru-RU" sz="1600" dirty="0">
                          <a:latin typeface="Montserrat" panose="00000500000000000000" pitchFamily="2" charset="-52"/>
                        </a:rPr>
                        <a:t>Работает без подключения к ПК, не требует встроенных решений — контроль филамента «на столе».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75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Многофункциональность</a:t>
                      </a:r>
                      <a:br>
                        <a:rPr lang="ru-RU" sz="1600" dirty="0">
                          <a:latin typeface="Montserrat" panose="00000500000000000000" pitchFamily="2" charset="-52"/>
                        </a:rPr>
                      </a:br>
                      <a:r>
                        <a:rPr lang="ru-RU" sz="1600" dirty="0">
                          <a:latin typeface="Montserrat" panose="00000500000000000000" pitchFamily="2" charset="-52"/>
                        </a:rPr>
                        <a:t>Измеряет диаметр, овальность, цвет, визуальные дефекты — больше, чем просто геометрия.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40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POST-контроль</a:t>
                      </a:r>
                      <a:br>
                        <a:rPr lang="ru-RU" sz="1600" dirty="0">
                          <a:latin typeface="Montserrat" panose="00000500000000000000" pitchFamily="2" charset="-52"/>
                        </a:rPr>
                      </a:br>
                      <a:r>
                        <a:rPr lang="ru-RU" sz="1600" dirty="0">
                          <a:latin typeface="Montserrat" panose="00000500000000000000" pitchFamily="2" charset="-52"/>
                        </a:rPr>
                        <a:t>Проверка катушки перед печатью. Конкуренты работают только в момент производства (</a:t>
                      </a:r>
                      <a:r>
                        <a:rPr lang="ru-RU" sz="1600" dirty="0" err="1">
                          <a:latin typeface="Montserrat" panose="00000500000000000000" pitchFamily="2" charset="-52"/>
                        </a:rPr>
                        <a:t>inline</a:t>
                      </a:r>
                      <a:r>
                        <a:rPr lang="ru-RU" sz="1600" dirty="0">
                          <a:latin typeface="Montserrat" panose="00000500000000000000" pitchFamily="2" charset="-52"/>
                        </a:rPr>
                        <a:t>).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78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Доступность внедрения</a:t>
                      </a:r>
                      <a:br>
                        <a:rPr lang="ru-RU" sz="1600" dirty="0">
                          <a:latin typeface="Montserrat" panose="00000500000000000000" pitchFamily="2" charset="-52"/>
                        </a:rPr>
                      </a:br>
                      <a:r>
                        <a:rPr lang="ru-RU" sz="1600" dirty="0">
                          <a:latin typeface="Montserrat" panose="00000500000000000000" pitchFamily="2" charset="-52"/>
                        </a:rPr>
                        <a:t>Не требует встраивания в линию. Настольный формат — подходит малому и среднему бизнесу.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59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Универсальность</a:t>
                      </a:r>
                    </a:p>
                    <a:p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Подходит для любых катушек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690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31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ABA00ADD-53C9-41AE-9443-518927D8FB9E}"/>
              </a:ext>
            </a:extLst>
          </p:cNvPr>
          <p:cNvSpPr/>
          <p:nvPr/>
        </p:nvSpPr>
        <p:spPr>
          <a:xfrm>
            <a:off x="-15556" y="4735760"/>
            <a:ext cx="12207556" cy="46305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776094" y="1168983"/>
            <a:ext cx="4793776" cy="646331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altLang="ko-KR" sz="3600" dirty="0">
                <a:ln w="25400">
                  <a:noFill/>
                </a:ln>
                <a:solidFill>
                  <a:srgbClr val="E84E0E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Дорожная карта</a:t>
            </a:r>
            <a:endParaRPr lang="ko-KR" altLang="en-US" sz="3600" dirty="0">
              <a:ln w="25400">
                <a:noFill/>
              </a:ln>
              <a:solidFill>
                <a:srgbClr val="E84E0E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8" name="직각 삼각형 9">
            <a:extLst>
              <a:ext uri="{FF2B5EF4-FFF2-40B4-BE49-F238E27FC236}">
                <a16:creationId xmlns:a16="http://schemas.microsoft.com/office/drawing/2014/main" id="{C4ED5A10-7512-4F1E-BB2A-E0583E0FB097}"/>
              </a:ext>
            </a:extLst>
          </p:cNvPr>
          <p:cNvSpPr/>
          <p:nvPr/>
        </p:nvSpPr>
        <p:spPr>
          <a:xfrm>
            <a:off x="-15557" y="5873472"/>
            <a:ext cx="984530" cy="984530"/>
          </a:xfrm>
          <a:prstGeom prst="rtTriangle">
            <a:avLst/>
          </a:prstGeom>
          <a:solidFill>
            <a:srgbClr val="E84E0E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FF8255-999B-4D0F-8166-47933ADC105E}"/>
              </a:ext>
            </a:extLst>
          </p:cNvPr>
          <p:cNvSpPr txBox="1"/>
          <p:nvPr/>
        </p:nvSpPr>
        <p:spPr>
          <a:xfrm>
            <a:off x="1776094" y="1833950"/>
            <a:ext cx="83017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Фокус:</a:t>
            </a: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за 12 месяцев перейти от прототипа к первым продажам и подписке, подтвердить </a:t>
            </a:r>
            <a:r>
              <a:rPr lang="ru-RU" sz="1400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unit</a:t>
            </a: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-экономику для привлечения инвестиций.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51BCF2-8FF2-432A-9CC6-CE39FE125D58}"/>
              </a:ext>
            </a:extLst>
          </p:cNvPr>
          <p:cNvSpPr txBox="1"/>
          <p:nvPr/>
        </p:nvSpPr>
        <p:spPr>
          <a:xfrm>
            <a:off x="234596" y="3035393"/>
            <a:ext cx="26566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950" indent="-1079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Montserrat" panose="00000500000000000000" pitchFamily="2" charset="-52"/>
              </a:rPr>
              <a:t>Получение гранта Студенческий стартап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en-US" sz="1200" b="1" dirty="0">
                <a:latin typeface="Montserrat" panose="00000500000000000000" pitchFamily="2" charset="-52"/>
              </a:rPr>
              <a:t>EVT-</a:t>
            </a:r>
            <a:r>
              <a:rPr lang="ru-RU" sz="1200" b="1" dirty="0">
                <a:latin typeface="Montserrat" panose="00000500000000000000" pitchFamily="2" charset="-52"/>
              </a:rPr>
              <a:t>сборка ×2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Финализация ТЗ </a:t>
            </a:r>
            <a:r>
              <a:rPr lang="en-US" sz="1200" b="1" dirty="0">
                <a:latin typeface="Montserrat" panose="00000500000000000000" pitchFamily="2" charset="-52"/>
              </a:rPr>
              <a:t>MVP 2.0</a:t>
            </a:r>
            <a:endParaRPr lang="ru-RU" sz="1200" b="1" dirty="0">
              <a:latin typeface="Montserrat" panose="00000500000000000000" pitchFamily="2" charset="-52"/>
            </a:endParaRP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Сформировать пул пилотных партнёров (≥ 2)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9CE01A-36AC-41F1-96EC-04C55D5BD4A5}"/>
              </a:ext>
            </a:extLst>
          </p:cNvPr>
          <p:cNvSpPr txBox="1"/>
          <p:nvPr/>
        </p:nvSpPr>
        <p:spPr>
          <a:xfrm>
            <a:off x="234596" y="5386605"/>
            <a:ext cx="1541498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  <a:latin typeface="Montserrat" panose="00000500000000000000" pitchFamily="2" charset="-52"/>
              </a:rPr>
              <a:t>Август-сентябрь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Q3 2025</a:t>
            </a:r>
            <a:endParaRPr lang="ru-RU" sz="20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9A4ED9-B54D-4243-BC67-0BC79BC3AEE8}"/>
              </a:ext>
            </a:extLst>
          </p:cNvPr>
          <p:cNvSpPr txBox="1"/>
          <p:nvPr/>
        </p:nvSpPr>
        <p:spPr>
          <a:xfrm>
            <a:off x="3539436" y="5448273"/>
            <a:ext cx="1743364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  <a:latin typeface="Montserrat" panose="00000500000000000000" pitchFamily="2" charset="-52"/>
              </a:rPr>
              <a:t>Октябрь-декабрь</a:t>
            </a:r>
          </a:p>
          <a:p>
            <a:pPr algn="ctr"/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2025</a:t>
            </a:r>
            <a:endParaRPr lang="ru-RU" sz="20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852EC7-EC24-42D7-8591-9B6930D18AD1}"/>
              </a:ext>
            </a:extLst>
          </p:cNvPr>
          <p:cNvSpPr txBox="1"/>
          <p:nvPr/>
        </p:nvSpPr>
        <p:spPr>
          <a:xfrm>
            <a:off x="7273188" y="2642268"/>
            <a:ext cx="872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Montserrat" panose="00000500000000000000" pitchFamily="2" charset="-52"/>
              </a:rPr>
              <a:t>Декабрь</a:t>
            </a:r>
            <a:endParaRPr lang="ru-RU" sz="1100" b="0" i="0" u="none" strike="noStrike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8EAD53-2944-4ED7-B756-8959156641B3}"/>
              </a:ext>
            </a:extLst>
          </p:cNvPr>
          <p:cNvSpPr txBox="1"/>
          <p:nvPr/>
        </p:nvSpPr>
        <p:spPr>
          <a:xfrm>
            <a:off x="7046142" y="5448273"/>
            <a:ext cx="140367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  <a:latin typeface="Montserrat" panose="00000500000000000000" pitchFamily="2" charset="-52"/>
              </a:rPr>
              <a:t>Январь-март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202</a:t>
            </a:r>
            <a:r>
              <a:rPr lang="ru-RU" sz="2000" b="1" dirty="0">
                <a:solidFill>
                  <a:srgbClr val="000000"/>
                </a:solidFill>
                <a:latin typeface="Montserrat" panose="00000500000000000000" pitchFamily="2" charset="-52"/>
              </a:rPr>
              <a:t>6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0AEBACB-A917-4D97-B1C4-BFA6F7897B99}"/>
              </a:ext>
            </a:extLst>
          </p:cNvPr>
          <p:cNvSpPr txBox="1"/>
          <p:nvPr/>
        </p:nvSpPr>
        <p:spPr>
          <a:xfrm>
            <a:off x="10213155" y="5455322"/>
            <a:ext cx="140367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  <a:latin typeface="Montserrat" panose="00000500000000000000" pitchFamily="2" charset="-52"/>
              </a:rPr>
              <a:t>Апрель-июнь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2026</a:t>
            </a:r>
            <a:endParaRPr lang="ru-RU" sz="20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2555AC-7D4F-4A24-B720-43964F889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335" y="4484595"/>
            <a:ext cx="1057275" cy="7572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358E2B-000F-416F-95D5-967568757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2480" y="4308383"/>
            <a:ext cx="1057275" cy="9334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1070A9-D991-4057-AA2C-E364C8891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7349" y="4127992"/>
            <a:ext cx="1061256" cy="11138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86B408-E0F7-4128-AA41-D8826B9C54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86352" y="4094070"/>
            <a:ext cx="1057275" cy="114776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65A4469-9E73-4C6B-BA68-9BB6D646BF0B}"/>
              </a:ext>
            </a:extLst>
          </p:cNvPr>
          <p:cNvSpPr txBox="1"/>
          <p:nvPr/>
        </p:nvSpPr>
        <p:spPr>
          <a:xfrm>
            <a:off x="3482249" y="3035393"/>
            <a:ext cx="31420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Калибровка сенсоров ±0,05 мм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Запустить пилот у партнёров, собрать фидбэк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Доработка ПО v1 + отчёт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Патент + Дизайн</a:t>
            </a:r>
            <a:endParaRPr lang="ru-RU" sz="12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CD5EA4-38CE-4BB6-970D-A0E6350005A3}"/>
              </a:ext>
            </a:extLst>
          </p:cNvPr>
          <p:cNvSpPr txBox="1"/>
          <p:nvPr/>
        </p:nvSpPr>
        <p:spPr>
          <a:xfrm>
            <a:off x="6916947" y="3220059"/>
            <a:ext cx="24048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DVT-ревизия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Сертификация прибора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err="1">
                <a:latin typeface="Montserrat" panose="00000500000000000000" pitchFamily="2" charset="-52"/>
              </a:rPr>
              <a:t>SaaS</a:t>
            </a:r>
            <a:r>
              <a:rPr lang="ru-RU" sz="1200" b="1" dirty="0">
                <a:latin typeface="Montserrat" panose="00000500000000000000" pitchFamily="2" charset="-52"/>
              </a:rPr>
              <a:t> панель v1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20 предзаказов</a:t>
            </a:r>
            <a:endParaRPr lang="ru-RU" sz="12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C55E7C9-E8EA-45BC-B55E-560275C776DF}"/>
              </a:ext>
            </a:extLst>
          </p:cNvPr>
          <p:cNvSpPr txBox="1"/>
          <p:nvPr/>
        </p:nvSpPr>
        <p:spPr>
          <a:xfrm>
            <a:off x="9926831" y="3045444"/>
            <a:ext cx="19763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Первая партия 20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Запуск подписки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Контракт-производство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ru-RU" sz="1200" b="1" dirty="0">
                <a:latin typeface="Montserrat" panose="00000500000000000000" pitchFamily="2" charset="-52"/>
              </a:rPr>
              <a:t>Инвест </a:t>
            </a:r>
            <a:r>
              <a:rPr lang="ru-RU" sz="1200" b="1" dirty="0" err="1">
                <a:latin typeface="Montserrat" panose="00000500000000000000" pitchFamily="2" charset="-52"/>
              </a:rPr>
              <a:t>road-show</a:t>
            </a:r>
            <a:endParaRPr lang="ru-RU" sz="12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0930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4D7F3BC-112B-43D8-9BF4-E3E0182F8C90}"/>
              </a:ext>
            </a:extLst>
          </p:cNvPr>
          <p:cNvSpPr txBox="1"/>
          <p:nvPr/>
        </p:nvSpPr>
        <p:spPr>
          <a:xfrm>
            <a:off x="10708" y="866123"/>
            <a:ext cx="3109191" cy="646331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ru-RU" altLang="ko-KR" sz="3600" dirty="0">
                <a:ln w="25400">
                  <a:noFill/>
                </a:ln>
                <a:latin typeface="Montserrat" panose="00000500000000000000" pitchFamily="2" charset="-52"/>
                <a:cs typeface="Arial" panose="020B0604020202020204" pitchFamily="34" charset="0"/>
              </a:rPr>
              <a:t>Контакты</a:t>
            </a:r>
            <a:endParaRPr lang="ko-KR" altLang="en-US" sz="3600" dirty="0">
              <a:ln w="25400">
                <a:noFill/>
              </a:ln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01309-AECD-4A6E-A79E-4B998DC3E388}"/>
              </a:ext>
            </a:extLst>
          </p:cNvPr>
          <p:cNvSpPr txBox="1"/>
          <p:nvPr/>
        </p:nvSpPr>
        <p:spPr>
          <a:xfrm>
            <a:off x="82832" y="1189288"/>
            <a:ext cx="57152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i="0" u="none" strike="noStrike" dirty="0">
              <a:effectLst/>
              <a:latin typeface="Montserrat" panose="00000500000000000000" pitchFamily="2" charset="-52"/>
            </a:endParaRPr>
          </a:p>
          <a:p>
            <a:r>
              <a:rPr lang="ru-RU" sz="1600" b="1" i="0" u="none" strike="noStrike" dirty="0">
                <a:effectLst/>
                <a:latin typeface="Montserrat" panose="00000500000000000000" pitchFamily="2" charset="-52"/>
              </a:rPr>
              <a:t>Ловчев Роман </a:t>
            </a:r>
          </a:p>
          <a:p>
            <a:r>
              <a:rPr lang="en-US" sz="1600" b="1" i="0" u="none" strike="noStrike" dirty="0">
                <a:effectLst/>
                <a:latin typeface="Montserrat" panose="00000500000000000000" pitchFamily="2" charset="-52"/>
              </a:rPr>
              <a:t>CEO/Founder + CTO</a:t>
            </a:r>
          </a:p>
          <a:p>
            <a:r>
              <a:rPr lang="en-US" sz="1600" b="1" dirty="0">
                <a:latin typeface="Montserrat" panose="00000500000000000000" pitchFamily="2" charset="-52"/>
              </a:rPr>
              <a:t>+79376969234 | </a:t>
            </a:r>
            <a:r>
              <a:rPr lang="en-US" sz="1600" b="1" dirty="0" err="1">
                <a:latin typeface="Montserrat" panose="00000500000000000000" pitchFamily="2" charset="-52"/>
              </a:rPr>
              <a:t>tg</a:t>
            </a:r>
            <a:r>
              <a:rPr lang="en-US" sz="1600" b="1" dirty="0">
                <a:latin typeface="Montserrat" panose="00000500000000000000" pitchFamily="2" charset="-52"/>
              </a:rPr>
              <a:t>: @repellok</a:t>
            </a:r>
            <a:endParaRPr lang="ru-RU" sz="1600" b="1" dirty="0">
              <a:latin typeface="Montserrat" panose="00000500000000000000" pitchFamily="2" charset="-52"/>
            </a:endParaRPr>
          </a:p>
          <a:p>
            <a:endParaRPr lang="ru-RU" sz="1600" i="0" u="none" strike="noStrike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5BAF18B-C9DF-4705-B8D8-5B287EEBB20C}"/>
              </a:ext>
            </a:extLst>
          </p:cNvPr>
          <p:cNvSpPr/>
          <p:nvPr/>
        </p:nvSpPr>
        <p:spPr>
          <a:xfrm>
            <a:off x="1764364" y="2756540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C2183B8-CCB4-4DA2-9E34-7892C2F5518B}"/>
              </a:ext>
            </a:extLst>
          </p:cNvPr>
          <p:cNvSpPr/>
          <p:nvPr/>
        </p:nvSpPr>
        <p:spPr>
          <a:xfrm>
            <a:off x="1764364" y="3007045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1B9A5BB-2626-4498-B19E-03100715B74E}"/>
              </a:ext>
            </a:extLst>
          </p:cNvPr>
          <p:cNvSpPr/>
          <p:nvPr/>
        </p:nvSpPr>
        <p:spPr>
          <a:xfrm>
            <a:off x="1764364" y="3251152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9776F6-0DF8-0619-F3D0-B2C1A3797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67" r="30002"/>
          <a:stretch>
            <a:fillRect/>
          </a:stretch>
        </p:blipFill>
        <p:spPr bwMode="auto">
          <a:xfrm>
            <a:off x="190149" y="2279528"/>
            <a:ext cx="2750308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8F0809-4708-CA63-285E-E29B243D8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273" y="0"/>
            <a:ext cx="5892800" cy="4170527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5" name="Рисунок 4" descr="Изображение выглядит как текст, снимок экрана, круг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5366C1-1D8F-C0BF-39B0-95E2309BFD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27"/>
          <a:stretch>
            <a:fillRect/>
          </a:stretch>
        </p:blipFill>
        <p:spPr>
          <a:xfrm>
            <a:off x="7366000" y="3009549"/>
            <a:ext cx="4826000" cy="3848452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2C1B22E-9AA1-E6AA-56AC-40F561CB5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184" y="3008297"/>
            <a:ext cx="2742816" cy="385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036A03E-1A64-4D4E-82DE-331FD8AF1668}"/>
              </a:ext>
            </a:extLst>
          </p:cNvPr>
          <p:cNvSpPr/>
          <p:nvPr/>
        </p:nvSpPr>
        <p:spPr>
          <a:xfrm>
            <a:off x="0" y="0"/>
            <a:ext cx="12192000" cy="1969058"/>
          </a:xfrm>
          <a:prstGeom prst="rect">
            <a:avLst/>
          </a:prstGeom>
          <a:solidFill>
            <a:srgbClr val="E84E0E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sp>
        <p:nvSpPr>
          <p:cNvPr id="5" name="직사각형 7">
            <a:extLst>
              <a:ext uri="{FF2B5EF4-FFF2-40B4-BE49-F238E27FC236}">
                <a16:creationId xmlns:a16="http://schemas.microsoft.com/office/drawing/2014/main" id="{3876760A-5259-4ADF-9586-78D78EEB1FAC}"/>
              </a:ext>
            </a:extLst>
          </p:cNvPr>
          <p:cNvSpPr/>
          <p:nvPr/>
        </p:nvSpPr>
        <p:spPr>
          <a:xfrm>
            <a:off x="0" y="5873471"/>
            <a:ext cx="984530" cy="984531"/>
          </a:xfrm>
          <a:prstGeom prst="rect">
            <a:avLst/>
          </a:prstGeom>
          <a:solidFill>
            <a:srgbClr val="D0CECE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직각 삼각형 8">
            <a:extLst>
              <a:ext uri="{FF2B5EF4-FFF2-40B4-BE49-F238E27FC236}">
                <a16:creationId xmlns:a16="http://schemas.microsoft.com/office/drawing/2014/main" id="{BAB5285E-89C9-4A85-AE33-B9E45183C094}"/>
              </a:ext>
            </a:extLst>
          </p:cNvPr>
          <p:cNvSpPr/>
          <p:nvPr/>
        </p:nvSpPr>
        <p:spPr>
          <a:xfrm>
            <a:off x="0" y="4888943"/>
            <a:ext cx="984530" cy="98453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7E6CE-FEEF-4D6A-B082-9DB0BE58E77B}"/>
              </a:ext>
            </a:extLst>
          </p:cNvPr>
          <p:cNvSpPr txBox="1"/>
          <p:nvPr/>
        </p:nvSpPr>
        <p:spPr>
          <a:xfrm>
            <a:off x="1729992" y="913966"/>
            <a:ext cx="1498984" cy="707886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/>
          <a:p>
            <a:r>
              <a:rPr lang="en-US" sz="4000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CTA</a:t>
            </a:r>
            <a:endParaRPr lang="ko-KR" altLang="en-US" sz="4000" dirty="0">
              <a:ln w="25400"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595004-F5AC-44B7-86D6-2B8D061680F3}"/>
              </a:ext>
            </a:extLst>
          </p:cNvPr>
          <p:cNvSpPr txBox="1"/>
          <p:nvPr/>
        </p:nvSpPr>
        <p:spPr>
          <a:xfrm>
            <a:off x="1272793" y="2218888"/>
            <a:ext cx="86656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Цель</a:t>
            </a: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— вывести прибор на рынок за 12 месяцев, достичь 200+ проданных устройств и MRR ≥ 300 тыс. ₽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C385D43-6542-4265-9482-5945D5E5960A}"/>
              </a:ext>
            </a:extLst>
          </p:cNvPr>
          <p:cNvSpPr txBox="1"/>
          <p:nvPr/>
        </p:nvSpPr>
        <p:spPr>
          <a:xfrm>
            <a:off x="1248221" y="3036903"/>
            <a:ext cx="1005477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ПРЕДЛОЖЕНИЕ ИНВЕСТОРУ:</a:t>
            </a:r>
          </a:p>
          <a:p>
            <a:endParaRPr lang="ru-RU" sz="12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20 </a:t>
            </a:r>
            <a:r>
              <a:rPr lang="ru-RU" sz="2000" b="1" dirty="0">
                <a:solidFill>
                  <a:srgbClr val="000000"/>
                </a:solidFill>
                <a:latin typeface="Montserrat" panose="00000500000000000000" pitchFamily="2" charset="-52"/>
              </a:rPr>
              <a:t>млн. ₽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10% от компании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Montserrat" panose="00000500000000000000" pitchFamily="2" charset="-52"/>
              </a:rPr>
              <a:t>На что пойдут средства:</a:t>
            </a:r>
            <a:br>
              <a:rPr lang="ru-RU" altLang="ru-RU" sz="2000" dirty="0">
                <a:latin typeface="Montserrat" panose="00000500000000000000" pitchFamily="2" charset="-52"/>
              </a:rPr>
            </a:br>
            <a:r>
              <a:rPr lang="ru-RU" altLang="ru-RU" sz="2000" dirty="0">
                <a:latin typeface="Montserrat" panose="00000500000000000000" pitchFamily="2" charset="-52"/>
              </a:rPr>
              <a:t>• 6 млн ₽ — финальная R&amp;D-доработка</a:t>
            </a:r>
            <a:br>
              <a:rPr lang="ru-RU" altLang="ru-RU" sz="2000" dirty="0">
                <a:latin typeface="Montserrat" panose="00000500000000000000" pitchFamily="2" charset="-52"/>
              </a:rPr>
            </a:br>
            <a:r>
              <a:rPr lang="ru-RU" altLang="ru-RU" sz="2000" dirty="0">
                <a:latin typeface="Montserrat" panose="00000500000000000000" pitchFamily="2" charset="-52"/>
              </a:rPr>
              <a:t>• 8 млн ₽ — закупка и сборка первой партии (200 устройств)</a:t>
            </a:r>
            <a:br>
              <a:rPr lang="ru-RU" altLang="ru-RU" sz="2000" dirty="0">
                <a:latin typeface="Montserrat" panose="00000500000000000000" pitchFamily="2" charset="-52"/>
              </a:rPr>
            </a:br>
            <a:r>
              <a:rPr lang="ru-RU" altLang="ru-RU" sz="2000" dirty="0">
                <a:latin typeface="Montserrat" panose="00000500000000000000" pitchFamily="2" charset="-52"/>
              </a:rPr>
              <a:t>• 3 млн ₽ — сертификация + пилоты</a:t>
            </a:r>
            <a:br>
              <a:rPr lang="ru-RU" altLang="ru-RU" sz="2000" dirty="0">
                <a:latin typeface="Montserrat" panose="00000500000000000000" pitchFamily="2" charset="-52"/>
              </a:rPr>
            </a:br>
            <a:r>
              <a:rPr lang="ru-RU" altLang="ru-RU" sz="2000" dirty="0">
                <a:latin typeface="Montserrat" panose="00000500000000000000" pitchFamily="2" charset="-52"/>
              </a:rPr>
              <a:t>• 3 млн ₽ — маркетинг / </a:t>
            </a:r>
            <a:r>
              <a:rPr lang="ru-RU" altLang="ru-RU" sz="2000" dirty="0" err="1">
                <a:latin typeface="Montserrat" panose="00000500000000000000" pitchFamily="2" charset="-52"/>
              </a:rPr>
              <a:t>SaaS</a:t>
            </a:r>
            <a:r>
              <a:rPr lang="ru-RU" altLang="ru-RU" sz="2000" dirty="0">
                <a:latin typeface="Montserrat" panose="00000500000000000000" pitchFamily="2" charset="-52"/>
              </a:rPr>
              <a:t>-инфраструктура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Montserrat" panose="00000500000000000000" pitchFamily="2" charset="-52"/>
              </a:rPr>
              <a:t>Пилотные проекты:</a:t>
            </a:r>
            <a:r>
              <a:rPr lang="ru-RU" altLang="ru-RU" sz="2000" dirty="0">
                <a:latin typeface="Montserrat" panose="00000500000000000000" pitchFamily="2" charset="-52"/>
              </a:rPr>
              <a:t> ищу 3–4 производства или 3D-фермы для тестового внедрения.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Montserrat" panose="00000500000000000000" pitchFamily="2" charset="-52"/>
              </a:rPr>
              <a:t>Команда:</a:t>
            </a:r>
            <a:r>
              <a:rPr lang="ru-RU" altLang="ru-RU" sz="2000" dirty="0">
                <a:latin typeface="Montserrat" panose="00000500000000000000" pitchFamily="2" charset="-52"/>
              </a:rPr>
              <a:t> требуются минимум 5 человек (2 техника + </a:t>
            </a:r>
            <a:r>
              <a:rPr lang="en-US" altLang="ru-RU" sz="2000" dirty="0">
                <a:latin typeface="Montserrat" panose="00000500000000000000" pitchFamily="2" charset="-52"/>
              </a:rPr>
              <a:t>full-stack + sales)</a:t>
            </a:r>
            <a:r>
              <a:rPr lang="ru-RU" altLang="ru-RU" sz="2000" dirty="0"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8106453D-805E-4EC6-85D7-A71B6240F4DB}"/>
              </a:ext>
            </a:extLst>
          </p:cNvPr>
          <p:cNvSpPr/>
          <p:nvPr/>
        </p:nvSpPr>
        <p:spPr>
          <a:xfrm>
            <a:off x="1125762" y="3657955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E3F838B8-B08F-45B9-98C0-B54035DFE7F2}"/>
              </a:ext>
            </a:extLst>
          </p:cNvPr>
          <p:cNvSpPr/>
          <p:nvPr/>
        </p:nvSpPr>
        <p:spPr>
          <a:xfrm>
            <a:off x="1125762" y="3963804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D11612BB-4F18-4BEC-94D2-39EA7C96E175}"/>
              </a:ext>
            </a:extLst>
          </p:cNvPr>
          <p:cNvSpPr/>
          <p:nvPr/>
        </p:nvSpPr>
        <p:spPr>
          <a:xfrm>
            <a:off x="1125762" y="4285964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77F419F-88D3-FBDC-D617-1AF34C4821E8}"/>
              </a:ext>
            </a:extLst>
          </p:cNvPr>
          <p:cNvSpPr/>
          <p:nvPr/>
        </p:nvSpPr>
        <p:spPr>
          <a:xfrm>
            <a:off x="1125762" y="5784564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567EA42-371B-DA92-D0F4-8B8F8DE662D4}"/>
              </a:ext>
            </a:extLst>
          </p:cNvPr>
          <p:cNvSpPr/>
          <p:nvPr/>
        </p:nvSpPr>
        <p:spPr>
          <a:xfrm>
            <a:off x="1125762" y="6414699"/>
            <a:ext cx="119766" cy="119766"/>
          </a:xfrm>
          <a:prstGeom prst="ellipse">
            <a:avLst/>
          </a:prstGeom>
          <a:solidFill>
            <a:srgbClr val="E84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4FB393-F693-E339-7AEE-89D434BF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2559" y1="20736" x2="22559" y2="20736"/>
                        <a14:foregroundMark x1="22559" y1="20736" x2="22559" y2="20736"/>
                        <a14:foregroundMark x1="22559" y1="20736" x2="22559" y2="20736"/>
                        <a14:foregroundMark x1="25814" y1="13333" x2="25814" y2="13333"/>
                        <a14:foregroundMark x1="25814" y1="13333" x2="25814" y2="13333"/>
                        <a14:foregroundMark x1="37025" y1="12597" x2="37025" y2="12597"/>
                        <a14:foregroundMark x1="37025" y1="12597" x2="37025" y2="12597"/>
                        <a14:foregroundMark x1="45163" y1="20390" x2="45163" y2="20390"/>
                        <a14:foregroundMark x1="45163" y1="20390" x2="45163" y2="20390"/>
                        <a14:foregroundMark x1="44756" y1="22208" x2="44756" y2="22208"/>
                        <a14:foregroundMark x1="44756" y1="22208" x2="44756" y2="22208"/>
                        <a14:foregroundMark x1="44756" y1="22208" x2="44756" y2="22208"/>
                        <a14:foregroundMark x1="44756" y1="22208" x2="44756" y2="22208"/>
                        <a14:foregroundMark x1="45750" y1="20736" x2="46338" y2="22424"/>
                        <a14:foregroundMark x1="54430" y1="17056" x2="56555" y2="17056"/>
                        <a14:foregroundMark x1="28526" y1="14459" x2="29521" y2="16667"/>
                        <a14:foregroundMark x1="22559" y1="19264" x2="22559" y2="20173"/>
                        <a14:foregroundMark x1="21971" y1="41861" x2="21383" y2="42424"/>
                        <a14:foregroundMark x1="13246" y1="36667" x2="13246" y2="38355"/>
                        <a14:foregroundMark x1="14241" y1="67403" x2="13653" y2="70736"/>
                        <a14:foregroundMark x1="22333" y1="73333" x2="23689" y2="75368"/>
                        <a14:foregroundMark x1="19078" y1="54242" x2="19078" y2="54242"/>
                        <a14:foregroundMark x1="17495" y1="54805" x2="17495" y2="54805"/>
                        <a14:foregroundMark x1="16139" y1="59827" x2="16139" y2="60563"/>
                        <a14:foregroundMark x1="30651" y1="59827" x2="31239" y2="60000"/>
                        <a14:foregroundMark x1="36257" y1="41861" x2="37025" y2="41472"/>
                        <a14:foregroundMark x1="27939" y1="45368" x2="27939" y2="45368"/>
                        <a14:foregroundMark x1="27939" y1="45368" x2="27939" y2="45368"/>
                        <a14:foregroundMark x1="75316" y1="21688" x2="75316" y2="21688"/>
                        <a14:foregroundMark x1="75316" y1="21688" x2="75316" y2="21688"/>
                        <a14:foregroundMark x1="69937" y1="28701" x2="69937" y2="28701"/>
                        <a14:foregroundMark x1="69937" y1="28701" x2="69937" y2="28701"/>
                        <a14:foregroundMark x1="59855" y1="39610" x2="59855" y2="39610"/>
                        <a14:foregroundMark x1="59855" y1="39610" x2="59855" y2="39610"/>
                        <a14:foregroundMark x1="45750" y1="67056" x2="45750" y2="67056"/>
                        <a14:foregroundMark x1="45750" y1="67056" x2="45750" y2="67056"/>
                        <a14:foregroundMark x1="40506" y1="65195" x2="40506" y2="65195"/>
                        <a14:foregroundMark x1="40506" y1="65195" x2="40506" y2="65195"/>
                        <a14:foregroundMark x1="37251" y1="68139" x2="37251" y2="68139"/>
                        <a14:foregroundMark x1="37251" y1="68139" x2="37251" y2="68139"/>
                        <a14:foregroundMark x1="38608" y1="56277" x2="38608" y2="56277"/>
                        <a14:foregroundMark x1="38788" y1="56277" x2="38788" y2="56277"/>
                        <a14:foregroundMark x1="46112" y1="46104" x2="46112" y2="46104"/>
                        <a14:foregroundMark x1="46112" y1="46104" x2="46112" y2="46104"/>
                        <a14:foregroundMark x1="43807" y1="34069" x2="43807" y2="34069"/>
                        <a14:foregroundMark x1="43807" y1="34069" x2="43807" y2="34069"/>
                        <a14:foregroundMark x1="37025" y1="31861" x2="37025" y2="31861"/>
                        <a14:foregroundMark x1="37025" y1="31861" x2="37025" y2="31861"/>
                        <a14:foregroundMark x1="44213" y1="32771" x2="44213" y2="32771"/>
                        <a14:foregroundMark x1="44213" y1="32771" x2="44213" y2="32771"/>
                        <a14:foregroundMark x1="49231" y1="25541" x2="49231" y2="25541"/>
                        <a14:foregroundMark x1="49231" y1="25541" x2="49231" y2="25541"/>
                        <a14:foregroundMark x1="46338" y1="12944" x2="46338" y2="12944"/>
                        <a14:foregroundMark x1="46338" y1="12944" x2="46338" y2="12944"/>
                        <a14:foregroundMark x1="62206" y1="13896" x2="62206" y2="13896"/>
                        <a14:foregroundMark x1="62206" y1="13896" x2="62206" y2="13896"/>
                        <a14:foregroundMark x1="49819" y1="29610" x2="49819" y2="29610"/>
                        <a14:foregroundMark x1="49819" y1="29610" x2="49819" y2="29610"/>
                        <a14:foregroundMark x1="61618" y1="21861" x2="61618" y2="21861"/>
                        <a14:foregroundMark x1="61618" y1="21861" x2="61618" y2="21861"/>
                        <a14:foregroundMark x1="68942" y1="45195" x2="68942" y2="45195"/>
                        <a14:foregroundMark x1="68942" y1="45195" x2="68942" y2="45195"/>
                        <a14:foregroundMark x1="87703" y1="36104" x2="87703" y2="36104"/>
                        <a14:foregroundMark x1="87703" y1="36104" x2="87703" y2="36104"/>
                        <a14:foregroundMark x1="86935" y1="65541" x2="86935" y2="65541"/>
                        <a14:foregroundMark x1="86935" y1="65541" x2="86935" y2="65541"/>
                        <a14:foregroundMark x1="68174" y1="65541" x2="68174" y2="65541"/>
                        <a14:foregroundMark x1="68174" y1="65541" x2="68174" y2="65541"/>
                        <a14:foregroundMark x1="53662" y1="81688" x2="53662" y2="81688"/>
                        <a14:foregroundMark x1="53662" y1="81688" x2="53662" y2="81688"/>
                        <a14:foregroundMark x1="41863" y1="82771" x2="41863" y2="82771"/>
                        <a14:foregroundMark x1="41863" y1="82771" x2="41863" y2="82771"/>
                        <a14:foregroundMark x1="37794" y1="78355" x2="37794" y2="78355"/>
                        <a14:foregroundMark x1="37794" y1="78355" x2="37794" y2="78355"/>
                        <a14:foregroundMark x1="62749" y1="80736" x2="62749" y2="80736"/>
                        <a14:foregroundMark x1="62749" y1="80736" x2="62749" y2="80736"/>
                        <a14:foregroundMark x1="67812" y1="83723" x2="67812" y2="83723"/>
                        <a14:foregroundMark x1="67812" y1="83723" x2="67812" y2="83723"/>
                        <a14:foregroundMark x1="71655" y1="80909" x2="71655" y2="80909"/>
                        <a14:foregroundMark x1="71655" y1="80909" x2="71655" y2="80909"/>
                        <a14:foregroundMark x1="73599" y1="83896" x2="73599" y2="83896"/>
                        <a14:foregroundMark x1="73599" y1="83896" x2="73599" y2="83896"/>
                        <a14:foregroundMark x1="77260" y1="80000" x2="77260" y2="80000"/>
                        <a14:foregroundMark x1="77260" y1="80000" x2="77260" y2="80000"/>
                        <a14:foregroundMark x1="87116" y1="74242" x2="87116" y2="74242"/>
                        <a14:foregroundMark x1="87116" y1="74242" x2="87116" y2="74242"/>
                        <a14:foregroundMark x1="87342" y1="83506" x2="87342" y2="83506"/>
                        <a14:foregroundMark x1="87342" y1="83506" x2="87342" y2="83506"/>
                      </a14:backgroundRemoval>
                    </a14:imgEffect>
                  </a14:imgLayer>
                </a14:imgProps>
              </a:ext>
            </a:extLst>
          </a:blip>
          <a:srcRect l="8422" t="7778" r="6487" b="12630"/>
          <a:stretch>
            <a:fillRect/>
          </a:stretch>
        </p:blipFill>
        <p:spPr>
          <a:xfrm>
            <a:off x="10021188" y="2963439"/>
            <a:ext cx="2170812" cy="21204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844A1D-7CE4-01BD-1188-FA3DB723FF82}"/>
              </a:ext>
            </a:extLst>
          </p:cNvPr>
          <p:cNvSpPr txBox="1"/>
          <p:nvPr/>
        </p:nvSpPr>
        <p:spPr>
          <a:xfrm>
            <a:off x="10244819" y="5083934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Montserrat" panose="00000500000000000000" pitchFamily="2" charset="-52"/>
              </a:rPr>
              <a:t>tg</a:t>
            </a:r>
            <a:r>
              <a:rPr lang="en-US" dirty="0">
                <a:latin typeface="Montserrat" panose="00000500000000000000" pitchFamily="2" charset="-52"/>
              </a:rPr>
              <a:t>: @repellok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12" name="Google Shape;299;p11" title="{1CB457A0-FA37-4E62-926B-E0A8DAB5850C}.png">
            <a:extLst>
              <a:ext uri="{FF2B5EF4-FFF2-40B4-BE49-F238E27FC236}">
                <a16:creationId xmlns:a16="http://schemas.microsoft.com/office/drawing/2014/main" id="{48856E77-5E57-A2E3-65A2-5B7930C8D14D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9980" r="89821">
                        <a14:foregroundMark x1="47076" y1="68976" x2="47076" y2="68976"/>
                        <a14:foregroundMark x1="41691" y1="67632" x2="41691" y2="67632"/>
                        <a14:foregroundMark x1="21019" y1="68252" x2="43312" y2="69907"/>
                        <a14:foregroundMark x1="39490" y1="67528" x2="70643" y2="67218"/>
                        <a14:foregroundMark x1="60394" y1="69183" x2="77475" y2="68252"/>
                        <a14:foregroundMark x1="54545" y1="59255" x2="54545" y2="59255"/>
                        <a14:foregroundMark x1="55124" y1="58738" x2="55298" y2="58221"/>
                        <a14:foregroundMark x1="56051" y1="56980" x2="56283" y2="53981"/>
                        <a14:foregroundMark x1="56340" y1="53671" x2="57093" y2="49638"/>
                        <a14:foregroundMark x1="56109" y1="43847" x2="54545" y2="38883"/>
                        <a14:foregroundMark x1="52750" y1="37746" x2="46902" y2="35264"/>
                        <a14:foregroundMark x1="44991" y1="38780" x2="42501" y2="52223"/>
                        <a14:foregroundMark x1="43080" y1="56980" x2="44586" y2="62151"/>
                        <a14:foregroundMark x1="42386" y1="78697" x2="48466" y2="76525"/>
                        <a14:foregroundMark x1="23509" y1="79628" x2="61552" y2="88004"/>
                        <a14:foregroundMark x1="61552" y1="88004" x2="78054" y2="83971"/>
                        <a14:foregroundMark x1="78054" y1="83971" x2="78054" y2="77146"/>
                        <a14:foregroundMark x1="22640" y1="80455" x2="55298" y2="87487"/>
                        <a14:foregroundMark x1="55298" y1="87487" x2="56572" y2="87073"/>
                        <a14:foregroundMark x1="55530" y1="87384" x2="43080" y2="88625"/>
                        <a14:foregroundMark x1="44991" y1="87384" x2="31616" y2="87073"/>
                        <a14:foregroundMark x1="18124" y1="59462" x2="14765" y2="66184"/>
                        <a14:foregroundMark x1="15692" y1="63392" x2="17371" y2="59979"/>
                        <a14:foregroundMark x1="17024" y1="59876" x2="14476" y2="69700"/>
                        <a14:foregroundMark x1="15634" y1="60600" x2="13492" y2="67011"/>
                        <a14:foregroundMark x1="16561" y1="63599" x2="14939" y2="64529"/>
                        <a14:foregroundMark x1="14418" y1="68873" x2="14534" y2="72802"/>
                        <a14:foregroundMark x1="14360" y1="70734" x2="16618" y2="79111"/>
                        <a14:foregroundMark x1="15981" y1="76836" x2="21367" y2="78283"/>
                        <a14:foregroundMark x1="22235" y1="78904" x2="19456" y2="79214"/>
                        <a14:foregroundMark x1="17545" y1="78904" x2="23972" y2="79835"/>
                        <a14:foregroundMark x1="23741" y1="82213" x2="27852" y2="85212"/>
                        <a14:foregroundMark x1="29415" y1="83557" x2="26462" y2="86970"/>
                        <a14:foregroundMark x1="21367" y1="82316" x2="29010" y2="83144"/>
                        <a14:foregroundMark x1="27331" y1="84074" x2="22061" y2="84385"/>
                        <a14:foregroundMark x1="77360" y1="79835" x2="87319" y2="80041"/>
                        <a14:foregroundMark x1="84887" y1="79628" x2="86508" y2="71044"/>
                        <a14:foregroundMark x1="85235" y1="72802" x2="84366" y2="61531"/>
                        <a14:foregroundMark x1="85061" y1="68252" x2="85524" y2="74457"/>
                        <a14:foregroundMark x1="85871" y1="67528" x2="85292" y2="60083"/>
                        <a14:foregroundMark x1="85582" y1="69183" x2="85235" y2="76215"/>
                        <a14:foregroundMark x1="85003" y1="63289" x2="78054" y2="59049"/>
                        <a14:foregroundMark x1="83324" y1="60393" x2="86219" y2="63082"/>
                        <a14:foregroundMark x1="82513" y1="58325" x2="78286" y2="61117"/>
                        <a14:foregroundMark x1="81760" y1="58635" x2="72843" y2="61220"/>
                        <a14:foregroundMark x1="79676" y1="57808" x2="70353" y2="57808"/>
                        <a14:foregroundMark x1="78402" y1="57601" x2="63926" y2="57704"/>
                        <a14:foregroundMark x1="68848" y1="58325" x2="61841" y2="58325"/>
                        <a14:foregroundMark x1="61899" y1="58014" x2="64273" y2="47053"/>
                        <a14:foregroundMark x1="62536" y1="48190" x2="60452" y2="34747"/>
                        <a14:foregroundMark x1="63636" y1="47777" x2="61146" y2="34230"/>
                        <a14:foregroundMark x1="61552" y1="35057" x2="56167" y2="28956"/>
                        <a14:foregroundMark x1="58715" y1="30817" x2="53445" y2="26887"/>
                        <a14:foregroundMark x1="55009" y1="26680" x2="58367" y2="29059"/>
                        <a14:foregroundMark x1="56746" y1="27301" x2="50898" y2="24819"/>
                        <a14:foregroundMark x1="54024" y1="25957" x2="44181" y2="28956"/>
                        <a14:foregroundMark x1="51245" y1="25543" x2="52982" y2="25543"/>
                        <a14:foregroundMark x1="50434" y1="25129" x2="45339" y2="26163"/>
                        <a14:foregroundMark x1="44296" y1="29162" x2="40069" y2="36401"/>
                        <a14:foregroundMark x1="45455" y1="26887" x2="39433" y2="33299"/>
                        <a14:foregroundMark x1="41807" y1="31024" x2="37927" y2="43744"/>
                        <a14:foregroundMark x1="44876" y1="26680" x2="42386" y2="30093"/>
                        <a14:foregroundMark x1="40185" y1="33609" x2="37811" y2="44984"/>
                        <a14:foregroundMark x1="38969" y1="33299" x2="37522" y2="47260"/>
                        <a14:foregroundMark x1="37985" y1="61220" x2="36943" y2="35884"/>
                        <a14:foregroundMark x1="37406" y1="41468" x2="37927" y2="55843"/>
                        <a14:foregroundMark x1="37522" y1="58325" x2="28141" y2="55429"/>
                        <a14:foregroundMark x1="36364" y1="57704" x2="36132" y2="42709"/>
                        <a14:foregroundMark x1="27736" y1="59359" x2="18182" y2="59359"/>
                        <a14:foregroundMark x1="17719" y1="59462" x2="31268" y2="57497"/>
                        <a14:foregroundMark x1="60741" y1="84074" x2="62710" y2="82834"/>
                      </a14:backgroundRemoval>
                    </a14:imgEffect>
                  </a14:imgLayer>
                </a14:imgProps>
              </a:ext>
            </a:extLst>
          </a:blip>
          <a:srcRect l="12367" t="17168" r="11592" b="9237"/>
          <a:stretch>
            <a:fillRect/>
          </a:stretch>
        </p:blipFill>
        <p:spPr>
          <a:xfrm>
            <a:off x="10080721" y="1927327"/>
            <a:ext cx="2111279" cy="1151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22913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975</Words>
  <Application>Microsoft Office PowerPoint</Application>
  <PresentationFormat>Широкоэкранный</PresentationFormat>
  <Paragraphs>167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MiniPuk</cp:lastModifiedBy>
  <cp:revision>62</cp:revision>
  <dcterms:created xsi:type="dcterms:W3CDTF">2023-02-01T10:18:10Z</dcterms:created>
  <dcterms:modified xsi:type="dcterms:W3CDTF">2025-07-31T12:17:48Z</dcterms:modified>
</cp:coreProperties>
</file>