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1" r:id="rId7"/>
    <p:sldId id="267" r:id="rId8"/>
    <p:sldId id="262" r:id="rId9"/>
  </p:sldIdLst>
  <p:sldSz cx="12192000" cy="6858000"/>
  <p:notesSz cx="12192000" cy="6858000"/>
  <p:defaultTextStyle>
    <a:defPPr>
      <a:defRPr lang="ru-RU"/>
    </a:def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370" y="-1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FA32BB-85ED-42BC-A248-A01A011AF887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BCA870-F63C-4EDB-BA99-4F0BE48DF2E7}">
      <dgm:prSet/>
      <dgm:spPr>
        <a:ln>
          <a:noFill/>
        </a:ln>
        <a:effectLst>
          <a:glow rad="635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i="1" u="sng" dirty="0" smtClean="0">
              <a:latin typeface="Cascadia Mono SemiBold" pitchFamily="49" charset="0"/>
              <a:cs typeface="Cascadia Mono SemiBold" pitchFamily="49" charset="0"/>
            </a:rPr>
            <a:t>Безопасность:</a:t>
          </a:r>
          <a:br>
            <a:rPr lang="ru-RU" i="1" u="sng" dirty="0" smtClean="0">
              <a:latin typeface="Cascadia Mono SemiBold" pitchFamily="49" charset="0"/>
              <a:cs typeface="Cascadia Mono SemiBold" pitchFamily="49" charset="0"/>
            </a:rPr>
          </a:br>
          <a:r>
            <a:rPr lang="ru-RU" dirty="0" smtClean="0">
              <a:latin typeface="Monotype Corsiva" pitchFamily="66" charset="0"/>
            </a:rPr>
            <a:t>Высокие риски для персонала (падение с высоты, поражение током, опасность наезда подвижного состава).</a:t>
          </a:r>
          <a:endParaRPr lang="ru-RU" dirty="0">
            <a:latin typeface="Monotype Corsiva" pitchFamily="66" charset="0"/>
          </a:endParaRPr>
        </a:p>
      </dgm:t>
    </dgm:pt>
    <dgm:pt modelId="{9449751D-3F13-4701-9499-F8DE7474EF61}" type="parTrans" cxnId="{985A579F-4CC2-4F08-A232-9F2AA51CCA9F}">
      <dgm:prSet/>
      <dgm:spPr/>
      <dgm:t>
        <a:bodyPr/>
        <a:lstStyle/>
        <a:p>
          <a:endParaRPr lang="ru-RU"/>
        </a:p>
      </dgm:t>
    </dgm:pt>
    <dgm:pt modelId="{F82C092E-2E2B-4E27-92A8-B69FFF640F04}" type="sibTrans" cxnId="{985A579F-4CC2-4F08-A232-9F2AA51CCA9F}">
      <dgm:prSet/>
      <dgm:spPr/>
      <dgm:t>
        <a:bodyPr/>
        <a:lstStyle/>
        <a:p>
          <a:endParaRPr lang="ru-RU"/>
        </a:p>
      </dgm:t>
    </dgm:pt>
    <dgm:pt modelId="{3F21522E-4CA7-47D3-B3F5-46E307DBC12B}">
      <dgm:prSet/>
      <dgm:spPr>
        <a:ln>
          <a:noFill/>
        </a:ln>
        <a:effectLst>
          <a:glow rad="635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i="1" u="sng" dirty="0" smtClean="0">
              <a:latin typeface="Cascadia Mono SemiBold" pitchFamily="49" charset="0"/>
              <a:cs typeface="Cascadia Mono SemiBold" pitchFamily="49" charset="0"/>
            </a:rPr>
            <a:t>Работа на высоте:</a:t>
          </a:r>
          <a:r>
            <a:rPr lang="ru-RU" dirty="0" smtClean="0">
              <a:latin typeface="DejaVu Serif Condensed"/>
              <a:ea typeface="DejaVu Serif Condensed"/>
              <a:cs typeface="DejaVu Serif Condensed"/>
            </a:rPr>
            <a:t/>
          </a:r>
          <a:br>
            <a:rPr lang="ru-RU" dirty="0" smtClean="0">
              <a:latin typeface="DejaVu Serif Condensed"/>
              <a:ea typeface="DejaVu Serif Condensed"/>
              <a:cs typeface="DejaVu Serif Condensed"/>
            </a:rPr>
          </a:br>
          <a:r>
            <a:rPr lang="ru-RU" dirty="0" smtClean="0">
              <a:latin typeface="Monotype Corsiva" pitchFamily="66" charset="0"/>
            </a:rPr>
            <a:t>Монтаж и обслуживание контактной сети, фидерных линий, высоковольтных вводов, освещения на опорах и высотных зданиях вдоль путей.</a:t>
          </a:r>
          <a:endParaRPr lang="ru-RU" dirty="0">
            <a:latin typeface="Monotype Corsiva" pitchFamily="66" charset="0"/>
          </a:endParaRPr>
        </a:p>
      </dgm:t>
    </dgm:pt>
    <dgm:pt modelId="{F1ABFCC1-D0B3-4EB3-B5CE-281CBC04FDF0}" type="parTrans" cxnId="{B077C430-270E-454A-B70A-0D524C0CBA7D}">
      <dgm:prSet/>
      <dgm:spPr/>
      <dgm:t>
        <a:bodyPr/>
        <a:lstStyle/>
        <a:p>
          <a:endParaRPr lang="ru-RU"/>
        </a:p>
      </dgm:t>
    </dgm:pt>
    <dgm:pt modelId="{8CC48A22-70EC-4F24-B94C-CCA67F287C1B}" type="sibTrans" cxnId="{B077C430-270E-454A-B70A-0D524C0CBA7D}">
      <dgm:prSet/>
      <dgm:spPr/>
      <dgm:t>
        <a:bodyPr/>
        <a:lstStyle/>
        <a:p>
          <a:endParaRPr lang="ru-RU"/>
        </a:p>
      </dgm:t>
    </dgm:pt>
    <dgm:pt modelId="{0D1BAF75-D2DC-4368-9A6D-3D52F924267B}">
      <dgm:prSet/>
      <dgm:spPr>
        <a:ln>
          <a:noFill/>
        </a:ln>
        <a:effectLst>
          <a:glow rad="635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i="1" u="sng" dirty="0" smtClean="0">
              <a:latin typeface="Cascadia Mono SemiBold" pitchFamily="49" charset="0"/>
              <a:cs typeface="Cascadia Mono SemiBold" pitchFamily="49" charset="0"/>
            </a:rPr>
            <a:t>Эффективность и стоимость:</a:t>
          </a:r>
          <a:r>
            <a:rPr lang="ru-RU" dirty="0" smtClean="0">
              <a:latin typeface="DejaVu Serif Condensed"/>
              <a:ea typeface="DejaVu Serif Condensed"/>
              <a:cs typeface="DejaVu Serif Condensed"/>
            </a:rPr>
            <a:t/>
          </a:r>
          <a:br>
            <a:rPr lang="ru-RU" dirty="0" smtClean="0">
              <a:latin typeface="DejaVu Serif Condensed"/>
              <a:ea typeface="DejaVu Serif Condensed"/>
              <a:cs typeface="DejaVu Serif Condensed"/>
            </a:rPr>
          </a:br>
          <a:r>
            <a:rPr lang="ru-RU" dirty="0" smtClean="0">
              <a:latin typeface="Monotype Corsiva" pitchFamily="66" charset="0"/>
            </a:rPr>
            <a:t>Высокая стоимость аренды спецтехники (автовышки, краны, железнодорожные подъемные платформы), длительность подготовительных работ.</a:t>
          </a:r>
          <a:endParaRPr lang="ru-RU" dirty="0">
            <a:latin typeface="Monotype Corsiva" pitchFamily="66" charset="0"/>
          </a:endParaRPr>
        </a:p>
      </dgm:t>
    </dgm:pt>
    <dgm:pt modelId="{20731AAF-EB74-48C2-8DC9-FD8DB6FF1D97}" type="parTrans" cxnId="{9630B4B6-AC93-4196-B9E9-EEC6729E794C}">
      <dgm:prSet/>
      <dgm:spPr/>
      <dgm:t>
        <a:bodyPr/>
        <a:lstStyle/>
        <a:p>
          <a:endParaRPr lang="ru-RU"/>
        </a:p>
      </dgm:t>
    </dgm:pt>
    <dgm:pt modelId="{F6B010D6-83A2-4845-B916-68F1A5B22738}" type="sibTrans" cxnId="{9630B4B6-AC93-4196-B9E9-EEC6729E794C}">
      <dgm:prSet/>
      <dgm:spPr/>
      <dgm:t>
        <a:bodyPr/>
        <a:lstStyle/>
        <a:p>
          <a:endParaRPr lang="ru-RU"/>
        </a:p>
      </dgm:t>
    </dgm:pt>
    <dgm:pt modelId="{1ADB0087-0BD0-406B-B07D-759ABB4F623F}" type="pres">
      <dgm:prSet presAssocID="{B6FA32BB-85ED-42BC-A248-A01A011AF88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79C67C-E913-4C32-9760-4107C37924F4}" type="pres">
      <dgm:prSet presAssocID="{E3BCA870-F63C-4EDB-BA99-4F0BE48DF2E7}" presName="composite" presStyleCnt="0"/>
      <dgm:spPr/>
    </dgm:pt>
    <dgm:pt modelId="{CCE68F66-F43C-4632-B57F-784F3F673D80}" type="pres">
      <dgm:prSet presAssocID="{E3BCA870-F63C-4EDB-BA99-4F0BE48DF2E7}" presName="imgShp" presStyleLbl="fgImgPlace1" presStyleIdx="0" presStyleCnt="3" custScaleX="42377" custScaleY="35000"/>
      <dgm:spPr>
        <a:blipFill rotWithShape="0">
          <a:blip xmlns:r="http://schemas.openxmlformats.org/officeDocument/2006/relationships" r:embed="rId1"/>
          <a:stretch>
            <a:fillRect/>
          </a:stretch>
        </a:blipFill>
        <a:effectLst>
          <a:glow rad="228600">
            <a:schemeClr val="accent1">
              <a:satMod val="175000"/>
              <a:alpha val="40000"/>
            </a:schemeClr>
          </a:glow>
        </a:effectLst>
      </dgm:spPr>
    </dgm:pt>
    <dgm:pt modelId="{80B2C03B-457E-425B-913A-1B819F4F4529}" type="pres">
      <dgm:prSet presAssocID="{E3BCA870-F63C-4EDB-BA99-4F0BE48DF2E7}" presName="txShp" presStyleLbl="node1" presStyleIdx="0" presStyleCnt="3" custScaleX="106919" custScaleY="173283" custLinFactNeighborX="-938" custLinFactNeighborY="-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46B5BC-63F0-4DE7-BC70-BF004B062214}" type="pres">
      <dgm:prSet presAssocID="{F82C092E-2E2B-4E27-92A8-B69FFF640F04}" presName="spacing" presStyleCnt="0"/>
      <dgm:spPr/>
    </dgm:pt>
    <dgm:pt modelId="{F4B98541-0341-441A-8135-6EC5521440E4}" type="pres">
      <dgm:prSet presAssocID="{3F21522E-4CA7-47D3-B3F5-46E307DBC12B}" presName="composite" presStyleCnt="0"/>
      <dgm:spPr/>
    </dgm:pt>
    <dgm:pt modelId="{13A21C72-A407-4092-BFFB-87C756C837AC}" type="pres">
      <dgm:prSet presAssocID="{3F21522E-4CA7-47D3-B3F5-46E307DBC12B}" presName="imgShp" presStyleLbl="fgImgPlace1" presStyleIdx="1" presStyleCnt="3" custScaleX="42377" custScaleY="35000"/>
      <dgm:spPr>
        <a:blipFill rotWithShape="0">
          <a:blip xmlns:r="http://schemas.openxmlformats.org/officeDocument/2006/relationships" r:embed="rId2"/>
          <a:stretch>
            <a:fillRect/>
          </a:stretch>
        </a:blipFill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endParaRPr lang="ru-RU"/>
        </a:p>
      </dgm:t>
    </dgm:pt>
    <dgm:pt modelId="{1C40E95B-6F83-4D9A-9A14-4ED98D148C89}" type="pres">
      <dgm:prSet presAssocID="{3F21522E-4CA7-47D3-B3F5-46E307DBC12B}" presName="txShp" presStyleLbl="node1" presStyleIdx="1" presStyleCnt="3" custScaleX="104934" custScaleY="1732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645357-BBED-4EEE-A7B1-7F4F1B5B55C6}" type="pres">
      <dgm:prSet presAssocID="{8CC48A22-70EC-4F24-B94C-CCA67F287C1B}" presName="spacing" presStyleCnt="0"/>
      <dgm:spPr/>
    </dgm:pt>
    <dgm:pt modelId="{A66FFDE1-24C0-4C24-8F36-284CBD503788}" type="pres">
      <dgm:prSet presAssocID="{0D1BAF75-D2DC-4368-9A6D-3D52F924267B}" presName="composite" presStyleCnt="0"/>
      <dgm:spPr/>
    </dgm:pt>
    <dgm:pt modelId="{B6BF61C8-D0DC-4F81-84C2-B4BBA7F29FD9}" type="pres">
      <dgm:prSet presAssocID="{0D1BAF75-D2DC-4368-9A6D-3D52F924267B}" presName="imgShp" presStyleLbl="fgImgPlace1" presStyleIdx="2" presStyleCnt="3" custScaleX="42377" custScaleY="35000"/>
      <dgm:spPr>
        <a:blipFill rotWithShape="0">
          <a:blip xmlns:r="http://schemas.openxmlformats.org/officeDocument/2006/relationships" r:embed="rId3"/>
          <a:stretch>
            <a:fillRect/>
          </a:stretch>
        </a:blipFill>
        <a:effectLst>
          <a:glow rad="228600">
            <a:schemeClr val="accent1">
              <a:satMod val="175000"/>
              <a:alpha val="40000"/>
            </a:schemeClr>
          </a:glow>
        </a:effectLst>
      </dgm:spPr>
    </dgm:pt>
    <dgm:pt modelId="{688FB776-04CC-463B-A646-DD6B4C5820A1}" type="pres">
      <dgm:prSet presAssocID="{0D1BAF75-D2DC-4368-9A6D-3D52F924267B}" presName="txShp" presStyleLbl="node1" presStyleIdx="2" presStyleCnt="3" custScaleX="105703" custScaleY="173283" custLinFactNeighborX="-506" custLinFactNeighborY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4659FF-337A-47E5-944D-201454B6677B}" type="presOf" srcId="{B6FA32BB-85ED-42BC-A248-A01A011AF887}" destId="{1ADB0087-0BD0-406B-B07D-759ABB4F623F}" srcOrd="0" destOrd="0" presId="urn:microsoft.com/office/officeart/2005/8/layout/vList3#1"/>
    <dgm:cxn modelId="{59E458A1-099F-4269-A506-09D4F7D9CD0B}" type="presOf" srcId="{E3BCA870-F63C-4EDB-BA99-4F0BE48DF2E7}" destId="{80B2C03B-457E-425B-913A-1B819F4F4529}" srcOrd="0" destOrd="0" presId="urn:microsoft.com/office/officeart/2005/8/layout/vList3#1"/>
    <dgm:cxn modelId="{B077C430-270E-454A-B70A-0D524C0CBA7D}" srcId="{B6FA32BB-85ED-42BC-A248-A01A011AF887}" destId="{3F21522E-4CA7-47D3-B3F5-46E307DBC12B}" srcOrd="1" destOrd="0" parTransId="{F1ABFCC1-D0B3-4EB3-B5CE-281CBC04FDF0}" sibTransId="{8CC48A22-70EC-4F24-B94C-CCA67F287C1B}"/>
    <dgm:cxn modelId="{9630B4B6-AC93-4196-B9E9-EEC6729E794C}" srcId="{B6FA32BB-85ED-42BC-A248-A01A011AF887}" destId="{0D1BAF75-D2DC-4368-9A6D-3D52F924267B}" srcOrd="2" destOrd="0" parTransId="{20731AAF-EB74-48C2-8DC9-FD8DB6FF1D97}" sibTransId="{F6B010D6-83A2-4845-B916-68F1A5B22738}"/>
    <dgm:cxn modelId="{1BDB61A3-4991-47D2-8856-23479BD42708}" type="presOf" srcId="{0D1BAF75-D2DC-4368-9A6D-3D52F924267B}" destId="{688FB776-04CC-463B-A646-DD6B4C5820A1}" srcOrd="0" destOrd="0" presId="urn:microsoft.com/office/officeart/2005/8/layout/vList3#1"/>
    <dgm:cxn modelId="{985A579F-4CC2-4F08-A232-9F2AA51CCA9F}" srcId="{B6FA32BB-85ED-42BC-A248-A01A011AF887}" destId="{E3BCA870-F63C-4EDB-BA99-4F0BE48DF2E7}" srcOrd="0" destOrd="0" parTransId="{9449751D-3F13-4701-9499-F8DE7474EF61}" sibTransId="{F82C092E-2E2B-4E27-92A8-B69FFF640F04}"/>
    <dgm:cxn modelId="{4D89D3E6-504E-4F8E-9E72-6A41284B3165}" type="presOf" srcId="{3F21522E-4CA7-47D3-B3F5-46E307DBC12B}" destId="{1C40E95B-6F83-4D9A-9A14-4ED98D148C89}" srcOrd="0" destOrd="0" presId="urn:microsoft.com/office/officeart/2005/8/layout/vList3#1"/>
    <dgm:cxn modelId="{CBEED649-3E8E-4A0F-9B79-4E1CB5C3BC30}" type="presParOf" srcId="{1ADB0087-0BD0-406B-B07D-759ABB4F623F}" destId="{B579C67C-E913-4C32-9760-4107C37924F4}" srcOrd="0" destOrd="0" presId="urn:microsoft.com/office/officeart/2005/8/layout/vList3#1"/>
    <dgm:cxn modelId="{3EE5D616-069D-436F-B1B5-F377D05D6678}" type="presParOf" srcId="{B579C67C-E913-4C32-9760-4107C37924F4}" destId="{CCE68F66-F43C-4632-B57F-784F3F673D80}" srcOrd="0" destOrd="0" presId="urn:microsoft.com/office/officeart/2005/8/layout/vList3#1"/>
    <dgm:cxn modelId="{B06DF3A6-F991-4531-8313-F3D49F554852}" type="presParOf" srcId="{B579C67C-E913-4C32-9760-4107C37924F4}" destId="{80B2C03B-457E-425B-913A-1B819F4F4529}" srcOrd="1" destOrd="0" presId="urn:microsoft.com/office/officeart/2005/8/layout/vList3#1"/>
    <dgm:cxn modelId="{BD52DEC5-757B-4994-83CA-EBF037D67BBB}" type="presParOf" srcId="{1ADB0087-0BD0-406B-B07D-759ABB4F623F}" destId="{2346B5BC-63F0-4DE7-BC70-BF004B062214}" srcOrd="1" destOrd="0" presId="urn:microsoft.com/office/officeart/2005/8/layout/vList3#1"/>
    <dgm:cxn modelId="{7ABBD868-B4FA-429E-93DE-CA4C34FE6F64}" type="presParOf" srcId="{1ADB0087-0BD0-406B-B07D-759ABB4F623F}" destId="{F4B98541-0341-441A-8135-6EC5521440E4}" srcOrd="2" destOrd="0" presId="urn:microsoft.com/office/officeart/2005/8/layout/vList3#1"/>
    <dgm:cxn modelId="{C9729E2E-E6BC-4DEA-AFBC-622AB1717FC1}" type="presParOf" srcId="{F4B98541-0341-441A-8135-6EC5521440E4}" destId="{13A21C72-A407-4092-BFFB-87C756C837AC}" srcOrd="0" destOrd="0" presId="urn:microsoft.com/office/officeart/2005/8/layout/vList3#1"/>
    <dgm:cxn modelId="{454F7153-9E0C-453D-869E-90DB489EC3C2}" type="presParOf" srcId="{F4B98541-0341-441A-8135-6EC5521440E4}" destId="{1C40E95B-6F83-4D9A-9A14-4ED98D148C89}" srcOrd="1" destOrd="0" presId="urn:microsoft.com/office/officeart/2005/8/layout/vList3#1"/>
    <dgm:cxn modelId="{34F43726-2781-45AA-9F49-76FB08F6FCB2}" type="presParOf" srcId="{1ADB0087-0BD0-406B-B07D-759ABB4F623F}" destId="{8F645357-BBED-4EEE-A7B1-7F4F1B5B55C6}" srcOrd="3" destOrd="0" presId="urn:microsoft.com/office/officeart/2005/8/layout/vList3#1"/>
    <dgm:cxn modelId="{3CE08944-46EA-4777-8D20-D5766531FE3F}" type="presParOf" srcId="{1ADB0087-0BD0-406B-B07D-759ABB4F623F}" destId="{A66FFDE1-24C0-4C24-8F36-284CBD503788}" srcOrd="4" destOrd="0" presId="urn:microsoft.com/office/officeart/2005/8/layout/vList3#1"/>
    <dgm:cxn modelId="{CECD31A2-A693-4645-AF5D-C2A14E452920}" type="presParOf" srcId="{A66FFDE1-24C0-4C24-8F36-284CBD503788}" destId="{B6BF61C8-D0DC-4F81-84C2-B4BBA7F29FD9}" srcOrd="0" destOrd="0" presId="urn:microsoft.com/office/officeart/2005/8/layout/vList3#1"/>
    <dgm:cxn modelId="{2FDCAB01-AFE5-402C-9559-1A5BE3361167}" type="presParOf" srcId="{A66FFDE1-24C0-4C24-8F36-284CBD503788}" destId="{688FB776-04CC-463B-A646-DD6B4C5820A1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A6357F-D3EB-475F-9BB9-8EE5EE9B8AE6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9801FA8-7277-415A-8392-0F67D475E435}">
      <dgm:prSet phldrT="[Текст]" custT="1"/>
      <dgm:spPr>
        <a:ln w="19050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2400" b="0" i="0" u="none" strike="noStrike" cap="none" spc="0" dirty="0" smtClean="0">
              <a:solidFill>
                <a:schemeClr val="bg1"/>
              </a:solidFill>
              <a:latin typeface="Franklin Gothic Medium" pitchFamily="34" charset="0"/>
              <a:ea typeface="Arial"/>
              <a:cs typeface="Arial"/>
            </a:rPr>
            <a:t>Безопасность</a:t>
          </a:r>
          <a:endParaRPr lang="ru-RU" sz="2400" b="0" i="0" u="none" strike="noStrike" cap="none" spc="0" dirty="0">
            <a:solidFill>
              <a:schemeClr val="bg1"/>
            </a:solidFill>
            <a:latin typeface="Franklin Gothic Medium" pitchFamily="34" charset="0"/>
            <a:ea typeface="Arial"/>
            <a:cs typeface="Arial"/>
          </a:endParaRPr>
        </a:p>
      </dgm:t>
    </dgm:pt>
    <dgm:pt modelId="{79E5343F-9D44-4F25-81C2-088958A4BC15}" type="parTrans" cxnId="{5CBE4CE9-8A44-40D1-9EFC-6F674E9C20FE}">
      <dgm:prSet/>
      <dgm:spPr/>
      <dgm:t>
        <a:bodyPr/>
        <a:lstStyle/>
        <a:p>
          <a:endParaRPr lang="ru-RU"/>
        </a:p>
      </dgm:t>
    </dgm:pt>
    <dgm:pt modelId="{B0A2204E-23D9-45E4-AC19-38DE4F79D906}" type="sibTrans" cxnId="{5CBE4CE9-8A44-40D1-9EFC-6F674E9C20FE}">
      <dgm:prSet/>
      <dgm:spPr/>
      <dgm:t>
        <a:bodyPr/>
        <a:lstStyle/>
        <a:p>
          <a:endParaRPr lang="ru-RU"/>
        </a:p>
      </dgm:t>
    </dgm:pt>
    <dgm:pt modelId="{C68A4001-3D3B-407C-8651-A66C5A5FF4C5}">
      <dgm:prSet phldrT="[Текст]"/>
      <dgm:spPr/>
      <dgm:t>
        <a:bodyPr/>
        <a:lstStyle/>
        <a:p>
          <a:r>
            <a:rPr lang="ru-RU" b="0" i="0" u="none" strike="noStrike" cap="none" spc="0" dirty="0" smtClean="0">
              <a:solidFill>
                <a:schemeClr val="tx1"/>
              </a:solidFill>
              <a:latin typeface="Monotype Corsiva" pitchFamily="66" charset="0"/>
              <a:ea typeface="Arial"/>
              <a:cs typeface="Arial"/>
            </a:rPr>
            <a:t>Снижение травматизма и смертности, улучшение  условий труда, соблюдение строгих требований безопасности.</a:t>
          </a:r>
          <a:endParaRPr lang="ru-RU" b="0" i="0" u="none" strike="noStrike" cap="none" spc="0" dirty="0">
            <a:solidFill>
              <a:schemeClr val="tx1"/>
            </a:solidFill>
            <a:latin typeface="Monotype Corsiva" pitchFamily="66" charset="0"/>
            <a:ea typeface="Arial"/>
            <a:cs typeface="Arial"/>
          </a:endParaRPr>
        </a:p>
      </dgm:t>
    </dgm:pt>
    <dgm:pt modelId="{F73B19EB-ED76-4E3F-82AE-2D7DF8D6A0B1}" type="parTrans" cxnId="{CC288B95-925E-41EE-B535-3F199C53DAF2}">
      <dgm:prSet/>
      <dgm:spPr/>
      <dgm:t>
        <a:bodyPr/>
        <a:lstStyle/>
        <a:p>
          <a:endParaRPr lang="ru-RU"/>
        </a:p>
      </dgm:t>
    </dgm:pt>
    <dgm:pt modelId="{B7C80ADB-5588-418E-909B-3CC154CC7A48}" type="sibTrans" cxnId="{CC288B95-925E-41EE-B535-3F199C53DAF2}">
      <dgm:prSet/>
      <dgm:spPr/>
      <dgm:t>
        <a:bodyPr/>
        <a:lstStyle/>
        <a:p>
          <a:endParaRPr lang="ru-RU"/>
        </a:p>
      </dgm:t>
    </dgm:pt>
    <dgm:pt modelId="{FDDCE9FC-3AC4-4DE2-9B1C-3A45C9463CB8}">
      <dgm:prSet phldrT="[Текст]" custT="1"/>
      <dgm:spPr>
        <a:ln w="19050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2400" b="0" i="0" u="none" strike="noStrike" cap="none" spc="0" dirty="0" smtClean="0">
              <a:solidFill>
                <a:schemeClr val="bg1"/>
              </a:solidFill>
              <a:latin typeface="Franklin Gothic Medium" pitchFamily="34" charset="0"/>
              <a:ea typeface="Arial"/>
              <a:cs typeface="Arial"/>
            </a:rPr>
            <a:t>Работа на высоте</a:t>
          </a:r>
          <a:endParaRPr lang="ru-RU" sz="2400" b="0" i="0" u="none" strike="noStrike" cap="none" spc="0" dirty="0">
            <a:solidFill>
              <a:schemeClr val="bg1"/>
            </a:solidFill>
            <a:latin typeface="Franklin Gothic Medium" pitchFamily="34" charset="0"/>
            <a:ea typeface="Arial"/>
            <a:cs typeface="Arial"/>
          </a:endParaRPr>
        </a:p>
      </dgm:t>
    </dgm:pt>
    <dgm:pt modelId="{9D442522-8CEF-457C-B1D0-1D7E937E1F53}" type="parTrans" cxnId="{2C4C8931-FCF5-4874-B49E-A05DF009E76A}">
      <dgm:prSet/>
      <dgm:spPr/>
      <dgm:t>
        <a:bodyPr/>
        <a:lstStyle/>
        <a:p>
          <a:endParaRPr lang="ru-RU"/>
        </a:p>
      </dgm:t>
    </dgm:pt>
    <dgm:pt modelId="{FAD9368F-FBEA-4691-A4CB-170FC6950842}" type="sibTrans" cxnId="{2C4C8931-FCF5-4874-B49E-A05DF009E76A}">
      <dgm:prSet/>
      <dgm:spPr/>
      <dgm:t>
        <a:bodyPr/>
        <a:lstStyle/>
        <a:p>
          <a:endParaRPr lang="ru-RU"/>
        </a:p>
      </dgm:t>
    </dgm:pt>
    <dgm:pt modelId="{C92AC450-03BD-4940-9B07-886F8A050ED7}">
      <dgm:prSet phldrT="[Текст]" custT="1"/>
      <dgm:spPr>
        <a:ln w="19050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2400" b="0" i="0" u="none" strike="noStrike" cap="none" spc="0" dirty="0" smtClean="0">
              <a:solidFill>
                <a:schemeClr val="bg1"/>
              </a:solidFill>
              <a:latin typeface="Franklin Gothic Medium" pitchFamily="34" charset="0"/>
              <a:ea typeface="Arial"/>
              <a:cs typeface="Arial"/>
            </a:rPr>
            <a:t>Эффективность и стоимость</a:t>
          </a:r>
          <a:endParaRPr lang="ru-RU" sz="2400" b="0" i="0" u="none" strike="noStrike" cap="none" spc="0" dirty="0">
            <a:solidFill>
              <a:schemeClr val="bg1"/>
            </a:solidFill>
            <a:latin typeface="Franklin Gothic Medium" pitchFamily="34" charset="0"/>
            <a:ea typeface="Arial"/>
            <a:cs typeface="Arial"/>
          </a:endParaRPr>
        </a:p>
      </dgm:t>
    </dgm:pt>
    <dgm:pt modelId="{A268C75E-C617-4C53-BEBB-72DEC32C1060}" type="parTrans" cxnId="{74A9AB32-2731-4F08-A4BD-84B39302DBAD}">
      <dgm:prSet/>
      <dgm:spPr/>
      <dgm:t>
        <a:bodyPr/>
        <a:lstStyle/>
        <a:p>
          <a:endParaRPr lang="ru-RU"/>
        </a:p>
      </dgm:t>
    </dgm:pt>
    <dgm:pt modelId="{DA580F63-DF65-4F93-BCD2-0C2013872C05}" type="sibTrans" cxnId="{74A9AB32-2731-4F08-A4BD-84B39302DBAD}">
      <dgm:prSet/>
      <dgm:spPr/>
      <dgm:t>
        <a:bodyPr/>
        <a:lstStyle/>
        <a:p>
          <a:endParaRPr lang="ru-RU"/>
        </a:p>
      </dgm:t>
    </dgm:pt>
    <dgm:pt modelId="{2A6C7B20-6722-4B3A-994A-B5D6801D5B3A}">
      <dgm:prSet phldrT="[Текст]"/>
      <dgm:spPr/>
      <dgm:t>
        <a:bodyPr/>
        <a:lstStyle/>
        <a:p>
          <a:r>
            <a:rPr lang="ru-RU" b="0" i="0" u="none" strike="noStrike" cap="none" spc="0" dirty="0" smtClean="0">
              <a:solidFill>
                <a:schemeClr val="tx1"/>
              </a:solidFill>
              <a:latin typeface="Monotype Corsiva" pitchFamily="66" charset="0"/>
              <a:ea typeface="Arial"/>
              <a:cs typeface="Arial"/>
            </a:rPr>
            <a:t>Экономия на спецтехнике, сокращение времени  на подъем материалов, снижение физической нагрузки на персонал.</a:t>
          </a:r>
          <a:endParaRPr lang="ru-RU" b="0" i="0" u="none" strike="noStrike" cap="none" spc="0" dirty="0">
            <a:solidFill>
              <a:schemeClr val="tx1"/>
            </a:solidFill>
            <a:latin typeface="Monotype Corsiva" pitchFamily="66" charset="0"/>
            <a:ea typeface="Arial"/>
            <a:cs typeface="Arial"/>
          </a:endParaRPr>
        </a:p>
      </dgm:t>
    </dgm:pt>
    <dgm:pt modelId="{839B01BC-2466-4B86-AFBD-ED8F74644E71}" type="parTrans" cxnId="{D009158A-8B44-453B-99E8-C2265C493EEC}">
      <dgm:prSet/>
      <dgm:spPr/>
      <dgm:t>
        <a:bodyPr/>
        <a:lstStyle/>
        <a:p>
          <a:endParaRPr lang="ru-RU"/>
        </a:p>
      </dgm:t>
    </dgm:pt>
    <dgm:pt modelId="{AC820A38-4330-44C5-BF52-0C50B3858AA8}" type="sibTrans" cxnId="{D009158A-8B44-453B-99E8-C2265C493EEC}">
      <dgm:prSet/>
      <dgm:spPr/>
      <dgm:t>
        <a:bodyPr/>
        <a:lstStyle/>
        <a:p>
          <a:endParaRPr lang="ru-RU"/>
        </a:p>
      </dgm:t>
    </dgm:pt>
    <dgm:pt modelId="{D40B74DC-41D6-42C5-8FA7-A0A27BE3500E}">
      <dgm:prSet/>
      <dgm:spPr/>
      <dgm:t>
        <a:bodyPr/>
        <a:lstStyle/>
        <a:p>
          <a:r>
            <a:rPr lang="ru-RU" b="0" i="0" u="none" strike="noStrike" cap="none" spc="0" dirty="0" smtClean="0">
              <a:solidFill>
                <a:schemeClr val="tx1"/>
              </a:solidFill>
              <a:latin typeface="Monotype Corsiva" pitchFamily="66" charset="0"/>
              <a:ea typeface="Arial"/>
              <a:cs typeface="Arial"/>
            </a:rPr>
            <a:t>Убираются высокие риски для персонала (падение с высоты, поражение током).Монтаж </a:t>
          </a:r>
          <a:r>
            <a:rPr lang="ru-RU" b="0" i="0" u="none" strike="noStrike" cap="none" spc="0" dirty="0" smtClean="0">
              <a:solidFill>
                <a:schemeClr val="tx1"/>
              </a:solidFill>
              <a:latin typeface="Monotype Corsiva" pitchFamily="66" charset="0"/>
              <a:ea typeface="Arial"/>
              <a:cs typeface="Arial"/>
            </a:rPr>
            <a:t>и обслуживание контактной сети, фидерных линий, высоковольтных вводов, освещения на опорах и высотных зданиях вдоль путей.</a:t>
          </a:r>
          <a:endParaRPr lang="ru-RU" b="0" i="0" u="none" strike="noStrike" cap="none" spc="0" dirty="0">
            <a:solidFill>
              <a:schemeClr val="tx1"/>
            </a:solidFill>
            <a:latin typeface="Monotype Corsiva" pitchFamily="66" charset="0"/>
            <a:ea typeface="Arial"/>
            <a:cs typeface="Arial"/>
          </a:endParaRPr>
        </a:p>
      </dgm:t>
    </dgm:pt>
    <dgm:pt modelId="{3FBDC3E2-22B7-4DC9-9778-7D1091518386}" type="parTrans" cxnId="{5D9DBE51-3028-4BB5-A4A3-BF8E2E6CE1BF}">
      <dgm:prSet/>
      <dgm:spPr/>
      <dgm:t>
        <a:bodyPr/>
        <a:lstStyle/>
        <a:p>
          <a:endParaRPr lang="ru-RU"/>
        </a:p>
      </dgm:t>
    </dgm:pt>
    <dgm:pt modelId="{A4DAB415-4B65-4D0D-9F94-444932F0E989}" type="sibTrans" cxnId="{5D9DBE51-3028-4BB5-A4A3-BF8E2E6CE1BF}">
      <dgm:prSet/>
      <dgm:spPr/>
      <dgm:t>
        <a:bodyPr/>
        <a:lstStyle/>
        <a:p>
          <a:endParaRPr lang="ru-RU"/>
        </a:p>
      </dgm:t>
    </dgm:pt>
    <dgm:pt modelId="{C1633AE3-4191-4212-8632-85622B734E39}" type="pres">
      <dgm:prSet presAssocID="{FAA6357F-D3EB-475F-9BB9-8EE5EE9B8AE6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91BA0DF-4112-4D96-A00F-24D332CC19C4}" type="pres">
      <dgm:prSet presAssocID="{99801FA8-7277-415A-8392-0F67D475E435}" presName="horFlow" presStyleCnt="0"/>
      <dgm:spPr/>
    </dgm:pt>
    <dgm:pt modelId="{C700FF74-41B3-4627-82F7-EC9D581E5F73}" type="pres">
      <dgm:prSet presAssocID="{99801FA8-7277-415A-8392-0F67D475E435}" presName="bigChev" presStyleLbl="node1" presStyleIdx="0" presStyleCnt="3" custScaleX="132899"/>
      <dgm:spPr/>
      <dgm:t>
        <a:bodyPr/>
        <a:lstStyle/>
        <a:p>
          <a:endParaRPr lang="ru-RU"/>
        </a:p>
      </dgm:t>
    </dgm:pt>
    <dgm:pt modelId="{29A2CE6F-3EF7-47C2-A89D-354F40CE64CF}" type="pres">
      <dgm:prSet presAssocID="{F73B19EB-ED76-4E3F-82AE-2D7DF8D6A0B1}" presName="parTrans" presStyleCnt="0"/>
      <dgm:spPr/>
    </dgm:pt>
    <dgm:pt modelId="{02E7C5C7-5BB5-4B65-8185-546761179ABB}" type="pres">
      <dgm:prSet presAssocID="{C68A4001-3D3B-407C-8651-A66C5A5FF4C5}" presName="node" presStyleLbl="alignAccFollowNode1" presStyleIdx="0" presStyleCnt="3" custScaleX="215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9DB975-6282-44D4-B915-2D38CC305EC1}" type="pres">
      <dgm:prSet presAssocID="{99801FA8-7277-415A-8392-0F67D475E435}" presName="vSp" presStyleCnt="0"/>
      <dgm:spPr/>
    </dgm:pt>
    <dgm:pt modelId="{4908F7A1-F24E-42D0-9318-61BABF334E06}" type="pres">
      <dgm:prSet presAssocID="{FDDCE9FC-3AC4-4DE2-9B1C-3A45C9463CB8}" presName="horFlow" presStyleCnt="0"/>
      <dgm:spPr/>
    </dgm:pt>
    <dgm:pt modelId="{A89A3F8A-F160-4FB1-A17D-29C6D5BE3ACB}" type="pres">
      <dgm:prSet presAssocID="{FDDCE9FC-3AC4-4DE2-9B1C-3A45C9463CB8}" presName="bigChev" presStyleLbl="node1" presStyleIdx="1" presStyleCnt="3" custScaleX="132899"/>
      <dgm:spPr/>
      <dgm:t>
        <a:bodyPr/>
        <a:lstStyle/>
        <a:p>
          <a:endParaRPr lang="ru-RU"/>
        </a:p>
      </dgm:t>
    </dgm:pt>
    <dgm:pt modelId="{0D32C6D3-AC50-4303-9763-36A47142DDBF}" type="pres">
      <dgm:prSet presAssocID="{3FBDC3E2-22B7-4DC9-9778-7D1091518386}" presName="parTrans" presStyleCnt="0"/>
      <dgm:spPr/>
    </dgm:pt>
    <dgm:pt modelId="{28C348C7-7E5C-44F9-8F98-652A6CDC534F}" type="pres">
      <dgm:prSet presAssocID="{D40B74DC-41D6-42C5-8FA7-A0A27BE3500E}" presName="node" presStyleLbl="alignAccFollowNode1" presStyleIdx="1" presStyleCnt="3" custScaleX="2133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399C5F-F264-4517-AD0D-0E5A812EA931}" type="pres">
      <dgm:prSet presAssocID="{FDDCE9FC-3AC4-4DE2-9B1C-3A45C9463CB8}" presName="vSp" presStyleCnt="0"/>
      <dgm:spPr/>
    </dgm:pt>
    <dgm:pt modelId="{F02980E0-A3CD-4D54-A2D6-32C9077AAFDB}" type="pres">
      <dgm:prSet presAssocID="{C92AC450-03BD-4940-9B07-886F8A050ED7}" presName="horFlow" presStyleCnt="0"/>
      <dgm:spPr/>
    </dgm:pt>
    <dgm:pt modelId="{80092781-3869-44A9-B187-58FA036EC01C}" type="pres">
      <dgm:prSet presAssocID="{C92AC450-03BD-4940-9B07-886F8A050ED7}" presName="bigChev" presStyleLbl="node1" presStyleIdx="2" presStyleCnt="3" custScaleX="132899"/>
      <dgm:spPr/>
      <dgm:t>
        <a:bodyPr/>
        <a:lstStyle/>
        <a:p>
          <a:endParaRPr lang="ru-RU"/>
        </a:p>
      </dgm:t>
    </dgm:pt>
    <dgm:pt modelId="{DB421CBD-8901-4D5E-9394-0CD018CCA333}" type="pres">
      <dgm:prSet presAssocID="{839B01BC-2466-4B86-AFBD-ED8F74644E71}" presName="parTrans" presStyleCnt="0"/>
      <dgm:spPr/>
    </dgm:pt>
    <dgm:pt modelId="{9CDF43DC-9D40-4D17-B487-EFD387858182}" type="pres">
      <dgm:prSet presAssocID="{2A6C7B20-6722-4B3A-994A-B5D6801D5B3A}" presName="node" presStyleLbl="alignAccFollowNode1" presStyleIdx="2" presStyleCnt="3" custScaleX="215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99B6C0-395C-4FE0-AE26-CAD5A9196B26}" type="presOf" srcId="{C92AC450-03BD-4940-9B07-886F8A050ED7}" destId="{80092781-3869-44A9-B187-58FA036EC01C}" srcOrd="0" destOrd="0" presId="urn:microsoft.com/office/officeart/2005/8/layout/lProcess3"/>
    <dgm:cxn modelId="{B8615EF3-3F49-4838-AA38-2D46CA9ADB38}" type="presOf" srcId="{99801FA8-7277-415A-8392-0F67D475E435}" destId="{C700FF74-41B3-4627-82F7-EC9D581E5F73}" srcOrd="0" destOrd="0" presId="urn:microsoft.com/office/officeart/2005/8/layout/lProcess3"/>
    <dgm:cxn modelId="{CC61664F-4229-4F09-A185-78917BC36D2B}" type="presOf" srcId="{FDDCE9FC-3AC4-4DE2-9B1C-3A45C9463CB8}" destId="{A89A3F8A-F160-4FB1-A17D-29C6D5BE3ACB}" srcOrd="0" destOrd="0" presId="urn:microsoft.com/office/officeart/2005/8/layout/lProcess3"/>
    <dgm:cxn modelId="{83ED441F-65F4-485F-B4ED-57438D5CE2E5}" type="presOf" srcId="{2A6C7B20-6722-4B3A-994A-B5D6801D5B3A}" destId="{9CDF43DC-9D40-4D17-B487-EFD387858182}" srcOrd="0" destOrd="0" presId="urn:microsoft.com/office/officeart/2005/8/layout/lProcess3"/>
    <dgm:cxn modelId="{5D9DBE51-3028-4BB5-A4A3-BF8E2E6CE1BF}" srcId="{FDDCE9FC-3AC4-4DE2-9B1C-3A45C9463CB8}" destId="{D40B74DC-41D6-42C5-8FA7-A0A27BE3500E}" srcOrd="0" destOrd="0" parTransId="{3FBDC3E2-22B7-4DC9-9778-7D1091518386}" sibTransId="{A4DAB415-4B65-4D0D-9F94-444932F0E989}"/>
    <dgm:cxn modelId="{74A9AB32-2731-4F08-A4BD-84B39302DBAD}" srcId="{FAA6357F-D3EB-475F-9BB9-8EE5EE9B8AE6}" destId="{C92AC450-03BD-4940-9B07-886F8A050ED7}" srcOrd="2" destOrd="0" parTransId="{A268C75E-C617-4C53-BEBB-72DEC32C1060}" sibTransId="{DA580F63-DF65-4F93-BCD2-0C2013872C05}"/>
    <dgm:cxn modelId="{D009158A-8B44-453B-99E8-C2265C493EEC}" srcId="{C92AC450-03BD-4940-9B07-886F8A050ED7}" destId="{2A6C7B20-6722-4B3A-994A-B5D6801D5B3A}" srcOrd="0" destOrd="0" parTransId="{839B01BC-2466-4B86-AFBD-ED8F74644E71}" sibTransId="{AC820A38-4330-44C5-BF52-0C50B3858AA8}"/>
    <dgm:cxn modelId="{5CBE4CE9-8A44-40D1-9EFC-6F674E9C20FE}" srcId="{FAA6357F-D3EB-475F-9BB9-8EE5EE9B8AE6}" destId="{99801FA8-7277-415A-8392-0F67D475E435}" srcOrd="0" destOrd="0" parTransId="{79E5343F-9D44-4F25-81C2-088958A4BC15}" sibTransId="{B0A2204E-23D9-45E4-AC19-38DE4F79D906}"/>
    <dgm:cxn modelId="{2C4C8931-FCF5-4874-B49E-A05DF009E76A}" srcId="{FAA6357F-D3EB-475F-9BB9-8EE5EE9B8AE6}" destId="{FDDCE9FC-3AC4-4DE2-9B1C-3A45C9463CB8}" srcOrd="1" destOrd="0" parTransId="{9D442522-8CEF-457C-B1D0-1D7E937E1F53}" sibTransId="{FAD9368F-FBEA-4691-A4CB-170FC6950842}"/>
    <dgm:cxn modelId="{9A26D06A-8BCC-4FBF-B612-B0C4FA7456CA}" type="presOf" srcId="{C68A4001-3D3B-407C-8651-A66C5A5FF4C5}" destId="{02E7C5C7-5BB5-4B65-8185-546761179ABB}" srcOrd="0" destOrd="0" presId="urn:microsoft.com/office/officeart/2005/8/layout/lProcess3"/>
    <dgm:cxn modelId="{CC288B95-925E-41EE-B535-3F199C53DAF2}" srcId="{99801FA8-7277-415A-8392-0F67D475E435}" destId="{C68A4001-3D3B-407C-8651-A66C5A5FF4C5}" srcOrd="0" destOrd="0" parTransId="{F73B19EB-ED76-4E3F-82AE-2D7DF8D6A0B1}" sibTransId="{B7C80ADB-5588-418E-909B-3CC154CC7A48}"/>
    <dgm:cxn modelId="{CA050505-FCBD-4E05-9688-27CF0152653E}" type="presOf" srcId="{FAA6357F-D3EB-475F-9BB9-8EE5EE9B8AE6}" destId="{C1633AE3-4191-4212-8632-85622B734E39}" srcOrd="0" destOrd="0" presId="urn:microsoft.com/office/officeart/2005/8/layout/lProcess3"/>
    <dgm:cxn modelId="{41B91651-9E81-4BD6-BD04-AE5BD67312EE}" type="presOf" srcId="{D40B74DC-41D6-42C5-8FA7-A0A27BE3500E}" destId="{28C348C7-7E5C-44F9-8F98-652A6CDC534F}" srcOrd="0" destOrd="0" presId="urn:microsoft.com/office/officeart/2005/8/layout/lProcess3"/>
    <dgm:cxn modelId="{CB439185-F648-4A00-AD7C-1A3DA29ABD7D}" type="presParOf" srcId="{C1633AE3-4191-4212-8632-85622B734E39}" destId="{491BA0DF-4112-4D96-A00F-24D332CC19C4}" srcOrd="0" destOrd="0" presId="urn:microsoft.com/office/officeart/2005/8/layout/lProcess3"/>
    <dgm:cxn modelId="{5C780157-8DFA-4C66-BEB1-3033A5689760}" type="presParOf" srcId="{491BA0DF-4112-4D96-A00F-24D332CC19C4}" destId="{C700FF74-41B3-4627-82F7-EC9D581E5F73}" srcOrd="0" destOrd="0" presId="urn:microsoft.com/office/officeart/2005/8/layout/lProcess3"/>
    <dgm:cxn modelId="{F95649D3-FD93-4CE5-A4A3-C971DC93DABD}" type="presParOf" srcId="{491BA0DF-4112-4D96-A00F-24D332CC19C4}" destId="{29A2CE6F-3EF7-47C2-A89D-354F40CE64CF}" srcOrd="1" destOrd="0" presId="urn:microsoft.com/office/officeart/2005/8/layout/lProcess3"/>
    <dgm:cxn modelId="{C1B470DA-5553-4533-84C8-63D6F8013D07}" type="presParOf" srcId="{491BA0DF-4112-4D96-A00F-24D332CC19C4}" destId="{02E7C5C7-5BB5-4B65-8185-546761179ABB}" srcOrd="2" destOrd="0" presId="urn:microsoft.com/office/officeart/2005/8/layout/lProcess3"/>
    <dgm:cxn modelId="{01759A1C-2808-4D5F-BB0F-CDEF56AB27F0}" type="presParOf" srcId="{C1633AE3-4191-4212-8632-85622B734E39}" destId="{029DB975-6282-44D4-B915-2D38CC305EC1}" srcOrd="1" destOrd="0" presId="urn:microsoft.com/office/officeart/2005/8/layout/lProcess3"/>
    <dgm:cxn modelId="{2290AC9B-32BE-48A1-8D98-0D9FFBA6EB40}" type="presParOf" srcId="{C1633AE3-4191-4212-8632-85622B734E39}" destId="{4908F7A1-F24E-42D0-9318-61BABF334E06}" srcOrd="2" destOrd="0" presId="urn:microsoft.com/office/officeart/2005/8/layout/lProcess3"/>
    <dgm:cxn modelId="{66B6D542-382D-4A95-953C-BCCA7DC4E5B2}" type="presParOf" srcId="{4908F7A1-F24E-42D0-9318-61BABF334E06}" destId="{A89A3F8A-F160-4FB1-A17D-29C6D5BE3ACB}" srcOrd="0" destOrd="0" presId="urn:microsoft.com/office/officeart/2005/8/layout/lProcess3"/>
    <dgm:cxn modelId="{9AC8E995-17FF-4C74-A043-9D04B12CAD56}" type="presParOf" srcId="{4908F7A1-F24E-42D0-9318-61BABF334E06}" destId="{0D32C6D3-AC50-4303-9763-36A47142DDBF}" srcOrd="1" destOrd="0" presId="urn:microsoft.com/office/officeart/2005/8/layout/lProcess3"/>
    <dgm:cxn modelId="{647BCFD3-6C8A-4167-8739-A135791EBFA1}" type="presParOf" srcId="{4908F7A1-F24E-42D0-9318-61BABF334E06}" destId="{28C348C7-7E5C-44F9-8F98-652A6CDC534F}" srcOrd="2" destOrd="0" presId="urn:microsoft.com/office/officeart/2005/8/layout/lProcess3"/>
    <dgm:cxn modelId="{DEA08A92-1096-4D21-85E9-64D26351EEF7}" type="presParOf" srcId="{C1633AE3-4191-4212-8632-85622B734E39}" destId="{BB399C5F-F264-4517-AD0D-0E5A812EA931}" srcOrd="3" destOrd="0" presId="urn:microsoft.com/office/officeart/2005/8/layout/lProcess3"/>
    <dgm:cxn modelId="{A44B004E-4C2B-4D88-930B-7C11DA4B29D6}" type="presParOf" srcId="{C1633AE3-4191-4212-8632-85622B734E39}" destId="{F02980E0-A3CD-4D54-A2D6-32C9077AAFDB}" srcOrd="4" destOrd="0" presId="urn:microsoft.com/office/officeart/2005/8/layout/lProcess3"/>
    <dgm:cxn modelId="{C3BD25F9-A69B-4042-88E3-33584E8F652B}" type="presParOf" srcId="{F02980E0-A3CD-4D54-A2D6-32C9077AAFDB}" destId="{80092781-3869-44A9-B187-58FA036EC01C}" srcOrd="0" destOrd="0" presId="urn:microsoft.com/office/officeart/2005/8/layout/lProcess3"/>
    <dgm:cxn modelId="{D6A3F740-6E21-4FE1-BB08-571C20DD3F75}" type="presParOf" srcId="{F02980E0-A3CD-4D54-A2D6-32C9077AAFDB}" destId="{DB421CBD-8901-4D5E-9394-0CD018CCA333}" srcOrd="1" destOrd="0" presId="urn:microsoft.com/office/officeart/2005/8/layout/lProcess3"/>
    <dgm:cxn modelId="{839A5096-D4D5-4941-89AC-273A43140823}" type="presParOf" srcId="{F02980E0-A3CD-4D54-A2D6-32C9077AAFDB}" destId="{9CDF43DC-9D40-4D17-B487-EFD387858182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14D287-0E5F-4EC3-BA70-A80FEF96DCC6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8C5E40-B89E-41A8-8B95-FE9ECEE9DEF0}">
      <dgm:prSet/>
      <dgm:spPr>
        <a:ln>
          <a:solidFill>
            <a:srgbClr val="002060"/>
          </a:solidFill>
        </a:ln>
        <a:effectLst>
          <a:glow rad="101600">
            <a:schemeClr val="accent1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ru-RU" dirty="0" smtClean="0"/>
            <a:t>Автономное, высокоточное и стабильное выполнение сложных манипуляций (сброс, захват, фиксация груза/линий) </a:t>
          </a:r>
          <a:r>
            <a:rPr lang="ru-RU" dirty="0" err="1" smtClean="0"/>
            <a:t>дроном</a:t>
          </a:r>
          <a:r>
            <a:rPr lang="ru-RU" dirty="0" smtClean="0"/>
            <a:t> с полезной нагрузкой в динамической трехмерной среде с переменными аэродинамическими условиями и ограниченной видимостью, исключающее повреждение инфраструктуры и обеспечивающее безопасность персонала.</a:t>
          </a:r>
          <a:endParaRPr lang="ru-RU" dirty="0">
            <a:latin typeface="Bahnschrift Light" pitchFamily="34" charset="0"/>
          </a:endParaRPr>
        </a:p>
      </dgm:t>
    </dgm:pt>
    <dgm:pt modelId="{A34FD368-F858-4ACA-9316-1850C80D6330}" type="parTrans" cxnId="{49BEAD9A-94A7-4219-A0CA-4EE3572FAC8E}">
      <dgm:prSet/>
      <dgm:spPr/>
      <dgm:t>
        <a:bodyPr/>
        <a:lstStyle/>
        <a:p>
          <a:endParaRPr lang="ru-RU"/>
        </a:p>
      </dgm:t>
    </dgm:pt>
    <dgm:pt modelId="{2CF11E73-BC49-42B6-88E9-110928524477}" type="sibTrans" cxnId="{49BEAD9A-94A7-4219-A0CA-4EE3572FAC8E}">
      <dgm:prSet/>
      <dgm:spPr/>
      <dgm:t>
        <a:bodyPr/>
        <a:lstStyle/>
        <a:p>
          <a:endParaRPr lang="ru-RU"/>
        </a:p>
      </dgm:t>
    </dgm:pt>
    <dgm:pt modelId="{B3E1F550-D3F4-4FCE-AA49-7A0707EEB9DE}">
      <dgm:prSet/>
      <dgm:spPr>
        <a:ln>
          <a:solidFill>
            <a:srgbClr val="002060"/>
          </a:solidFill>
        </a:ln>
        <a:effectLst>
          <a:glow rad="101600">
            <a:schemeClr val="accent1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ru-RU" dirty="0" smtClean="0">
              <a:latin typeface="Bahnschrift Light" pitchFamily="34" charset="0"/>
            </a:rPr>
            <a:t>Создание системы управлении </a:t>
          </a:r>
          <a:r>
            <a:rPr lang="ru-RU" dirty="0" err="1" smtClean="0">
              <a:latin typeface="Bahnschrift Light" pitchFamily="34" charset="0"/>
            </a:rPr>
            <a:t>дронов</a:t>
          </a:r>
          <a:r>
            <a:rPr lang="ru-RU" dirty="0" smtClean="0">
              <a:latin typeface="Bahnschrift Light" pitchFamily="34" charset="0"/>
            </a:rPr>
            <a:t> для осуществления доставки строительных материалов на сооружения любой высоты.</a:t>
          </a:r>
          <a:endParaRPr lang="ru-RU" dirty="0">
            <a:latin typeface="Bahnschrift Light" pitchFamily="34" charset="0"/>
          </a:endParaRPr>
        </a:p>
      </dgm:t>
    </dgm:pt>
    <dgm:pt modelId="{29A7CA4C-80E5-4D5B-9E8E-4C2677AE8CE2}" type="parTrans" cxnId="{8AC2D7A9-719F-4626-80E5-C7668633A461}">
      <dgm:prSet/>
      <dgm:spPr/>
      <dgm:t>
        <a:bodyPr/>
        <a:lstStyle/>
        <a:p>
          <a:endParaRPr lang="ru-RU"/>
        </a:p>
      </dgm:t>
    </dgm:pt>
    <dgm:pt modelId="{AE79ACEC-5E3A-45CD-ABAB-50BFCE128585}" type="sibTrans" cxnId="{8AC2D7A9-719F-4626-80E5-C7668633A461}">
      <dgm:prSet/>
      <dgm:spPr/>
      <dgm:t>
        <a:bodyPr/>
        <a:lstStyle/>
        <a:p>
          <a:endParaRPr lang="ru-RU"/>
        </a:p>
      </dgm:t>
    </dgm:pt>
    <dgm:pt modelId="{97BE0E06-2B7E-4D56-A894-686244B87F92}" type="pres">
      <dgm:prSet presAssocID="{1514D287-0E5F-4EC3-BA70-A80FEF96DCC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1C5D1FB-B91F-4360-A8F9-05E3879261E6}" type="pres">
      <dgm:prSet presAssocID="{B3E1F550-D3F4-4FCE-AA49-7A0707EEB9DE}" presName="boxAndChildren" presStyleCnt="0"/>
      <dgm:spPr/>
    </dgm:pt>
    <dgm:pt modelId="{44631C08-4E5F-49F4-97B2-62E74E50253E}" type="pres">
      <dgm:prSet presAssocID="{B3E1F550-D3F4-4FCE-AA49-7A0707EEB9DE}" presName="parentTextBox" presStyleLbl="node1" presStyleIdx="0" presStyleCnt="2" custScaleY="159513"/>
      <dgm:spPr/>
      <dgm:t>
        <a:bodyPr/>
        <a:lstStyle/>
        <a:p>
          <a:endParaRPr lang="ru-RU"/>
        </a:p>
      </dgm:t>
    </dgm:pt>
    <dgm:pt modelId="{271C4824-FD55-4EFA-AA84-CE1B088D715B}" type="pres">
      <dgm:prSet presAssocID="{2CF11E73-BC49-42B6-88E9-110928524477}" presName="sp" presStyleCnt="0"/>
      <dgm:spPr/>
    </dgm:pt>
    <dgm:pt modelId="{B4CC009C-52BB-45D8-9932-9457FA45C624}" type="pres">
      <dgm:prSet presAssocID="{558C5E40-B89E-41A8-8B95-FE9ECEE9DEF0}" presName="arrowAndChildren" presStyleCnt="0"/>
      <dgm:spPr/>
    </dgm:pt>
    <dgm:pt modelId="{90EF2307-1914-4737-BBFB-2E7C863AFD3B}" type="pres">
      <dgm:prSet presAssocID="{558C5E40-B89E-41A8-8B95-FE9ECEE9DEF0}" presName="parentTextArrow" presStyleLbl="node1" presStyleIdx="1" presStyleCnt="2" custScaleY="278705"/>
      <dgm:spPr/>
      <dgm:t>
        <a:bodyPr/>
        <a:lstStyle/>
        <a:p>
          <a:endParaRPr lang="ru-RU"/>
        </a:p>
      </dgm:t>
    </dgm:pt>
  </dgm:ptLst>
  <dgm:cxnLst>
    <dgm:cxn modelId="{8AC2D7A9-719F-4626-80E5-C7668633A461}" srcId="{1514D287-0E5F-4EC3-BA70-A80FEF96DCC6}" destId="{B3E1F550-D3F4-4FCE-AA49-7A0707EEB9DE}" srcOrd="1" destOrd="0" parTransId="{29A7CA4C-80E5-4D5B-9E8E-4C2677AE8CE2}" sibTransId="{AE79ACEC-5E3A-45CD-ABAB-50BFCE128585}"/>
    <dgm:cxn modelId="{085E5E0D-7F6D-4B7A-8DD6-B1B13C7C7021}" type="presOf" srcId="{B3E1F550-D3F4-4FCE-AA49-7A0707EEB9DE}" destId="{44631C08-4E5F-49F4-97B2-62E74E50253E}" srcOrd="0" destOrd="0" presId="urn:microsoft.com/office/officeart/2005/8/layout/process4"/>
    <dgm:cxn modelId="{92A26FA8-2579-4F5F-B9AA-C649FA628F26}" type="presOf" srcId="{1514D287-0E5F-4EC3-BA70-A80FEF96DCC6}" destId="{97BE0E06-2B7E-4D56-A894-686244B87F92}" srcOrd="0" destOrd="0" presId="urn:microsoft.com/office/officeart/2005/8/layout/process4"/>
    <dgm:cxn modelId="{49BEAD9A-94A7-4219-A0CA-4EE3572FAC8E}" srcId="{1514D287-0E5F-4EC3-BA70-A80FEF96DCC6}" destId="{558C5E40-B89E-41A8-8B95-FE9ECEE9DEF0}" srcOrd="0" destOrd="0" parTransId="{A34FD368-F858-4ACA-9316-1850C80D6330}" sibTransId="{2CF11E73-BC49-42B6-88E9-110928524477}"/>
    <dgm:cxn modelId="{92CE4630-3DBE-4AC6-ADC9-F5D4BD797C25}" type="presOf" srcId="{558C5E40-B89E-41A8-8B95-FE9ECEE9DEF0}" destId="{90EF2307-1914-4737-BBFB-2E7C863AFD3B}" srcOrd="0" destOrd="0" presId="urn:microsoft.com/office/officeart/2005/8/layout/process4"/>
    <dgm:cxn modelId="{D21BA62F-7878-4804-A173-2AE16C5BEF72}" type="presParOf" srcId="{97BE0E06-2B7E-4D56-A894-686244B87F92}" destId="{11C5D1FB-B91F-4360-A8F9-05E3879261E6}" srcOrd="0" destOrd="0" presId="urn:microsoft.com/office/officeart/2005/8/layout/process4"/>
    <dgm:cxn modelId="{C6286E9C-017D-4A4E-9B57-F050D4D06E42}" type="presParOf" srcId="{11C5D1FB-B91F-4360-A8F9-05E3879261E6}" destId="{44631C08-4E5F-49F4-97B2-62E74E50253E}" srcOrd="0" destOrd="0" presId="urn:microsoft.com/office/officeart/2005/8/layout/process4"/>
    <dgm:cxn modelId="{84EDEF76-03B6-46F6-874B-5BE22F70796C}" type="presParOf" srcId="{97BE0E06-2B7E-4D56-A894-686244B87F92}" destId="{271C4824-FD55-4EFA-AA84-CE1B088D715B}" srcOrd="1" destOrd="0" presId="urn:microsoft.com/office/officeart/2005/8/layout/process4"/>
    <dgm:cxn modelId="{5B03352B-D60C-4899-A1BC-2D8DA9EDE936}" type="presParOf" srcId="{97BE0E06-2B7E-4D56-A894-686244B87F92}" destId="{B4CC009C-52BB-45D8-9932-9457FA45C624}" srcOrd="2" destOrd="0" presId="urn:microsoft.com/office/officeart/2005/8/layout/process4"/>
    <dgm:cxn modelId="{0D6FE7A0-F79C-4921-A34A-924D546AC82F}" type="presParOf" srcId="{B4CC009C-52BB-45D8-9932-9457FA45C624}" destId="{90EF2307-1914-4737-BBFB-2E7C863AFD3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B2C03B-457E-425B-913A-1B819F4F4529}">
      <dsp:nvSpPr>
        <dsp:cNvPr id="0" name=""/>
        <dsp:cNvSpPr/>
      </dsp:nvSpPr>
      <dsp:spPr>
        <a:xfrm rot="10800000">
          <a:off x="1440147" y="0"/>
          <a:ext cx="7406235" cy="141277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glow rad="635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525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i="1" u="sng" kern="1200" dirty="0" smtClean="0">
              <a:latin typeface="Cascadia Mono SemiBold" pitchFamily="49" charset="0"/>
              <a:cs typeface="Cascadia Mono SemiBold" pitchFamily="49" charset="0"/>
            </a:rPr>
            <a:t>Безопасность:</a:t>
          </a:r>
          <a:br>
            <a:rPr lang="ru-RU" sz="2100" i="1" u="sng" kern="1200" dirty="0" smtClean="0">
              <a:latin typeface="Cascadia Mono SemiBold" pitchFamily="49" charset="0"/>
              <a:cs typeface="Cascadia Mono SemiBold" pitchFamily="49" charset="0"/>
            </a:rPr>
          </a:br>
          <a:r>
            <a:rPr lang="ru-RU" sz="2100" kern="1200" dirty="0" smtClean="0">
              <a:latin typeface="Monotype Corsiva" pitchFamily="66" charset="0"/>
            </a:rPr>
            <a:t>Высокие риски для персонала (падение с высоты, поражение током, опасность наезда подвижного состава).</a:t>
          </a:r>
          <a:endParaRPr lang="ru-RU" sz="2100" kern="1200" dirty="0">
            <a:latin typeface="Monotype Corsiva" pitchFamily="66" charset="0"/>
          </a:endParaRPr>
        </a:p>
      </dsp:txBody>
      <dsp:txXfrm rot="10800000">
        <a:off x="1793341" y="0"/>
        <a:ext cx="7053041" cy="1412777"/>
      </dsp:txXfrm>
    </dsp:sp>
    <dsp:sp modelId="{CCE68F66-F43C-4632-B57F-784F3F673D80}">
      <dsp:nvSpPr>
        <dsp:cNvPr id="0" name=""/>
        <dsp:cNvSpPr/>
      </dsp:nvSpPr>
      <dsp:spPr>
        <a:xfrm>
          <a:off x="1572010" y="563743"/>
          <a:ext cx="345499" cy="28535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40E95B-6F83-4D9A-9A14-4ED98D148C89}">
      <dsp:nvSpPr>
        <dsp:cNvPr id="0" name=""/>
        <dsp:cNvSpPr/>
      </dsp:nvSpPr>
      <dsp:spPr>
        <a:xfrm rot="10800000">
          <a:off x="1574803" y="1656182"/>
          <a:ext cx="7268735" cy="141277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glow rad="635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525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i="1" u="sng" kern="1200" dirty="0" smtClean="0">
              <a:latin typeface="Cascadia Mono SemiBold" pitchFamily="49" charset="0"/>
              <a:cs typeface="Cascadia Mono SemiBold" pitchFamily="49" charset="0"/>
            </a:rPr>
            <a:t>Работа на высоте:</a:t>
          </a:r>
          <a:r>
            <a:rPr lang="ru-RU" sz="2100" kern="1200" dirty="0" smtClean="0">
              <a:latin typeface="DejaVu Serif Condensed"/>
              <a:ea typeface="DejaVu Serif Condensed"/>
              <a:cs typeface="DejaVu Serif Condensed"/>
            </a:rPr>
            <a:t/>
          </a:r>
          <a:br>
            <a:rPr lang="ru-RU" sz="2100" kern="1200" dirty="0" smtClean="0">
              <a:latin typeface="DejaVu Serif Condensed"/>
              <a:ea typeface="DejaVu Serif Condensed"/>
              <a:cs typeface="DejaVu Serif Condensed"/>
            </a:rPr>
          </a:br>
          <a:r>
            <a:rPr lang="ru-RU" sz="2100" kern="1200" dirty="0" smtClean="0">
              <a:latin typeface="Monotype Corsiva" pitchFamily="66" charset="0"/>
            </a:rPr>
            <a:t>Монтаж и обслуживание контактной сети, фидерных линий, высоковольтных вводов, освещения на опорах и высотных зданиях вдоль путей.</a:t>
          </a:r>
          <a:endParaRPr lang="ru-RU" sz="2100" kern="1200" dirty="0">
            <a:latin typeface="Monotype Corsiva" pitchFamily="66" charset="0"/>
          </a:endParaRPr>
        </a:p>
      </dsp:txBody>
      <dsp:txXfrm rot="10800000">
        <a:off x="1927997" y="1656182"/>
        <a:ext cx="6915541" cy="1412777"/>
      </dsp:txXfrm>
    </dsp:sp>
    <dsp:sp modelId="{13A21C72-A407-4092-BFFB-87C756C837AC}">
      <dsp:nvSpPr>
        <dsp:cNvPr id="0" name=""/>
        <dsp:cNvSpPr/>
      </dsp:nvSpPr>
      <dsp:spPr>
        <a:xfrm>
          <a:off x="1572941" y="2219893"/>
          <a:ext cx="345499" cy="28535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8FB776-04CC-463B-A646-DD6B4C5820A1}">
      <dsp:nvSpPr>
        <dsp:cNvPr id="0" name=""/>
        <dsp:cNvSpPr/>
      </dsp:nvSpPr>
      <dsp:spPr>
        <a:xfrm rot="10800000">
          <a:off x="1512187" y="3312365"/>
          <a:ext cx="7322003" cy="141277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glow rad="635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525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u="sng" kern="1200" dirty="0" smtClean="0">
              <a:latin typeface="Cascadia Mono SemiBold" pitchFamily="49" charset="0"/>
              <a:cs typeface="Cascadia Mono SemiBold" pitchFamily="49" charset="0"/>
            </a:rPr>
            <a:t>Эффективность и стоимость:</a:t>
          </a:r>
          <a:r>
            <a:rPr lang="ru-RU" sz="2000" kern="1200" dirty="0" smtClean="0">
              <a:latin typeface="DejaVu Serif Condensed"/>
              <a:ea typeface="DejaVu Serif Condensed"/>
              <a:cs typeface="DejaVu Serif Condensed"/>
            </a:rPr>
            <a:t/>
          </a:r>
          <a:br>
            <a:rPr lang="ru-RU" sz="2000" kern="1200" dirty="0" smtClean="0">
              <a:latin typeface="DejaVu Serif Condensed"/>
              <a:ea typeface="DejaVu Serif Condensed"/>
              <a:cs typeface="DejaVu Serif Condensed"/>
            </a:rPr>
          </a:br>
          <a:r>
            <a:rPr lang="ru-RU" sz="2000" kern="1200" dirty="0" smtClean="0">
              <a:latin typeface="Monotype Corsiva" pitchFamily="66" charset="0"/>
            </a:rPr>
            <a:t>Высокая стоимость аренды спецтехники (автовышки, краны, железнодорожные подъемные платформы), длительность подготовительных работ.</a:t>
          </a:r>
          <a:endParaRPr lang="ru-RU" sz="2000" kern="1200" dirty="0">
            <a:latin typeface="Monotype Corsiva" pitchFamily="66" charset="0"/>
          </a:endParaRPr>
        </a:p>
      </dsp:txBody>
      <dsp:txXfrm rot="10800000">
        <a:off x="1865381" y="3312365"/>
        <a:ext cx="6968809" cy="1412777"/>
      </dsp:txXfrm>
    </dsp:sp>
    <dsp:sp modelId="{B6BF61C8-D0DC-4F81-84C2-B4BBA7F29FD9}">
      <dsp:nvSpPr>
        <dsp:cNvPr id="0" name=""/>
        <dsp:cNvSpPr/>
      </dsp:nvSpPr>
      <dsp:spPr>
        <a:xfrm>
          <a:off x="1572010" y="3876044"/>
          <a:ext cx="345499" cy="28535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00FF74-41B3-4627-82F7-EC9D581E5F73}">
      <dsp:nvSpPr>
        <dsp:cNvPr id="0" name=""/>
        <dsp:cNvSpPr/>
      </dsp:nvSpPr>
      <dsp:spPr>
        <a:xfrm>
          <a:off x="7492" y="58356"/>
          <a:ext cx="4641208" cy="13969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u="none" strike="noStrike" kern="1200" cap="none" spc="0" dirty="0" smtClean="0">
              <a:solidFill>
                <a:schemeClr val="bg1"/>
              </a:solidFill>
              <a:latin typeface="Franklin Gothic Medium" pitchFamily="34" charset="0"/>
              <a:ea typeface="Arial"/>
              <a:cs typeface="Arial"/>
            </a:rPr>
            <a:t>Безопасность</a:t>
          </a:r>
          <a:endParaRPr lang="ru-RU" sz="2400" b="0" i="0" u="none" strike="noStrike" kern="1200" cap="none" spc="0" dirty="0">
            <a:solidFill>
              <a:schemeClr val="bg1"/>
            </a:solidFill>
            <a:latin typeface="Franklin Gothic Medium" pitchFamily="34" charset="0"/>
            <a:ea typeface="Arial"/>
            <a:cs typeface="Arial"/>
          </a:endParaRPr>
        </a:p>
      </dsp:txBody>
      <dsp:txXfrm>
        <a:off x="705949" y="58356"/>
        <a:ext cx="3244295" cy="1396913"/>
      </dsp:txXfrm>
    </dsp:sp>
    <dsp:sp modelId="{02E7C5C7-5BB5-4B65-8185-546761179ABB}">
      <dsp:nvSpPr>
        <dsp:cNvPr id="0" name=""/>
        <dsp:cNvSpPr/>
      </dsp:nvSpPr>
      <dsp:spPr>
        <a:xfrm>
          <a:off x="4194704" y="177093"/>
          <a:ext cx="6238963" cy="115943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i="0" u="none" strike="noStrike" kern="1200" cap="none" spc="0" dirty="0" smtClean="0">
              <a:solidFill>
                <a:schemeClr val="tx1"/>
              </a:solidFill>
              <a:latin typeface="Monotype Corsiva" pitchFamily="66" charset="0"/>
              <a:ea typeface="Arial"/>
              <a:cs typeface="Arial"/>
            </a:rPr>
            <a:t>Снижение травматизма и смертности, улучшение  условий труда, соблюдение строгих требований безопасности.</a:t>
          </a:r>
          <a:endParaRPr lang="ru-RU" sz="1700" b="0" i="0" u="none" strike="noStrike" kern="1200" cap="none" spc="0" dirty="0">
            <a:solidFill>
              <a:schemeClr val="tx1"/>
            </a:solidFill>
            <a:latin typeface="Monotype Corsiva" pitchFamily="66" charset="0"/>
            <a:ea typeface="Arial"/>
            <a:cs typeface="Arial"/>
          </a:endParaRPr>
        </a:p>
      </dsp:txBody>
      <dsp:txXfrm>
        <a:off x="4774423" y="177093"/>
        <a:ext cx="5079526" cy="1159437"/>
      </dsp:txXfrm>
    </dsp:sp>
    <dsp:sp modelId="{A89A3F8A-F160-4FB1-A17D-29C6D5BE3ACB}">
      <dsp:nvSpPr>
        <dsp:cNvPr id="0" name=""/>
        <dsp:cNvSpPr/>
      </dsp:nvSpPr>
      <dsp:spPr>
        <a:xfrm>
          <a:off x="7492" y="1650836"/>
          <a:ext cx="4641208" cy="13969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u="none" strike="noStrike" kern="1200" cap="none" spc="0" dirty="0" smtClean="0">
              <a:solidFill>
                <a:schemeClr val="bg1"/>
              </a:solidFill>
              <a:latin typeface="Franklin Gothic Medium" pitchFamily="34" charset="0"/>
              <a:ea typeface="Arial"/>
              <a:cs typeface="Arial"/>
            </a:rPr>
            <a:t>Работа на высоте</a:t>
          </a:r>
          <a:endParaRPr lang="ru-RU" sz="2400" b="0" i="0" u="none" strike="noStrike" kern="1200" cap="none" spc="0" dirty="0">
            <a:solidFill>
              <a:schemeClr val="bg1"/>
            </a:solidFill>
            <a:latin typeface="Franklin Gothic Medium" pitchFamily="34" charset="0"/>
            <a:ea typeface="Arial"/>
            <a:cs typeface="Arial"/>
          </a:endParaRPr>
        </a:p>
      </dsp:txBody>
      <dsp:txXfrm>
        <a:off x="705949" y="1650836"/>
        <a:ext cx="3244295" cy="1396913"/>
      </dsp:txXfrm>
    </dsp:sp>
    <dsp:sp modelId="{28C348C7-7E5C-44F9-8F98-652A6CDC534F}">
      <dsp:nvSpPr>
        <dsp:cNvPr id="0" name=""/>
        <dsp:cNvSpPr/>
      </dsp:nvSpPr>
      <dsp:spPr>
        <a:xfrm>
          <a:off x="4194704" y="1769574"/>
          <a:ext cx="6183629" cy="115943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i="0" u="none" strike="noStrike" kern="1200" cap="none" spc="0" dirty="0" smtClean="0">
              <a:solidFill>
                <a:schemeClr val="tx1"/>
              </a:solidFill>
              <a:latin typeface="Monotype Corsiva" pitchFamily="66" charset="0"/>
              <a:ea typeface="Arial"/>
              <a:cs typeface="Arial"/>
            </a:rPr>
            <a:t>Убираются высокие риски для персонала (падение с высоты, поражение током).Монтаж </a:t>
          </a:r>
          <a:r>
            <a:rPr lang="ru-RU" sz="1700" b="0" i="0" u="none" strike="noStrike" kern="1200" cap="none" spc="0" dirty="0" smtClean="0">
              <a:solidFill>
                <a:schemeClr val="tx1"/>
              </a:solidFill>
              <a:latin typeface="Monotype Corsiva" pitchFamily="66" charset="0"/>
              <a:ea typeface="Arial"/>
              <a:cs typeface="Arial"/>
            </a:rPr>
            <a:t>и обслуживание контактной сети, фидерных линий, высоковольтных вводов, освещения на опорах и высотных зданиях вдоль путей.</a:t>
          </a:r>
          <a:endParaRPr lang="ru-RU" sz="1700" b="0" i="0" u="none" strike="noStrike" kern="1200" cap="none" spc="0" dirty="0">
            <a:solidFill>
              <a:schemeClr val="tx1"/>
            </a:solidFill>
            <a:latin typeface="Monotype Corsiva" pitchFamily="66" charset="0"/>
            <a:ea typeface="Arial"/>
            <a:cs typeface="Arial"/>
          </a:endParaRPr>
        </a:p>
      </dsp:txBody>
      <dsp:txXfrm>
        <a:off x="4774423" y="1769574"/>
        <a:ext cx="5024192" cy="1159437"/>
      </dsp:txXfrm>
    </dsp:sp>
    <dsp:sp modelId="{80092781-3869-44A9-B187-58FA036EC01C}">
      <dsp:nvSpPr>
        <dsp:cNvPr id="0" name=""/>
        <dsp:cNvSpPr/>
      </dsp:nvSpPr>
      <dsp:spPr>
        <a:xfrm>
          <a:off x="7492" y="3243317"/>
          <a:ext cx="4641208" cy="13969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u="none" strike="noStrike" kern="1200" cap="none" spc="0" dirty="0" smtClean="0">
              <a:solidFill>
                <a:schemeClr val="bg1"/>
              </a:solidFill>
              <a:latin typeface="Franklin Gothic Medium" pitchFamily="34" charset="0"/>
              <a:ea typeface="Arial"/>
              <a:cs typeface="Arial"/>
            </a:rPr>
            <a:t>Эффективность и стоимость</a:t>
          </a:r>
          <a:endParaRPr lang="ru-RU" sz="2400" b="0" i="0" u="none" strike="noStrike" kern="1200" cap="none" spc="0" dirty="0">
            <a:solidFill>
              <a:schemeClr val="bg1"/>
            </a:solidFill>
            <a:latin typeface="Franklin Gothic Medium" pitchFamily="34" charset="0"/>
            <a:ea typeface="Arial"/>
            <a:cs typeface="Arial"/>
          </a:endParaRPr>
        </a:p>
      </dsp:txBody>
      <dsp:txXfrm>
        <a:off x="705949" y="3243317"/>
        <a:ext cx="3244295" cy="1396913"/>
      </dsp:txXfrm>
    </dsp:sp>
    <dsp:sp modelId="{9CDF43DC-9D40-4D17-B487-EFD387858182}">
      <dsp:nvSpPr>
        <dsp:cNvPr id="0" name=""/>
        <dsp:cNvSpPr/>
      </dsp:nvSpPr>
      <dsp:spPr>
        <a:xfrm>
          <a:off x="4194704" y="3362055"/>
          <a:ext cx="6238963" cy="115943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i="0" u="none" strike="noStrike" kern="1200" cap="none" spc="0" dirty="0" smtClean="0">
              <a:solidFill>
                <a:schemeClr val="tx1"/>
              </a:solidFill>
              <a:latin typeface="Monotype Corsiva" pitchFamily="66" charset="0"/>
              <a:ea typeface="Arial"/>
              <a:cs typeface="Arial"/>
            </a:rPr>
            <a:t>Экономия на спецтехнике, сокращение времени  на подъем материалов, снижение физической нагрузки на персонал.</a:t>
          </a:r>
          <a:endParaRPr lang="ru-RU" sz="1700" b="0" i="0" u="none" strike="noStrike" kern="1200" cap="none" spc="0" dirty="0">
            <a:solidFill>
              <a:schemeClr val="tx1"/>
            </a:solidFill>
            <a:latin typeface="Monotype Corsiva" pitchFamily="66" charset="0"/>
            <a:ea typeface="Arial"/>
            <a:cs typeface="Arial"/>
          </a:endParaRPr>
        </a:p>
      </dsp:txBody>
      <dsp:txXfrm>
        <a:off x="4774423" y="3362055"/>
        <a:ext cx="5079526" cy="11594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631C08-4E5F-49F4-97B2-62E74E50253E}">
      <dsp:nvSpPr>
        <dsp:cNvPr id="0" name=""/>
        <dsp:cNvSpPr/>
      </dsp:nvSpPr>
      <dsp:spPr>
        <a:xfrm>
          <a:off x="0" y="2726080"/>
          <a:ext cx="9433048" cy="10178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2060"/>
          </a:solidFill>
          <a:prstDash val="solid"/>
        </a:ln>
        <a:effectLst>
          <a:glow rad="101600">
            <a:schemeClr val="accent1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39700" h="1397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Bahnschrift Light" pitchFamily="34" charset="0"/>
            </a:rPr>
            <a:t>Создание системы управлении </a:t>
          </a:r>
          <a:r>
            <a:rPr lang="ru-RU" sz="1900" kern="1200" dirty="0" err="1" smtClean="0">
              <a:latin typeface="Bahnschrift Light" pitchFamily="34" charset="0"/>
            </a:rPr>
            <a:t>дронов</a:t>
          </a:r>
          <a:r>
            <a:rPr lang="ru-RU" sz="1900" kern="1200" dirty="0" smtClean="0">
              <a:latin typeface="Bahnschrift Light" pitchFamily="34" charset="0"/>
            </a:rPr>
            <a:t> для осуществления доставки строительных материалов на сооружения любой высоты.</a:t>
          </a:r>
          <a:endParaRPr lang="ru-RU" sz="1900" kern="1200" dirty="0">
            <a:latin typeface="Bahnschrift Light" pitchFamily="34" charset="0"/>
          </a:endParaRPr>
        </a:p>
      </dsp:txBody>
      <dsp:txXfrm>
        <a:off x="0" y="2726080"/>
        <a:ext cx="9433048" cy="1017830"/>
      </dsp:txXfrm>
    </dsp:sp>
    <dsp:sp modelId="{90EF2307-1914-4737-BBFB-2E7C863AFD3B}">
      <dsp:nvSpPr>
        <dsp:cNvPr id="0" name=""/>
        <dsp:cNvSpPr/>
      </dsp:nvSpPr>
      <dsp:spPr>
        <a:xfrm rot="10800000">
          <a:off x="0" y="504"/>
          <a:ext cx="9433048" cy="273514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2060"/>
          </a:solidFill>
          <a:prstDash val="solid"/>
        </a:ln>
        <a:effectLst>
          <a:glow rad="101600">
            <a:schemeClr val="accent1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39700" h="1397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Автономное, высокоточное и стабильное выполнение сложных манипуляций (сброс, захват, фиксация груза/линий) </a:t>
          </a:r>
          <a:r>
            <a:rPr lang="ru-RU" sz="1800" kern="1200" dirty="0" err="1" smtClean="0"/>
            <a:t>дроном</a:t>
          </a:r>
          <a:r>
            <a:rPr lang="ru-RU" sz="1800" kern="1200" dirty="0" smtClean="0"/>
            <a:t> с полезной нагрузкой в динамической трехмерной среде с переменными аэродинамическими условиями и ограниченной видимостью, исключающее повреждение инфраструктуры и обеспечивающее безопасность персонала.</a:t>
          </a:r>
          <a:endParaRPr lang="ru-RU" sz="1800" kern="1200" dirty="0">
            <a:latin typeface="Bahnschrift Light" pitchFamily="34" charset="0"/>
          </a:endParaRPr>
        </a:p>
      </dsp:txBody>
      <dsp:txXfrm rot="10800000">
        <a:off x="0" y="504"/>
        <a:ext cx="9433048" cy="17772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914400" y="2130425"/>
            <a:ext cx="10363199" cy="1470025"/>
          </a:xfrm>
        </p:spPr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828800" y="3886200"/>
            <a:ext cx="8534399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pPr>
                <a:defRPr/>
              </a:pPr>
              <a:t>01.11.2025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pPr>
                <a:defRPr/>
              </a:pPr>
              <a:t>01.11.2025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63083" y="4406901"/>
            <a:ext cx="10363199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963083" y="2906713"/>
            <a:ext cx="10363199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pPr>
                <a:defRPr/>
              </a:pPr>
              <a:t>01.11.2025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1583497" y="1600201"/>
            <a:ext cx="470452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576053" y="1600201"/>
            <a:ext cx="5006346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pPr>
                <a:defRPr/>
              </a:pPr>
              <a:t>01.11.2025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583497" y="1535113"/>
            <a:ext cx="470452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1583497" y="2174874"/>
            <a:ext cx="470452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480042" y="1535113"/>
            <a:ext cx="510235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480042" y="2174874"/>
            <a:ext cx="510235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pPr>
                <a:defRPr/>
              </a:pPr>
              <a:t>01.11.2025</a:t>
            </a:fld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pPr>
                <a:defRPr/>
              </a:pPr>
              <a:t>01.11.2025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pPr>
                <a:defRPr/>
              </a:pPr>
              <a:t>01.11.2025</a:t>
            </a:fld>
            <a:endParaRPr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583497" y="273049"/>
            <a:ext cx="355239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327913" y="273050"/>
            <a:ext cx="625448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583497" y="1435101"/>
            <a:ext cx="3552394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pPr>
                <a:defRPr/>
              </a:pPr>
              <a:t>01.11.2025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583497" y="4800600"/>
            <a:ext cx="998510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583497" y="612774"/>
            <a:ext cx="9985109" cy="41147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583497" y="5367337"/>
            <a:ext cx="998510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pPr>
                <a:defRPr/>
              </a:pPr>
              <a:t>01.11.2025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pPr>
                <a:defRPr/>
              </a:pPr>
              <a:t>01.11.2025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199" y="274638"/>
            <a:ext cx="2743200" cy="5851525"/>
          </a:xfrm>
        </p:spPr>
        <p:txBody>
          <a:bodyPr vert="eaVert"/>
          <a:lstStyle>
            <a:lvl1pPr algn="ctr">
              <a:defRPr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599" y="274638"/>
            <a:ext cx="8026399" cy="5851525"/>
          </a:xfrm>
        </p:spPr>
        <p:txBody>
          <a:bodyPr vert="eaVert"/>
          <a:lstStyle/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pPr>
                <a:defRPr/>
              </a:pPr>
              <a:t>01.11.2025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583497" y="1600201"/>
            <a:ext cx="9998901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6" name="Shape 1058"/>
          <p:cNvSpPr>
            <a:spLocks noGrp="1" noChangeArrowheads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6343" y="6641"/>
                </a:moveTo>
                <a:lnTo>
                  <a:pt x="6343" y="6641"/>
                </a:lnTo>
                <a:cubicBezTo>
                  <a:pt x="7781" y="2374"/>
                  <a:pt x="8594" y="0"/>
                  <a:pt x="8594" y="0"/>
                </a:cubicBezTo>
                <a:lnTo>
                  <a:pt x="0" y="0"/>
                </a:lnTo>
                <a:lnTo>
                  <a:pt x="0" y="43200"/>
                </a:lnTo>
                <a:lnTo>
                  <a:pt x="43200" y="43200"/>
                </a:lnTo>
                <a:lnTo>
                  <a:pt x="43200" y="37760"/>
                </a:lnTo>
                <a:lnTo>
                  <a:pt x="43200" y="37760"/>
                </a:lnTo>
                <a:cubicBezTo>
                  <a:pt x="43200" y="37760"/>
                  <a:pt x="34824" y="39282"/>
                  <a:pt x="21228" y="41101"/>
                </a:cubicBezTo>
                <a:lnTo>
                  <a:pt x="21228" y="41101"/>
                </a:lnTo>
                <a:cubicBezTo>
                  <a:pt x="3446" y="43478"/>
                  <a:pt x="-5241" y="41016"/>
                  <a:pt x="6343" y="6641"/>
                </a:cubicBezTo>
                <a:close/>
              </a:path>
            </a:pathLst>
          </a:custGeom>
          <a:solidFill>
            <a:schemeClr val="accent1"/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47" name="Shape 1059"/>
          <p:cNvSpPr>
            <a:spLocks noGrp="1" noChangeArrowheads="1"/>
          </p:cNvSpPr>
          <p:nvPr userDrawn="1"/>
        </p:nvSpPr>
        <p:spPr bwMode="auto">
          <a:xfrm>
            <a:off x="0" y="0"/>
            <a:ext cx="12191999" cy="6858000"/>
          </a:xfrm>
        </p:spPr>
      </p:sp>
      <p:sp>
        <p:nvSpPr>
          <p:cNvPr id="48" name="Shape 1060"/>
          <p:cNvSpPr>
            <a:spLocks noGrp="1" noChangeArrowheads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22361" y="36777"/>
                </a:moveTo>
                <a:lnTo>
                  <a:pt x="22361" y="36777"/>
                </a:lnTo>
                <a:cubicBezTo>
                  <a:pt x="5219" y="39070"/>
                  <a:pt x="-2372" y="36412"/>
                  <a:pt x="7775" y="6299"/>
                </a:cubicBezTo>
                <a:lnTo>
                  <a:pt x="7775" y="6299"/>
                </a:lnTo>
                <a:cubicBezTo>
                  <a:pt x="9119" y="2311"/>
                  <a:pt x="9892" y="58"/>
                  <a:pt x="9911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3612"/>
                </a:lnTo>
                <a:lnTo>
                  <a:pt x="43200" y="33612"/>
                </a:lnTo>
                <a:cubicBezTo>
                  <a:pt x="43110" y="33630"/>
                  <a:pt x="35168" y="35065"/>
                  <a:pt x="22361" y="36777"/>
                </a:cubicBezTo>
                <a:close/>
              </a:path>
            </a:pathLst>
          </a:custGeom>
          <a:solidFill>
            <a:schemeClr val="accent1">
              <a:alpha val="9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49" name="Shape 1061"/>
          <p:cNvSpPr>
            <a:spLocks noGrp="1" noChangeArrowheads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22276" y="37156"/>
                </a:moveTo>
                <a:lnTo>
                  <a:pt x="22276" y="37156"/>
                </a:lnTo>
                <a:cubicBezTo>
                  <a:pt x="5093" y="39454"/>
                  <a:pt x="-2596" y="36819"/>
                  <a:pt x="7680" y="6325"/>
                </a:cubicBezTo>
                <a:lnTo>
                  <a:pt x="7680" y="6325"/>
                </a:lnTo>
                <a:cubicBezTo>
                  <a:pt x="9010" y="2380"/>
                  <a:pt x="9781" y="117"/>
                  <a:pt x="9819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3980"/>
                </a:lnTo>
                <a:lnTo>
                  <a:pt x="43200" y="33980"/>
                </a:lnTo>
                <a:cubicBezTo>
                  <a:pt x="43020" y="34016"/>
                  <a:pt x="35046" y="35449"/>
                  <a:pt x="22276" y="37156"/>
                </a:cubicBezTo>
                <a:close/>
              </a:path>
            </a:pathLst>
          </a:custGeom>
          <a:solidFill>
            <a:schemeClr val="accent1">
              <a:alpha val="18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0" name="Shape 1062"/>
          <p:cNvSpPr>
            <a:spLocks noGrp="1" noChangeArrowheads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22192" y="37535"/>
                </a:moveTo>
                <a:lnTo>
                  <a:pt x="22192" y="37535"/>
                </a:lnTo>
                <a:cubicBezTo>
                  <a:pt x="4968" y="39839"/>
                  <a:pt x="-2820" y="37226"/>
                  <a:pt x="7585" y="6350"/>
                </a:cubicBezTo>
                <a:lnTo>
                  <a:pt x="7585" y="6350"/>
                </a:lnTo>
                <a:cubicBezTo>
                  <a:pt x="8900" y="2448"/>
                  <a:pt x="9670" y="176"/>
                  <a:pt x="9726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4348"/>
                </a:lnTo>
                <a:lnTo>
                  <a:pt x="43200" y="34348"/>
                </a:lnTo>
                <a:cubicBezTo>
                  <a:pt x="42885" y="34402"/>
                  <a:pt x="34924" y="35833"/>
                  <a:pt x="22192" y="37535"/>
                </a:cubicBezTo>
                <a:close/>
              </a:path>
            </a:pathLst>
          </a:custGeom>
          <a:solidFill>
            <a:schemeClr val="accent1">
              <a:alpha val="26998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1" name="Shape 1063"/>
          <p:cNvSpPr>
            <a:spLocks noGrp="1" noChangeArrowheads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22107" y="37914"/>
                </a:moveTo>
                <a:lnTo>
                  <a:pt x="22107" y="37914"/>
                </a:lnTo>
                <a:cubicBezTo>
                  <a:pt x="4842" y="40223"/>
                  <a:pt x="-3044" y="37634"/>
                  <a:pt x="7490" y="6376"/>
                </a:cubicBezTo>
                <a:lnTo>
                  <a:pt x="7490" y="6376"/>
                </a:lnTo>
                <a:cubicBezTo>
                  <a:pt x="8790" y="2517"/>
                  <a:pt x="9559" y="235"/>
                  <a:pt x="9634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4717"/>
                </a:lnTo>
                <a:lnTo>
                  <a:pt x="43200" y="34717"/>
                </a:lnTo>
                <a:cubicBezTo>
                  <a:pt x="42795" y="34789"/>
                  <a:pt x="34802" y="36217"/>
                  <a:pt x="22107" y="37914"/>
                </a:cubicBezTo>
                <a:close/>
              </a:path>
            </a:pathLst>
          </a:custGeom>
          <a:solidFill>
            <a:schemeClr val="accent1">
              <a:alpha val="36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2" name="Shape 1064"/>
          <p:cNvSpPr>
            <a:spLocks noGrp="1" noChangeArrowheads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22022" y="38293"/>
                </a:moveTo>
                <a:lnTo>
                  <a:pt x="22022" y="38293"/>
                </a:lnTo>
                <a:cubicBezTo>
                  <a:pt x="4717" y="40608"/>
                  <a:pt x="-3267" y="38041"/>
                  <a:pt x="7394" y="6401"/>
                </a:cubicBezTo>
                <a:lnTo>
                  <a:pt x="7394" y="6401"/>
                </a:lnTo>
                <a:cubicBezTo>
                  <a:pt x="8680" y="2586"/>
                  <a:pt x="9448" y="293"/>
                  <a:pt x="9542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5085"/>
                </a:lnTo>
                <a:lnTo>
                  <a:pt x="43200" y="35085"/>
                </a:lnTo>
                <a:cubicBezTo>
                  <a:pt x="42705" y="35175"/>
                  <a:pt x="34680" y="36601"/>
                  <a:pt x="22022" y="38293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3" name="Shape 1065"/>
          <p:cNvSpPr>
            <a:spLocks noGrp="1" noChangeArrowheads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21937" y="38673"/>
                </a:moveTo>
                <a:lnTo>
                  <a:pt x="21937" y="38673"/>
                </a:lnTo>
                <a:cubicBezTo>
                  <a:pt x="4591" y="40992"/>
                  <a:pt x="-3491" y="38448"/>
                  <a:pt x="7299" y="6427"/>
                </a:cubicBezTo>
                <a:lnTo>
                  <a:pt x="7299" y="6427"/>
                </a:lnTo>
                <a:cubicBezTo>
                  <a:pt x="8570" y="2655"/>
                  <a:pt x="9336" y="352"/>
                  <a:pt x="9449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5453"/>
                </a:lnTo>
                <a:lnTo>
                  <a:pt x="43200" y="35453"/>
                </a:lnTo>
                <a:cubicBezTo>
                  <a:pt x="42570" y="35561"/>
                  <a:pt x="34558" y="36985"/>
                  <a:pt x="21937" y="38673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4" name="Shape 1066"/>
          <p:cNvSpPr>
            <a:spLocks noGrp="1" noChangeArrowheads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21853" y="39052"/>
                </a:moveTo>
                <a:lnTo>
                  <a:pt x="21853" y="39052"/>
                </a:lnTo>
                <a:cubicBezTo>
                  <a:pt x="4466" y="41377"/>
                  <a:pt x="-3715" y="38855"/>
                  <a:pt x="7204" y="6453"/>
                </a:cubicBezTo>
                <a:lnTo>
                  <a:pt x="7204" y="6453"/>
                </a:lnTo>
                <a:cubicBezTo>
                  <a:pt x="8461" y="2724"/>
                  <a:pt x="9225" y="411"/>
                  <a:pt x="9357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5822"/>
                </a:lnTo>
                <a:lnTo>
                  <a:pt x="43200" y="35822"/>
                </a:lnTo>
                <a:cubicBezTo>
                  <a:pt x="42480" y="35948"/>
                  <a:pt x="34436" y="37369"/>
                  <a:pt x="21853" y="39052"/>
                </a:cubicBezTo>
                <a:close/>
              </a:path>
            </a:pathLst>
          </a:custGeom>
          <a:solidFill>
            <a:schemeClr val="accent1">
              <a:alpha val="63999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5" name="Shape 1067"/>
          <p:cNvSpPr>
            <a:spLocks noGrp="1" noChangeArrowheads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21768" y="39431"/>
                </a:moveTo>
                <a:lnTo>
                  <a:pt x="21768" y="39431"/>
                </a:lnTo>
                <a:cubicBezTo>
                  <a:pt x="4340" y="41761"/>
                  <a:pt x="-3939" y="39262"/>
                  <a:pt x="7109" y="6478"/>
                </a:cubicBezTo>
                <a:lnTo>
                  <a:pt x="7109" y="6478"/>
                </a:lnTo>
                <a:cubicBezTo>
                  <a:pt x="8351" y="2792"/>
                  <a:pt x="9114" y="470"/>
                  <a:pt x="9265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6190"/>
                </a:lnTo>
                <a:lnTo>
                  <a:pt x="43200" y="36190"/>
                </a:lnTo>
                <a:cubicBezTo>
                  <a:pt x="42390" y="36334"/>
                  <a:pt x="34314" y="37753"/>
                  <a:pt x="21768" y="39431"/>
                </a:cubicBezTo>
                <a:close/>
              </a:path>
            </a:pathLst>
          </a:custGeom>
          <a:solidFill>
            <a:schemeClr val="accent1">
              <a:alpha val="73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6" name="Shape 1068"/>
          <p:cNvSpPr>
            <a:spLocks noGrp="1" noChangeArrowheads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21683" y="39810"/>
                </a:moveTo>
                <a:lnTo>
                  <a:pt x="21683" y="39810"/>
                </a:lnTo>
                <a:cubicBezTo>
                  <a:pt x="4214" y="42146"/>
                  <a:pt x="-4163" y="39669"/>
                  <a:pt x="7014" y="6504"/>
                </a:cubicBezTo>
                <a:lnTo>
                  <a:pt x="7014" y="6504"/>
                </a:lnTo>
                <a:cubicBezTo>
                  <a:pt x="8241" y="2861"/>
                  <a:pt x="9003" y="528"/>
                  <a:pt x="9172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6558"/>
                </a:lnTo>
                <a:lnTo>
                  <a:pt x="43200" y="36558"/>
                </a:lnTo>
                <a:cubicBezTo>
                  <a:pt x="42300" y="36720"/>
                  <a:pt x="34192" y="38137"/>
                  <a:pt x="21683" y="39810"/>
                </a:cubicBezTo>
                <a:close/>
              </a:path>
            </a:pathLst>
          </a:custGeom>
          <a:solidFill>
            <a:schemeClr val="accent1">
              <a:alpha val="82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7" name="Shape 1069"/>
          <p:cNvSpPr>
            <a:spLocks noGrp="1" noChangeArrowheads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21599" y="40189"/>
                </a:moveTo>
                <a:lnTo>
                  <a:pt x="21599" y="40189"/>
                </a:lnTo>
                <a:cubicBezTo>
                  <a:pt x="4089" y="42530"/>
                  <a:pt x="-4386" y="40077"/>
                  <a:pt x="6918" y="6529"/>
                </a:cubicBezTo>
                <a:lnTo>
                  <a:pt x="6918" y="6529"/>
                </a:lnTo>
                <a:cubicBezTo>
                  <a:pt x="8131" y="2930"/>
                  <a:pt x="8892" y="587"/>
                  <a:pt x="9080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6926"/>
                </a:lnTo>
                <a:lnTo>
                  <a:pt x="43200" y="36926"/>
                </a:lnTo>
                <a:cubicBezTo>
                  <a:pt x="42165" y="37107"/>
                  <a:pt x="34070" y="38521"/>
                  <a:pt x="21599" y="40189"/>
                </a:cubicBezTo>
                <a:close/>
              </a:path>
            </a:pathLst>
          </a:custGeom>
          <a:solidFill>
            <a:schemeClr val="accent1">
              <a:alpha val="91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8" name="Shape 1070"/>
          <p:cNvSpPr>
            <a:spLocks noGrp="1" noChangeArrowheads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21514" y="40568"/>
                </a:moveTo>
                <a:lnTo>
                  <a:pt x="21514" y="40568"/>
                </a:lnTo>
                <a:cubicBezTo>
                  <a:pt x="3963" y="42915"/>
                  <a:pt x="-4610" y="40484"/>
                  <a:pt x="6823" y="6555"/>
                </a:cubicBezTo>
                <a:lnTo>
                  <a:pt x="6823" y="6555"/>
                </a:lnTo>
                <a:cubicBezTo>
                  <a:pt x="8022" y="2999"/>
                  <a:pt x="8781" y="646"/>
                  <a:pt x="8988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7295"/>
                </a:lnTo>
                <a:lnTo>
                  <a:pt x="43200" y="37295"/>
                </a:lnTo>
                <a:cubicBezTo>
                  <a:pt x="42075" y="37493"/>
                  <a:pt x="33948" y="38905"/>
                  <a:pt x="21514" y="40568"/>
                </a:cubicBezTo>
                <a:close/>
              </a:path>
            </a:pathLst>
          </a:custGeom>
          <a:solidFill>
            <a:schemeClr val="accent1"/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583497" y="274638"/>
            <a:ext cx="99989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9264351" y="6356350"/>
            <a:ext cx="2318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/>
              <a:t>	</a:t>
            </a:r>
            <a:fld id="{F8E3F0E9-0FC2-4DDE-87CF-3BA6A04EA4CC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1619018" y="6356350"/>
            <a:ext cx="28447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6EB4D43-F783-4E09-8208-6AA351DBC29B}" type="datetimeFigureOut">
              <a:rPr lang="ru-RU"/>
              <a:pPr>
                <a:defRPr/>
              </a:pPr>
              <a:t>01.11.2025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5125706" y="6356350"/>
            <a:ext cx="35625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>
        <a:spcBef>
          <a:spcPts val="0"/>
        </a:spcBef>
        <a:buNone/>
        <a:defRPr sz="44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599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12" Type="http://schemas.openxmlformats.org/officeDocument/2006/relationships/image" Target="../media/image1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0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9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8.png"/><Relationship Id="rId9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 idx="4294967295"/>
          </p:nvPr>
        </p:nvSpPr>
        <p:spPr bwMode="auto">
          <a:xfrm>
            <a:off x="1775520" y="1345330"/>
            <a:ext cx="9070912" cy="86409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ook Antiqua" pitchFamily="18" charset="0"/>
                <a:ea typeface="DejaVu Serif Condensed"/>
                <a:cs typeface="DejaVu Serif Condensed"/>
              </a:rPr>
              <a:t>С</a:t>
            </a:r>
            <a:r>
              <a:rPr lang="ru-RU" sz="600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ook Antiqua" pitchFamily="18" charset="0"/>
                <a:ea typeface="DejaVu Serif Condensed"/>
                <a:cs typeface="DejaVu Serif Condensed"/>
              </a:rPr>
              <a:t>кай</a:t>
            </a:r>
            <a:r>
              <a:rPr lang="ru-RU" sz="6000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ook Antiqua" pitchFamily="18" charset="0"/>
                <a:ea typeface="DejaVu Serif Condensed"/>
                <a:cs typeface="DejaVu Serif Condensed"/>
              </a:rPr>
              <a:t>В</a:t>
            </a:r>
            <a:r>
              <a:rPr lang="ru-RU" sz="600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ook Antiqua" pitchFamily="18" charset="0"/>
                <a:ea typeface="DejaVu Serif Condensed"/>
                <a:cs typeface="DejaVu Serif Condensed"/>
              </a:rPr>
              <a:t>инг</a:t>
            </a:r>
            <a:endParaRPr sz="6000" strike="noStrike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FreeSerif"/>
              <a:cs typeface="FreeSerif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 idx="4294967295"/>
          </p:nvPr>
        </p:nvSpPr>
        <p:spPr bwMode="auto">
          <a:xfrm>
            <a:off x="5015880" y="2996952"/>
            <a:ext cx="5877501" cy="200869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ctr">
              <a:buNone/>
              <a:defRPr/>
            </a:pPr>
            <a:endParaRPr lang="ru-RU" sz="2400" spc="-1" dirty="0">
              <a:solidFill>
                <a:srgbClr val="000000"/>
              </a:solidFill>
              <a:latin typeface="Liberation Sans"/>
              <a:cs typeface="Liberation Sans"/>
            </a:endParaRPr>
          </a:p>
          <a:p>
            <a:pPr indent="0" algn="ctr">
              <a:buNone/>
              <a:defRPr/>
            </a:pPr>
            <a:r>
              <a:rPr lang="ru-RU" sz="3600" i="1" spc="-1" dirty="0" smtClean="0">
                <a:solidFill>
                  <a:schemeClr val="tx2">
                    <a:lumMod val="75000"/>
                  </a:schemeClr>
                </a:solidFill>
                <a:latin typeface="Franklin Gothic Medium" pitchFamily="34" charset="0"/>
                <a:cs typeface="Liberation Sans"/>
              </a:rPr>
              <a:t>- Энергия </a:t>
            </a:r>
            <a:r>
              <a:rPr lang="ru-RU" sz="3600" i="1" spc="-1" dirty="0">
                <a:solidFill>
                  <a:schemeClr val="tx2">
                    <a:lumMod val="75000"/>
                  </a:schemeClr>
                </a:solidFill>
                <a:latin typeface="Franklin Gothic Medium" pitchFamily="34" charset="0"/>
                <a:cs typeface="Liberation Sans"/>
              </a:rPr>
              <a:t>небес для надежных магистралей.</a:t>
            </a:r>
            <a:endParaRPr sz="3600" i="1" spc="-1" dirty="0">
              <a:solidFill>
                <a:schemeClr val="tx2">
                  <a:lumMod val="75000"/>
                </a:schemeClr>
              </a:solidFill>
              <a:latin typeface="Franklin Gothic Medium" pitchFamily="34" charset="0"/>
              <a:cs typeface="Liberation San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118211"/>
            <a:ext cx="3569228" cy="64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8" y="138303"/>
            <a:ext cx="4383001" cy="890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461" y="93156"/>
            <a:ext cx="2382102" cy="911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3432" y="2276872"/>
            <a:ext cx="4055434" cy="39604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5014551" name="Заголовок 1"/>
          <p:cNvSpPr>
            <a:spLocks noGrp="1"/>
          </p:cNvSpPr>
          <p:nvPr>
            <p:ph type="title"/>
          </p:nvPr>
        </p:nvSpPr>
        <p:spPr bwMode="auto">
          <a:xfrm>
            <a:off x="3287688" y="548680"/>
            <a:ext cx="4814325" cy="1009353"/>
          </a:xfrm>
        </p:spPr>
        <p:txBody>
          <a:bodyPr/>
          <a:lstStyle/>
          <a:p>
            <a:pPr algn="ctr">
              <a:defRPr/>
            </a:pPr>
            <a:r>
              <a:rPr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DejaVu Serif Condensed"/>
                <a:cs typeface="DejaVu Serif Condensed"/>
              </a:rPr>
              <a:t>Проблемы</a:t>
            </a:r>
            <a:r>
              <a:rPr dirty="0" smtClean="0">
                <a:latin typeface="DejaVu Serif Condensed"/>
                <a:ea typeface="DejaVu Serif Condensed"/>
                <a:cs typeface="DejaVu Serif Condensed"/>
              </a:rPr>
              <a:t> </a:t>
            </a:r>
            <a:endParaRPr dirty="0">
              <a:latin typeface="DejaVu Serif Condensed"/>
              <a:cs typeface="DejaVu Serif Condensed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idx="1"/>
          </p:nvPr>
        </p:nvGraphicFramePr>
        <p:xfrm>
          <a:off x="1487488" y="1412776"/>
          <a:ext cx="10416480" cy="4725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196006"/>
            <a:ext cx="285273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116632"/>
            <a:ext cx="3328988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1003" y="71847"/>
            <a:ext cx="1895475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/>
          <a:srcRect/>
          <a:stretch/>
        </p:blipFill>
        <p:spPr bwMode="auto">
          <a:xfrm>
            <a:off x="1306800" y="1412776"/>
            <a:ext cx="2448986" cy="1411200"/>
          </a:xfrm>
          <a:prstGeom prst="rect">
            <a:avLst/>
          </a:prstGeom>
          <a:ln w="19050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/>
          <a:stretch/>
        </p:blipFill>
        <p:spPr bwMode="auto">
          <a:xfrm>
            <a:off x="1703512" y="3068960"/>
            <a:ext cx="2059555" cy="1411200"/>
          </a:xfrm>
          <a:prstGeom prst="rect">
            <a:avLst/>
          </a:prstGeom>
          <a:ln w="19050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print"/>
          <a:srcRect l="15484" t="5276" r="18789" b="15995"/>
          <a:stretch/>
        </p:blipFill>
        <p:spPr bwMode="auto">
          <a:xfrm>
            <a:off x="1703512" y="4725144"/>
            <a:ext cx="2079537" cy="1411200"/>
          </a:xfrm>
          <a:prstGeom prst="rect">
            <a:avLst/>
          </a:prstGeom>
          <a:ln w="19050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0869220" name="Объект 2"/>
          <p:cNvSpPr>
            <a:spLocks noGrp="1"/>
          </p:cNvSpPr>
          <p:nvPr>
            <p:ph idx="1"/>
          </p:nvPr>
        </p:nvSpPr>
        <p:spPr bwMode="auto">
          <a:xfrm>
            <a:off x="983432" y="1628800"/>
            <a:ext cx="10272464" cy="864096"/>
          </a:xfrm>
        </p:spPr>
        <p:txBody>
          <a:bodyPr>
            <a:normAutofit fontScale="47500" lnSpcReduction="20000"/>
          </a:bodyPr>
          <a:lstStyle/>
          <a:p>
            <a:pPr marL="0" indent="0" algn="l">
              <a:buNone/>
              <a:defRPr/>
            </a:pPr>
            <a:endParaRPr lang="ru-RU" sz="1400" b="1" dirty="0" smtClean="0">
              <a:latin typeface="Ubuntu Condensed"/>
              <a:ea typeface="Ubuntu Condensed"/>
              <a:cs typeface="Ubuntu Condensed"/>
            </a:endParaRPr>
          </a:p>
          <a:p>
            <a:pPr marL="0" indent="0" algn="l">
              <a:buNone/>
              <a:defRPr/>
            </a:pPr>
            <a:endParaRPr lang="ru-RU" sz="1400" b="1" dirty="0">
              <a:latin typeface="Ubuntu Condensed"/>
              <a:ea typeface="Ubuntu Condensed"/>
              <a:cs typeface="Ubuntu Condensed"/>
            </a:endParaRPr>
          </a:p>
          <a:p>
            <a:pPr marL="0" indent="0" algn="ctr">
              <a:buNone/>
              <a:defRPr/>
            </a:pPr>
            <a:r>
              <a:rPr sz="4400" b="1" dirty="0" err="1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Заказ</a:t>
            </a:r>
            <a:r>
              <a:rPr sz="4400" b="1" dirty="0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 </a:t>
            </a:r>
            <a:r>
              <a:rPr sz="4400" dirty="0" err="1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на</a:t>
            </a:r>
            <a:r>
              <a:rPr sz="4400" dirty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 </a:t>
            </a:r>
            <a:r>
              <a:rPr sz="4400" dirty="0" err="1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дроны</a:t>
            </a:r>
            <a:r>
              <a:rPr sz="4400" dirty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 </a:t>
            </a:r>
            <a:r>
              <a:rPr sz="4400" dirty="0" err="1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для</a:t>
            </a:r>
            <a:r>
              <a:rPr sz="4400" dirty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 </a:t>
            </a:r>
            <a:r>
              <a:rPr sz="4400" dirty="0" err="1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доставки</a:t>
            </a:r>
            <a:r>
              <a:rPr sz="4400" dirty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 </a:t>
            </a:r>
            <a:r>
              <a:rPr sz="4400" dirty="0" err="1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материалов</a:t>
            </a:r>
            <a:r>
              <a:rPr sz="4400" dirty="0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,</a:t>
            </a:r>
            <a:r>
              <a:rPr lang="ru-RU" sz="4400" dirty="0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 </a:t>
            </a:r>
            <a:r>
              <a:rPr sz="4400" dirty="0" err="1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протягивания</a:t>
            </a:r>
            <a:r>
              <a:rPr sz="4400" dirty="0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 </a:t>
            </a:r>
            <a:r>
              <a:rPr sz="4400" dirty="0" err="1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линий</a:t>
            </a:r>
            <a:r>
              <a:rPr sz="4400" dirty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 </a:t>
            </a:r>
            <a:r>
              <a:rPr sz="4400" dirty="0" err="1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электропередач</a:t>
            </a:r>
            <a:r>
              <a:rPr sz="4400" dirty="0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 </a:t>
            </a:r>
            <a:r>
              <a:rPr sz="4400" dirty="0" err="1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на</a:t>
            </a:r>
            <a:r>
              <a:rPr lang="ru-RU" sz="4400" dirty="0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 </a:t>
            </a:r>
            <a:r>
              <a:rPr sz="4400" dirty="0" err="1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здания</a:t>
            </a:r>
            <a:r>
              <a:rPr sz="4400" dirty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, </a:t>
            </a:r>
            <a:r>
              <a:rPr sz="4400" dirty="0" err="1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сооружения</a:t>
            </a:r>
            <a:r>
              <a:rPr sz="4400" dirty="0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 </a:t>
            </a:r>
            <a:r>
              <a:rPr sz="4400" dirty="0" err="1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любой</a:t>
            </a:r>
            <a:r>
              <a:rPr sz="4400" dirty="0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 </a:t>
            </a:r>
            <a:r>
              <a:rPr sz="4400" dirty="0" err="1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высоты</a:t>
            </a:r>
            <a:r>
              <a:rPr sz="4400" dirty="0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.</a:t>
            </a:r>
            <a:endParaRPr lang="ru-RU" sz="4400" dirty="0" smtClean="0">
              <a:solidFill>
                <a:srgbClr val="002060"/>
              </a:solidFill>
            </a:endParaRPr>
          </a:p>
        </p:txBody>
      </p:sp>
      <p:pic>
        <p:nvPicPr>
          <p:cNvPr id="1040145377" name="Рисунок 1040145376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695400" y="2636912"/>
            <a:ext cx="3371665" cy="2062335"/>
          </a:xfrm>
          <a:prstGeom prst="rect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obliqueBottomLef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1968916464" name="Рисунок 1968916463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4943872" y="2638800"/>
            <a:ext cx="2955301" cy="2062800"/>
          </a:xfrm>
          <a:prstGeom prst="rect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obliqueBottomLef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1132062231" name="Рисунок 1132062230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8832304" y="2638800"/>
            <a:ext cx="2750400" cy="2062800"/>
          </a:xfrm>
          <a:prstGeom prst="rect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obliqueBottomLef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116631"/>
            <a:ext cx="28463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39" y="127710"/>
            <a:ext cx="3328988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24" y="127710"/>
            <a:ext cx="1895475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991544" y="980728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«Куйбышевская дистанция по энергообеспечению»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191344" y="4941168"/>
            <a:ext cx="11712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Font typeface="Arial"/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Снизить </a:t>
            </a:r>
            <a:r>
              <a:rPr lang="ru-RU" b="1" dirty="0">
                <a:solidFill>
                  <a:srgbClr val="002060"/>
                </a:solidFill>
                <a:latin typeface="Monotype Corsiva" pitchFamily="66" charset="0"/>
              </a:rPr>
              <a:t>риски</a:t>
            </a:r>
            <a:r>
              <a:rPr lang="ru-RU" dirty="0">
                <a:solidFill>
                  <a:srgbClr val="002060"/>
                </a:solidFill>
                <a:latin typeface="Monotype Corsiva" pitchFamily="66" charset="0"/>
              </a:rPr>
              <a:t> для 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персонала.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Заменить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работы </a:t>
            </a:r>
            <a:r>
              <a:rPr lang="ru-RU" dirty="0">
                <a:solidFill>
                  <a:srgbClr val="002060"/>
                </a:solidFill>
                <a:latin typeface="Monotype Corsiva" pitchFamily="66" charset="0"/>
              </a:rPr>
              <a:t>на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выоте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без </a:t>
            </a:r>
            <a:r>
              <a:rPr lang="ru-RU" dirty="0">
                <a:solidFill>
                  <a:srgbClr val="002060"/>
                </a:solidFill>
                <a:latin typeface="Monotype Corsiva" pitchFamily="66" charset="0"/>
              </a:rPr>
              <a:t>верёвок 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и вышек.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Уменьшить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Monotype Corsiva" pitchFamily="66" charset="0"/>
              </a:rPr>
              <a:t>аренды кранов и вышек,</a:t>
            </a:r>
          </a:p>
          <a:p>
            <a:pPr marL="0" indent="0" algn="ctr">
              <a:buFont typeface="Arial"/>
              <a:buNone/>
              <a:defRPr/>
            </a:pP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точечная </a:t>
            </a:r>
            <a:r>
              <a:rPr lang="ru-RU" dirty="0">
                <a:solidFill>
                  <a:srgbClr val="002060"/>
                </a:solidFill>
                <a:latin typeface="Monotype Corsiva" pitchFamily="66" charset="0"/>
              </a:rPr>
              <a:t>доставка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расходников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.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Иметь </a:t>
            </a:r>
            <a:r>
              <a:rPr lang="ru-RU" dirty="0">
                <a:solidFill>
                  <a:srgbClr val="002060"/>
                </a:solidFill>
                <a:latin typeface="Monotype Corsiva" pitchFamily="66" charset="0"/>
              </a:rPr>
              <a:t>конкурентное преимущество и</a:t>
            </a:r>
          </a:p>
          <a:p>
            <a:pPr marL="0" indent="0" algn="ctr">
              <a:buFont typeface="Arial"/>
              <a:buNone/>
              <a:defRPr/>
            </a:pP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маркетинговый </a:t>
            </a:r>
            <a:r>
              <a:rPr lang="ru-RU" dirty="0">
                <a:solidFill>
                  <a:srgbClr val="002060"/>
                </a:solidFill>
                <a:latin typeface="Monotype Corsiva" pitchFamily="66" charset="0"/>
              </a:rPr>
              <a:t>эффект инноваций.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6710569" name="Заголовок 1"/>
          <p:cNvSpPr>
            <a:spLocks noGrp="1"/>
          </p:cNvSpPr>
          <p:nvPr>
            <p:ph type="title"/>
          </p:nvPr>
        </p:nvSpPr>
        <p:spPr bwMode="auto">
          <a:xfrm>
            <a:off x="992946" y="74792"/>
            <a:ext cx="9998901" cy="1376066"/>
          </a:xfrm>
          <a:prstGeom prst="rect">
            <a:avLst/>
          </a:prstGeom>
          <a:noFill/>
        </p:spPr>
        <p:txBody>
          <a:bodyPr/>
          <a:lstStyle/>
          <a:p>
            <a:pPr algn="ctr">
              <a:defRPr/>
            </a:pPr>
            <a:r>
              <a:rPr sz="3600" b="1" i="0" u="none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Liberation Sans"/>
                <a:cs typeface="Liberation Sans"/>
              </a:rPr>
              <a:t>Схема</a:t>
            </a:r>
            <a:r>
              <a:rPr sz="3600" b="1" i="0" u="none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Liberation Sans"/>
                <a:cs typeface="Liberation Sans"/>
              </a:rPr>
              <a:t> </a:t>
            </a:r>
            <a:r>
              <a:rPr sz="3600" b="1" i="0" u="none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Liberation Sans"/>
                <a:cs typeface="Liberation Sans"/>
              </a:rPr>
              <a:t>решения</a:t>
            </a:r>
            <a:endParaRPr sz="36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2004479253" name="Прямоугольник 2004479252"/>
          <p:cNvSpPr/>
          <p:nvPr/>
        </p:nvSpPr>
        <p:spPr bwMode="auto">
          <a:xfrm>
            <a:off x="2063552" y="836712"/>
            <a:ext cx="2520280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sz="36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Liberation Sans"/>
                <a:cs typeface="Liberation Sans"/>
              </a:rPr>
              <a:t>Проблема</a:t>
            </a:r>
            <a:endParaRPr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Liberation Sans"/>
              <a:cs typeface="Liberation Sans"/>
            </a:endParaRPr>
          </a:p>
        </p:txBody>
      </p:sp>
      <p:sp>
        <p:nvSpPr>
          <p:cNvPr id="566557164" name="Прямоугольник 566557163"/>
          <p:cNvSpPr/>
          <p:nvPr/>
        </p:nvSpPr>
        <p:spPr bwMode="auto">
          <a:xfrm>
            <a:off x="6960096" y="908720"/>
            <a:ext cx="2365523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sz="36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Liberation Sans"/>
                <a:cs typeface="Liberation Sans"/>
              </a:rPr>
              <a:t>Решение</a:t>
            </a:r>
            <a:endParaRPr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Liberation Sans"/>
              <a:cs typeface="Liberation San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14456"/>
            <a:ext cx="28416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490" y="0"/>
            <a:ext cx="3328988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440" y="0"/>
            <a:ext cx="1895475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2973100735"/>
              </p:ext>
            </p:extLst>
          </p:nvPr>
        </p:nvGraphicFramePr>
        <p:xfrm>
          <a:off x="1055440" y="1412776"/>
          <a:ext cx="10441160" cy="4698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7448" y="980728"/>
            <a:ext cx="9998901" cy="1008112"/>
          </a:xfrm>
        </p:spPr>
        <p:txBody>
          <a:bodyPr>
            <a:normAutofit fontScale="90000"/>
          </a:bodyPr>
          <a:lstStyle/>
          <a:p>
            <a:pPr lvl="0" algn="ctr" rtl="0">
              <a:spcBef>
                <a:spcPct val="0"/>
              </a:spcBef>
            </a:pPr>
            <a:r>
              <a:rPr lang="ru-RU" altLang="ru-RU" sz="3600" kern="12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+mn-ea"/>
                <a:cs typeface="+mn-cs"/>
              </a:rPr>
              <a:t>Критическая</a:t>
            </a:r>
            <a:r>
              <a:rPr lang="ru-RU" altLang="ru-RU" sz="3600" kern="12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+mn-ea"/>
                <a:cs typeface="+mn-cs"/>
              </a:rPr>
              <a:t> </a:t>
            </a:r>
            <a:r>
              <a:rPr lang="ru-RU" altLang="ru-RU" sz="3600" kern="12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+mn-ea"/>
                <a:cs typeface="+mn-cs"/>
              </a:rPr>
              <a:t>технологическая</a:t>
            </a:r>
            <a:r>
              <a:rPr lang="ru-RU" altLang="ru-RU" sz="3600" kern="12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+mn-ea"/>
                <a:cs typeface="+mn-cs"/>
              </a:rPr>
              <a:t> </a:t>
            </a:r>
            <a:r>
              <a:rPr lang="ru-RU" altLang="ru-RU" sz="3600" kern="12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+mn-ea"/>
                <a:cs typeface="+mn-cs"/>
              </a:rPr>
              <a:t>задача</a:t>
            </a:r>
            <a:r>
              <a:rPr lang="ru-RU" altLang="ru-RU" sz="1800" kern="1200" dirty="0">
                <a:solidFill>
                  <a:schemeClr val="tx2">
                    <a:lumMod val="75000"/>
                  </a:schemeClr>
                </a:solidFill>
                <a:latin typeface="Myriad Pro"/>
                <a:ea typeface="+mn-ea"/>
                <a:cs typeface="+mn-cs"/>
              </a:rPr>
              <a:t/>
            </a:r>
            <a:br>
              <a:rPr lang="ru-RU" altLang="ru-RU" sz="1800" kern="1200" dirty="0">
                <a:solidFill>
                  <a:schemeClr val="tx2">
                    <a:lumMod val="75000"/>
                  </a:schemeClr>
                </a:solidFill>
                <a:latin typeface="Myriad Pro"/>
                <a:ea typeface="+mn-ea"/>
                <a:cs typeface="+mn-cs"/>
              </a:rPr>
            </a:b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sz="half" idx="2"/>
          </p:nvPr>
        </p:nvGraphicFramePr>
        <p:xfrm>
          <a:off x="1487488" y="2132856"/>
          <a:ext cx="9433048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04" y="116631"/>
            <a:ext cx="28416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116632"/>
            <a:ext cx="3328988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440" y="66877"/>
            <a:ext cx="1895475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524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9456" y="1196752"/>
            <a:ext cx="9998901" cy="94096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Verdana" pitchFamily="34" charset="0"/>
                <a:cs typeface="Ubuntu Condensed"/>
              </a:rPr>
              <a:t>Состав технического решения</a:t>
            </a:r>
            <a:endParaRPr lang="ru-RU" dirty="0">
              <a:solidFill>
                <a:schemeClr val="tx2">
                  <a:lumMod val="75000"/>
                </a:schemeClr>
              </a:solidFill>
              <a:latin typeface="Book Antiqua" pitchFamily="18" charset="0"/>
              <a:ea typeface="Verdana" pitchFamily="34" charset="0"/>
              <a:cs typeface="Ubuntu Condensed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53468"/>
            <a:ext cx="3726659" cy="678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32" y="20015"/>
            <a:ext cx="3887095" cy="789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764" y="20015"/>
            <a:ext cx="2134392" cy="816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99456" y="2381406"/>
            <a:ext cx="99371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</a:t>
            </a:r>
            <a:r>
              <a:rPr lang="ru-RU" sz="2800" dirty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Стереокамеры высокого разрешения (или камеры с глобальным затвором): Для визуальной </a:t>
            </a:r>
            <a:r>
              <a:rPr lang="ru-RU" sz="2800" dirty="0" err="1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одометрии</a:t>
            </a:r>
            <a:r>
              <a:rPr lang="ru-RU" sz="2800" dirty="0">
                <a:solidFill>
                  <a:srgbClr val="002060"/>
                </a:solidFill>
                <a:latin typeface="Monotype Corsiva" pitchFamily="66" charset="0"/>
                <a:ea typeface="Ubuntu Condensed"/>
                <a:cs typeface="Ubuntu Condensed"/>
              </a:rPr>
              <a:t> (VIO), одновременной локализации и построения карты (SLAM), а также для распознавания цели и её 3D-положения.</a:t>
            </a:r>
          </a:p>
        </p:txBody>
      </p:sp>
    </p:spTree>
    <p:extLst>
      <p:ext uri="{BB962C8B-B14F-4D97-AF65-F5344CB8AC3E}">
        <p14:creationId xmlns:p14="http://schemas.microsoft.com/office/powerpoint/2010/main" val="190174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3" y="1268761"/>
            <a:ext cx="10363199" cy="936104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Бюджет проекта</a:t>
            </a:r>
            <a:endParaRPr lang="ru-RU" sz="320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5720" y="33784"/>
            <a:ext cx="4140460" cy="905891"/>
          </a:xfrm>
        </p:spPr>
        <p:txBody>
          <a:bodyPr/>
          <a:lstStyle/>
          <a:p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79027"/>
            <a:ext cx="37242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880" y="33784"/>
            <a:ext cx="3889375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352" y="8384"/>
            <a:ext cx="2133600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0716" y="227687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Состав изделия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92144" y="2198327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Трудозатраты на изготовление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3432" y="2996952"/>
            <a:ext cx="32403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u="sng" dirty="0" smtClean="0"/>
              <a:t>Промышленные </a:t>
            </a:r>
            <a:r>
              <a:rPr lang="ru-RU" u="sng" dirty="0" err="1" smtClean="0"/>
              <a:t>дроны</a:t>
            </a:r>
            <a:r>
              <a:rPr lang="ru-RU" u="sng" dirty="0" smtClean="0"/>
              <a:t> </a:t>
            </a:r>
            <a:r>
              <a:rPr lang="ru-RU" dirty="0" smtClean="0"/>
              <a:t>(грузоподъемность 20-50 кг) – </a:t>
            </a:r>
            <a:r>
              <a:rPr lang="ru-RU" dirty="0" smtClean="0"/>
              <a:t>1 </a:t>
            </a:r>
            <a:r>
              <a:rPr lang="ru-RU" dirty="0" smtClean="0"/>
              <a:t>шт</a:t>
            </a:r>
            <a:r>
              <a:rPr lang="ru-RU" dirty="0" smtClean="0"/>
              <a:t>.× 1000000 руб.= </a:t>
            </a:r>
            <a:r>
              <a:rPr lang="ru-RU" dirty="0" smtClean="0"/>
              <a:t>1000000 </a:t>
            </a:r>
            <a:r>
              <a:rPr lang="ru-RU" dirty="0" smtClean="0"/>
              <a:t>руб.</a:t>
            </a:r>
          </a:p>
          <a:p>
            <a:endParaRPr lang="ru-RU" dirty="0" smtClean="0"/>
          </a:p>
          <a:p>
            <a:r>
              <a:rPr lang="ru-RU" u="sng" dirty="0" smtClean="0"/>
              <a:t>Системы крепления грузов </a:t>
            </a:r>
            <a:r>
              <a:rPr lang="ru-RU" dirty="0" smtClean="0"/>
              <a:t>– </a:t>
            </a:r>
            <a:r>
              <a:rPr lang="ru-RU" dirty="0" smtClean="0"/>
              <a:t>1 комплект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× 80000 руб.= </a:t>
            </a:r>
            <a:r>
              <a:rPr lang="ru-RU" dirty="0" smtClean="0"/>
              <a:t>8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0000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руб.</a:t>
            </a:r>
            <a:endParaRPr lang="ru-RU" dirty="0" smtClean="0"/>
          </a:p>
          <a:p>
            <a:endParaRPr lang="ru-RU" dirty="0" smtClean="0"/>
          </a:p>
          <a:p>
            <a:r>
              <a:rPr lang="ru-RU" u="sng" dirty="0" smtClean="0"/>
              <a:t>Стереокамеры высокого разрешения </a:t>
            </a:r>
            <a:r>
              <a:rPr lang="ru-RU" dirty="0" smtClean="0"/>
              <a:t>– </a:t>
            </a:r>
            <a:r>
              <a:rPr lang="ru-RU" dirty="0" smtClean="0"/>
              <a:t>1 </a:t>
            </a:r>
            <a:r>
              <a:rPr lang="ru-RU" dirty="0" smtClean="0"/>
              <a:t>шт.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× 10000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руб. = 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10000 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руб.</a:t>
            </a:r>
            <a:endParaRPr lang="ru-RU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6737672" y="3068960"/>
            <a:ext cx="410445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/>
              <a:t>Операторы </a:t>
            </a:r>
            <a:r>
              <a:rPr lang="ru-RU" u="sng" dirty="0" err="1" smtClean="0"/>
              <a:t>дронов</a:t>
            </a:r>
            <a:r>
              <a:rPr lang="ru-RU" u="sng" dirty="0" smtClean="0"/>
              <a:t> </a:t>
            </a:r>
            <a:r>
              <a:rPr lang="ru-RU" dirty="0" smtClean="0"/>
              <a:t>(2 чел.) - 1 месяц </a:t>
            </a:r>
            <a:r>
              <a:rPr lang="ru-RU" dirty="0">
                <a:latin typeface="Times New Roman"/>
                <a:cs typeface="Times New Roman"/>
              </a:rPr>
              <a:t>~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lang="ru-RU" dirty="0" smtClean="0"/>
              <a:t>160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000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руб.</a:t>
            </a:r>
          </a:p>
          <a:p>
            <a:endParaRPr lang="ru-RU" dirty="0"/>
          </a:p>
          <a:p>
            <a:r>
              <a:rPr lang="ru-RU" u="sng" dirty="0" smtClean="0"/>
              <a:t>Техник по обслуживанию </a:t>
            </a:r>
            <a:r>
              <a:rPr lang="ru-RU" dirty="0" smtClean="0"/>
              <a:t>– 1 месяц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~ </a:t>
            </a:r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80000</a:t>
            </a:r>
            <a:r>
              <a:rPr lang="ru-RU" dirty="0" smtClean="0"/>
              <a:t> </a:t>
            </a:r>
            <a:r>
              <a:rPr lang="ru-RU" dirty="0" smtClean="0"/>
              <a:t>руб.</a:t>
            </a:r>
          </a:p>
          <a:p>
            <a:endParaRPr lang="ru-RU" dirty="0"/>
          </a:p>
          <a:p>
            <a:r>
              <a:rPr lang="ru-RU" u="sng" dirty="0" smtClean="0"/>
              <a:t>Программист по написанию специализированного ПО для управления </a:t>
            </a:r>
            <a:r>
              <a:rPr lang="ru-RU" u="sng" dirty="0" err="1" smtClean="0"/>
              <a:t>дронами</a:t>
            </a:r>
            <a:r>
              <a:rPr lang="ru-RU" u="sng" dirty="0" smtClean="0"/>
              <a:t> </a:t>
            </a:r>
            <a:r>
              <a:rPr lang="ru-RU" dirty="0" smtClean="0"/>
              <a:t>(1раз) – 500000 руб.</a:t>
            </a:r>
          </a:p>
          <a:p>
            <a:r>
              <a:rPr lang="ru-RU" dirty="0"/>
              <a:t> </a:t>
            </a:r>
            <a:endParaRPr lang="ru-RU" dirty="0" smtClean="0"/>
          </a:p>
          <a:p>
            <a:r>
              <a:rPr lang="ru-RU" u="sng" dirty="0" smtClean="0"/>
              <a:t>Инженер-проектировщик</a:t>
            </a:r>
            <a:r>
              <a:rPr lang="ru-RU" dirty="0" smtClean="0"/>
              <a:t> – </a:t>
            </a:r>
            <a:r>
              <a:rPr lang="ru-RU" dirty="0" smtClean="0"/>
              <a:t>110000 </a:t>
            </a:r>
            <a:r>
              <a:rPr lang="ru-RU" dirty="0" smtClean="0"/>
              <a:t>руб.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513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8834" y="577707"/>
            <a:ext cx="9998901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Book Antiqua" pitchFamily="18" charset="0"/>
              </a:rPr>
              <a:t>Контакты команды</a:t>
            </a:r>
            <a:endParaRPr lang="ru-RU" dirty="0">
              <a:solidFill>
                <a:srgbClr val="002060"/>
              </a:solidFill>
              <a:latin typeface="Book Antiqua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696" y="177240"/>
            <a:ext cx="3724979" cy="676715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800" y="99804"/>
            <a:ext cx="3887095" cy="789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320" y="81067"/>
            <a:ext cx="2134392" cy="816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/>
          <a:srcRect l="5012" t="19826" r="5127" b="27377"/>
          <a:stretch/>
        </p:blipFill>
        <p:spPr>
          <a:xfrm>
            <a:off x="3359696" y="2060848"/>
            <a:ext cx="2609500" cy="306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/>
          <a:srcRect l="7175" t="21507" r="6725" b="27208"/>
          <a:stretch/>
        </p:blipFill>
        <p:spPr>
          <a:xfrm>
            <a:off x="720000" y="2048392"/>
            <a:ext cx="2440265" cy="306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/>
          <a:srcRect l="2363" t="19603" r="5544" b="26714"/>
          <a:stretch/>
        </p:blipFill>
        <p:spPr>
          <a:xfrm>
            <a:off x="6203696" y="2060848"/>
            <a:ext cx="2461534" cy="3060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127448" y="5157192"/>
            <a:ext cx="16608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ID</a:t>
            </a:r>
            <a:r>
              <a:rPr lang="en-US" dirty="0"/>
              <a:t>: </a:t>
            </a:r>
            <a:r>
              <a:rPr lang="en-US" dirty="0" smtClean="0">
                <a:solidFill>
                  <a:srgbClr val="002060"/>
                </a:solidFill>
              </a:rPr>
              <a:t>U2155084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7448" y="1556792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Book Antiqua" pitchFamily="18" charset="0"/>
              </a:rPr>
              <a:t>Лидер</a:t>
            </a:r>
            <a:endParaRPr lang="ru-RU" sz="2400" dirty="0">
              <a:solidFill>
                <a:srgbClr val="002060"/>
              </a:solidFill>
              <a:latin typeface="Book Antiqu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5680" y="1556792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Book Antiqua" pitchFamily="18" charset="0"/>
              </a:rPr>
              <a:t>Администратор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23992" y="1556792"/>
            <a:ext cx="2884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Book Antiqua" pitchFamily="18" charset="0"/>
              </a:rPr>
              <a:t>Предприниматель</a:t>
            </a:r>
            <a:endParaRPr lang="ru-RU" sz="2400" dirty="0">
              <a:solidFill>
                <a:srgbClr val="002060"/>
              </a:solidFill>
              <a:latin typeface="Book Antiqua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03696" y="2060848"/>
            <a:ext cx="2591905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Box 19"/>
          <p:cNvSpPr txBox="1"/>
          <p:nvPr/>
        </p:nvSpPr>
        <p:spPr>
          <a:xfrm>
            <a:off x="8976320" y="1556792"/>
            <a:ext cx="252028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Book Antiqua" pitchFamily="18" charset="0"/>
              </a:rPr>
              <a:t>Производитель</a:t>
            </a:r>
            <a:endParaRPr lang="ru-RU" sz="2400" dirty="0">
              <a:solidFill>
                <a:srgbClr val="00206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67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rn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283</TotalTime>
  <Words>349</Words>
  <Application>Microsoft Office PowerPoint</Application>
  <DocSecurity>0</DocSecurity>
  <PresentationFormat>Произвольный</PresentationFormat>
  <Paragraphs>49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Corner</vt:lpstr>
      <vt:lpstr>СкайВинг</vt:lpstr>
      <vt:lpstr>Проблемы </vt:lpstr>
      <vt:lpstr>Презентация PowerPoint</vt:lpstr>
      <vt:lpstr>Схема решения</vt:lpstr>
      <vt:lpstr>Критическая технологическая задача </vt:lpstr>
      <vt:lpstr>Состав технического решения</vt:lpstr>
      <vt:lpstr>Бюджет проекта</vt:lpstr>
      <vt:lpstr>Контакты команды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1</cp:lastModifiedBy>
  <cp:revision>38</cp:revision>
  <dcterms:created xsi:type="dcterms:W3CDTF">2023-08-25T13:22:51Z</dcterms:created>
  <dcterms:modified xsi:type="dcterms:W3CDTF">2025-11-01T08:53:19Z</dcterms:modified>
  <dc:identifier/>
  <dc:language>ru-RU</dc:language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2</vt:i4>
  </property>
  <property fmtid="{D5CDD505-2E9C-101B-9397-08002B2CF9AE}" pid="3" name="Notes">
    <vt:i4>1</vt:i4>
  </property>
  <property fmtid="{D5CDD505-2E9C-101B-9397-08002B2CF9AE}" pid="4" name="PresentationFormat">
    <vt:lpwstr>Широкоэкранный</vt:lpwstr>
  </property>
  <property fmtid="{D5CDD505-2E9C-101B-9397-08002B2CF9AE}" pid="5" name="Slides">
    <vt:i4>1</vt:i4>
  </property>
</Properties>
</file>