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4" r:id="rId1"/>
    <p:sldMasterId id="2147483685" r:id="rId2"/>
    <p:sldMasterId id="2147483686" r:id="rId3"/>
  </p:sldMasterIdLst>
  <p:notesMasterIdLst>
    <p:notesMasterId r:id="rId22"/>
  </p:notesMasterIdLst>
  <p:sldIdLst>
    <p:sldId id="256" r:id="rId4"/>
    <p:sldId id="257" r:id="rId5"/>
    <p:sldId id="258" r:id="rId6"/>
    <p:sldId id="259" r:id="rId7"/>
    <p:sldId id="261" r:id="rId8"/>
    <p:sldId id="262" r:id="rId9"/>
    <p:sldId id="274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</p:sldIdLst>
  <p:sldSz cx="10080625" cy="5670550"/>
  <p:notesSz cx="7559675" cy="10691813"/>
  <p:embeddedFontLst>
    <p:embeddedFont>
      <p:font typeface="Calibri" panose="020F0502020204030204" pitchFamily="34" charset="0"/>
      <p:regular r:id="rId23"/>
      <p:bold r:id="rId24"/>
      <p:italic r:id="rId25"/>
      <p:boldItalic r:id="rId26"/>
    </p:embeddedFont>
    <p:embeddedFont>
      <p:font typeface="Poppins" panose="00000500000000000000" pitchFamily="2" charset="0"/>
      <p:regular r:id="rId27"/>
      <p:bold r:id="rId28"/>
      <p:italic r:id="rId29"/>
      <p:boldItalic r:id="rId30"/>
    </p:embeddedFont>
    <p:embeddedFont>
      <p:font typeface="Roboto" panose="02000000000000000000" pitchFamily="2" charset="0"/>
      <p:regular r:id="rId31"/>
      <p:bold r:id="rId32"/>
      <p:italic r:id="rId33"/>
      <p:boldItalic r:id="rId3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786">
          <p15:clr>
            <a:srgbClr val="A4A3A4"/>
          </p15:clr>
        </p15:guide>
        <p15:guide id="2" pos="317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42439C0-4840-40DA-8757-387EB394292A}">
  <a:tblStyle styleId="{B42439C0-4840-40DA-8757-387EB394292A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2" d="100"/>
          <a:sy n="112" d="100"/>
        </p:scale>
        <p:origin x="283" y="86"/>
      </p:cViewPr>
      <p:guideLst>
        <p:guide orient="horz" pos="1786"/>
        <p:guide pos="317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font" Target="fonts/font4.fntdata"/><Relationship Id="rId21" Type="http://schemas.openxmlformats.org/officeDocument/2006/relationships/slide" Target="slides/slide18.xml"/><Relationship Id="rId34" Type="http://schemas.openxmlformats.org/officeDocument/2006/relationships/font" Target="fonts/font12.fntdata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font" Target="fonts/font3.fntdata"/><Relationship Id="rId33" Type="http://schemas.openxmlformats.org/officeDocument/2006/relationships/font" Target="fonts/font11.fntdata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37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font" Target="fonts/font9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presProps" Target="presProp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4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" name="Google Shape;19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5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4" name="Google Shape;21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6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8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" name="Google Shape;23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9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2" name="Google Shape;25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10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9" name="Google Shape;26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11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6" name="Google Shape;276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12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2" name="Google Shape;282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13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9" name="Google Shape;289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14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6" name="Google Shape;296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15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2" name="Google Shape;302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16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0" name="Google Shape;310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17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7" name="Google Shape;317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18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8" name="Google Shape;328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OBJECT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_AND_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4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4"/>
          <p:cNvSpPr txBox="1">
            <a:spLocks noGrp="1"/>
          </p:cNvSpPr>
          <p:nvPr>
            <p:ph type="subTitle" idx="1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WO_OBJECTS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5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5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5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6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OBJECT_ONL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7"/>
          <p:cNvSpPr txBox="1">
            <a:spLocks noGrp="1"/>
          </p:cNvSpPr>
          <p:nvPr>
            <p:ph type="subTitle" idx="1"/>
          </p:nvPr>
        </p:nvSpPr>
        <p:spPr>
          <a:xfrm>
            <a:off x="504000" y="74160"/>
            <a:ext cx="9071280" cy="5795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WO_OBJECTS_AND_OBJEC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8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8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8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8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9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9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9"/>
          <p:cNvSpPr txBox="1">
            <a:spLocks noGrp="1"/>
          </p:cNvSpPr>
          <p:nvPr>
            <p:ph type="body" idx="3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0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0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0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10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1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11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11"/>
          <p:cNvSpPr txBox="1">
            <a:spLocks noGrp="1"/>
          </p:cNvSpPr>
          <p:nvPr>
            <p:ph type="body" idx="2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2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2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12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2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2"/>
          <p:cNvSpPr txBox="1">
            <a:spLocks noGrp="1"/>
          </p:cNvSpPr>
          <p:nvPr>
            <p:ph type="body" idx="4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3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13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3"/>
          <p:cNvSpPr txBox="1">
            <a:spLocks noGrp="1"/>
          </p:cNvSpPr>
          <p:nvPr>
            <p:ph type="body" idx="2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3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body" idx="4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body" idx="5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body" idx="6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5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5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5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_AND_BODY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7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7"/>
          <p:cNvSpPr txBox="1">
            <a:spLocks noGrp="1"/>
          </p:cNvSpPr>
          <p:nvPr>
            <p:ph type="subTitle" idx="1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OBJECT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8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WO_OBJECTS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9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9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OBJECT_ONLY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21"/>
          <p:cNvSpPr txBox="1">
            <a:spLocks noGrp="1"/>
          </p:cNvSpPr>
          <p:nvPr>
            <p:ph type="subTitle" idx="1"/>
          </p:nvPr>
        </p:nvSpPr>
        <p:spPr>
          <a:xfrm>
            <a:off x="504000" y="74160"/>
            <a:ext cx="9071280" cy="5795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WO_OBJECTS_AND_OBJECT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22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2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22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22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3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23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23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23"/>
          <p:cNvSpPr txBox="1">
            <a:spLocks noGrp="1"/>
          </p:cNvSpPr>
          <p:nvPr>
            <p:ph type="body" idx="3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4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24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24"/>
          <p:cNvSpPr txBox="1">
            <a:spLocks noGrp="1"/>
          </p:cNvSpPr>
          <p:nvPr>
            <p:ph type="body" idx="2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5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25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5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5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5"/>
          <p:cNvSpPr txBox="1">
            <a:spLocks noGrp="1"/>
          </p:cNvSpPr>
          <p:nvPr>
            <p:ph type="body" idx="4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6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6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6"/>
          <p:cNvSpPr txBox="1">
            <a:spLocks noGrp="1"/>
          </p:cNvSpPr>
          <p:nvPr>
            <p:ph type="body" idx="2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26"/>
          <p:cNvSpPr txBox="1">
            <a:spLocks noGrp="1"/>
          </p:cNvSpPr>
          <p:nvPr>
            <p:ph type="body" idx="3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6"/>
          <p:cNvSpPr txBox="1">
            <a:spLocks noGrp="1"/>
          </p:cNvSpPr>
          <p:nvPr>
            <p:ph type="body" idx="4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6"/>
          <p:cNvSpPr txBox="1">
            <a:spLocks noGrp="1"/>
          </p:cNvSpPr>
          <p:nvPr>
            <p:ph type="body" idx="5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26"/>
          <p:cNvSpPr txBox="1">
            <a:spLocks noGrp="1"/>
          </p:cNvSpPr>
          <p:nvPr>
            <p:ph type="body" idx="6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8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_AND_BODY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30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30"/>
          <p:cNvSpPr txBox="1">
            <a:spLocks noGrp="1"/>
          </p:cNvSpPr>
          <p:nvPr>
            <p:ph type="subTitle" idx="1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OBJECT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31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31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WO_OBJECTS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32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32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32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OBJECT_ONLY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33"/>
          <p:cNvSpPr txBox="1">
            <a:spLocks noGrp="1"/>
          </p:cNvSpPr>
          <p:nvPr>
            <p:ph type="subTitle" idx="1"/>
          </p:nvPr>
        </p:nvSpPr>
        <p:spPr>
          <a:xfrm>
            <a:off x="504000" y="74160"/>
            <a:ext cx="9071280" cy="5795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WO_OBJECTS_AND_OBJECT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34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34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34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34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35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35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35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35"/>
          <p:cNvSpPr txBox="1">
            <a:spLocks noGrp="1"/>
          </p:cNvSpPr>
          <p:nvPr>
            <p:ph type="body" idx="3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6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36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0" name="Google Shape;140;p36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36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37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4" name="Google Shape;144;p37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37"/>
          <p:cNvSpPr txBox="1">
            <a:spLocks noGrp="1"/>
          </p:cNvSpPr>
          <p:nvPr>
            <p:ph type="body" idx="2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38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p38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38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0" name="Google Shape;150;p38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38"/>
          <p:cNvSpPr txBox="1">
            <a:spLocks noGrp="1"/>
          </p:cNvSpPr>
          <p:nvPr>
            <p:ph type="body" idx="4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9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4" name="Google Shape;154;p39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39"/>
          <p:cNvSpPr txBox="1">
            <a:spLocks noGrp="1"/>
          </p:cNvSpPr>
          <p:nvPr>
            <p:ph type="body" idx="2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6" name="Google Shape;156;p39"/>
          <p:cNvSpPr txBox="1">
            <a:spLocks noGrp="1"/>
          </p:cNvSpPr>
          <p:nvPr>
            <p:ph type="body" idx="3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39"/>
          <p:cNvSpPr txBox="1">
            <a:spLocks noGrp="1"/>
          </p:cNvSpPr>
          <p:nvPr>
            <p:ph type="body" idx="4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39"/>
          <p:cNvSpPr txBox="1">
            <a:spLocks noGrp="1"/>
          </p:cNvSpPr>
          <p:nvPr>
            <p:ph type="body" idx="5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p39"/>
          <p:cNvSpPr txBox="1">
            <a:spLocks noGrp="1"/>
          </p:cNvSpPr>
          <p:nvPr>
            <p:ph type="body" idx="6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560" cy="156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560" cy="156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body" idx="3"/>
          </p:nvPr>
        </p:nvSpPr>
        <p:spPr>
          <a:xfrm>
            <a:off x="504000" y="3044160"/>
            <a:ext cx="9071280" cy="156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7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1" name="Google Shape;111;p27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40"/>
          <p:cNvSpPr/>
          <p:nvPr/>
        </p:nvSpPr>
        <p:spPr>
          <a:xfrm>
            <a:off x="1151880" y="1686620"/>
            <a:ext cx="6731280" cy="130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>
                <a:solidFill>
                  <a:srgbClr val="FF0000"/>
                </a:solidFill>
              </a:rPr>
              <a:t>Создание отделения  </a:t>
            </a:r>
            <a:r>
              <a:rPr lang="ru-RU" sz="4400" dirty="0" err="1">
                <a:solidFill>
                  <a:srgbClr val="FF0000"/>
                </a:solidFill>
              </a:rPr>
              <a:t>нутрициологии</a:t>
            </a:r>
            <a:endParaRPr dirty="0">
              <a:solidFill>
                <a:srgbClr val="FF0000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65" name="Google Shape;165;p40"/>
          <p:cNvSpPr/>
          <p:nvPr/>
        </p:nvSpPr>
        <p:spPr>
          <a:xfrm>
            <a:off x="504000" y="3780000"/>
            <a:ext cx="5435640" cy="88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40"/>
          <p:cNvSpPr txBox="1"/>
          <p:nvPr/>
        </p:nvSpPr>
        <p:spPr>
          <a:xfrm>
            <a:off x="2808410" y="3330350"/>
            <a:ext cx="7056438" cy="1449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endParaRPr sz="4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41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41"/>
          <p:cNvSpPr txBox="1">
            <a:spLocks noGrp="1"/>
          </p:cNvSpPr>
          <p:nvPr>
            <p:ph type="title"/>
          </p:nvPr>
        </p:nvSpPr>
        <p:spPr>
          <a:xfrm>
            <a:off x="0" y="0"/>
            <a:ext cx="10088580" cy="9810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>
                <a:latin typeface="Arial"/>
                <a:ea typeface="Arial"/>
                <a:cs typeface="Arial"/>
                <a:sym typeface="Arial"/>
              </a:rPr>
              <a:t>Команда проекта</a:t>
            </a:r>
            <a:endParaRPr sz="4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41"/>
          <p:cNvSpPr txBox="1"/>
          <p:nvPr/>
        </p:nvSpPr>
        <p:spPr>
          <a:xfrm>
            <a:off x="872450" y="3365651"/>
            <a:ext cx="2883000" cy="230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-12065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900"/>
              <a:buFont typeface="Arial"/>
              <a:buChar char="•"/>
            </a:pPr>
            <a:r>
              <a:rPr lang="ru-RU" sz="1900" i="1">
                <a:solidFill>
                  <a:srgbClr val="7F7F7F"/>
                </a:solidFill>
              </a:rPr>
              <a:t>Бекмансуров Марсель Рамзилевич</a:t>
            </a:r>
            <a:endParaRPr sz="1900"/>
          </a:p>
          <a:p>
            <a:pPr marL="0" marR="0" lvl="0" indent="-12065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900"/>
              <a:buFont typeface="Arial"/>
              <a:buChar char="•"/>
            </a:pPr>
            <a:r>
              <a:rPr lang="ru-RU" sz="1900" b="0" i="1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Полезные навыки</a:t>
            </a:r>
            <a:r>
              <a:rPr lang="ru-RU" sz="1900" i="1">
                <a:solidFill>
                  <a:srgbClr val="7F7F7F"/>
                </a:solidFill>
              </a:rPr>
              <a:t>: ответственность,коммуникативность,независимость</a:t>
            </a:r>
            <a:endParaRPr sz="150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900" i="1">
              <a:solidFill>
                <a:srgbClr val="7F7F7F"/>
              </a:solidFill>
            </a:endParaRPr>
          </a:p>
          <a:p>
            <a:pPr marL="0" marR="0" lvl="0" indent="-12065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900"/>
              <a:buFont typeface="Arial"/>
              <a:buChar char="•"/>
            </a:pPr>
            <a:r>
              <a:rPr lang="ru-RU" sz="1900" b="0" i="1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Роль в команде</a:t>
            </a:r>
            <a:r>
              <a:rPr lang="ru-RU" sz="1900" i="1">
                <a:solidFill>
                  <a:srgbClr val="7F7F7F"/>
                </a:solidFill>
              </a:rPr>
              <a:t>: </a:t>
            </a:r>
            <a:endParaRPr sz="1900" b="0" i="1" u="none" strike="noStrike" cap="non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ru-RU" sz="1900" i="1">
                <a:solidFill>
                  <a:srgbClr val="7F7F7F"/>
                </a:solidFill>
              </a:rPr>
              <a:t>финансовый директор</a:t>
            </a:r>
            <a:endParaRPr sz="1900" b="0" i="1" u="none" strike="noStrike" cap="non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0" i="1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2540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rgbClr val="1B146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41"/>
          <p:cNvSpPr txBox="1"/>
          <p:nvPr/>
        </p:nvSpPr>
        <p:spPr>
          <a:xfrm>
            <a:off x="4104200" y="3279798"/>
            <a:ext cx="2883000" cy="20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-1016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</a:pPr>
            <a:r>
              <a:rPr lang="ru-RU" sz="1600" i="1">
                <a:solidFill>
                  <a:srgbClr val="7F7F7F"/>
                </a:solidFill>
              </a:rPr>
              <a:t>Вахрушева Анастасия Александровна</a:t>
            </a:r>
            <a:endParaRPr sz="1600"/>
          </a:p>
          <a:p>
            <a:pPr marL="0" marR="0" lvl="0" indent="-1016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</a:pPr>
            <a:r>
              <a:rPr lang="ru-RU" sz="1600" b="0" i="1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Полезные навыки</a:t>
            </a:r>
            <a:r>
              <a:rPr lang="ru-RU" sz="1600" i="1">
                <a:solidFill>
                  <a:srgbClr val="7F7F7F"/>
                </a:solidFill>
              </a:rPr>
              <a:t>: лидерские качества, быстрая адаптация, многозадачность</a:t>
            </a:r>
            <a:endParaRPr sz="1600"/>
          </a:p>
          <a:p>
            <a:pPr marL="0" marR="0" lvl="0" indent="-1016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</a:pPr>
            <a:r>
              <a:rPr lang="ru-RU" sz="1600" b="0" i="1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Роль в команде</a:t>
            </a:r>
            <a:r>
              <a:rPr lang="ru-RU" sz="1600" i="1">
                <a:solidFill>
                  <a:srgbClr val="7F7F7F"/>
                </a:solidFill>
              </a:rPr>
              <a:t>: генеральный директор</a:t>
            </a:r>
            <a:endParaRPr sz="1600" i="1">
              <a:solidFill>
                <a:srgbClr val="7F7F7F"/>
              </a:solidFill>
            </a:endParaRPr>
          </a:p>
          <a:p>
            <a:pPr marL="0" marR="0" lvl="0" indent="-1016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600"/>
              <a:buChar char="•"/>
            </a:pPr>
            <a:r>
              <a:rPr lang="ru-RU" sz="1600" i="1">
                <a:solidFill>
                  <a:srgbClr val="7F7F7F"/>
                </a:solidFill>
              </a:rPr>
              <a:t> </a:t>
            </a:r>
            <a:r>
              <a:rPr lang="ru-RU" sz="1600">
                <a:solidFill>
                  <a:srgbClr val="FF0000"/>
                </a:solidFill>
              </a:rPr>
              <a:t>Лидер команды</a:t>
            </a:r>
            <a:endParaRPr sz="1600">
              <a:solidFill>
                <a:srgbClr val="FF0000"/>
              </a:solidFill>
            </a:endParaRPr>
          </a:p>
          <a:p>
            <a:pPr marL="342900" marR="0" lvl="0" indent="-260667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rgbClr val="1B146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41"/>
          <p:cNvSpPr txBox="1"/>
          <p:nvPr/>
        </p:nvSpPr>
        <p:spPr>
          <a:xfrm>
            <a:off x="6998450" y="3254816"/>
            <a:ext cx="2883000" cy="220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-12065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900"/>
              <a:buFont typeface="Arial"/>
              <a:buChar char="•"/>
            </a:pPr>
            <a:r>
              <a:rPr lang="ru-RU" sz="1900" b="0" i="1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Болд</a:t>
            </a:r>
            <a:r>
              <a:rPr lang="ru-RU" sz="1900" i="1">
                <a:solidFill>
                  <a:srgbClr val="7F7F7F"/>
                </a:solidFill>
              </a:rPr>
              <a:t>ырева Дарья Олеговна</a:t>
            </a:r>
            <a:endParaRPr sz="1900"/>
          </a:p>
          <a:p>
            <a:pPr marL="0" marR="0" lvl="0" indent="-12065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900"/>
              <a:buFont typeface="Arial"/>
              <a:buChar char="•"/>
            </a:pPr>
            <a:r>
              <a:rPr lang="ru-RU" sz="1900" b="0" i="1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Полезные навыки</a:t>
            </a:r>
            <a:r>
              <a:rPr lang="ru-RU" sz="1900" i="1">
                <a:solidFill>
                  <a:srgbClr val="7F7F7F"/>
                </a:solidFill>
              </a:rPr>
              <a:t>: усердие, высокая обучаемость, исполнительность</a:t>
            </a:r>
            <a:endParaRPr sz="1900"/>
          </a:p>
          <a:p>
            <a:pPr marL="0" marR="0" lvl="0" indent="-12065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900"/>
              <a:buFont typeface="Arial"/>
              <a:buChar char="•"/>
            </a:pPr>
            <a:r>
              <a:rPr lang="ru-RU" sz="1900" b="0" i="1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Роль в команде</a:t>
            </a:r>
            <a:r>
              <a:rPr lang="ru-RU" sz="1900" i="1">
                <a:solidFill>
                  <a:srgbClr val="7F7F7F"/>
                </a:solidFill>
              </a:rPr>
              <a:t>: директор по маркетингу</a:t>
            </a:r>
            <a:endParaRPr sz="1900"/>
          </a:p>
          <a:p>
            <a:pPr marL="342900" marR="0" lvl="0" indent="-260667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rgbClr val="1B146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6" name="Google Shape;176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70240" y="791975"/>
            <a:ext cx="2086737" cy="2043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87200" y="748976"/>
            <a:ext cx="2385525" cy="2129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4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72450" y="862936"/>
            <a:ext cx="2883001" cy="20153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42"/>
          <p:cNvSpPr txBox="1"/>
          <p:nvPr/>
        </p:nvSpPr>
        <p:spPr>
          <a:xfrm>
            <a:off x="14250" y="3220623"/>
            <a:ext cx="10066500" cy="207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000" dirty="0">
                <a:solidFill>
                  <a:schemeClr val="dk1"/>
                </a:solidFill>
                <a:highlight>
                  <a:srgbClr val="00FFFF"/>
                </a:highlight>
                <a:latin typeface="Roboto"/>
                <a:ea typeface="Roboto"/>
                <a:cs typeface="Roboto"/>
                <a:sym typeface="Roboto"/>
              </a:rPr>
              <a:t>Решение проблемы: создать отделения </a:t>
            </a:r>
            <a:r>
              <a:rPr lang="ru-RU" sz="3000" dirty="0" err="1">
                <a:solidFill>
                  <a:schemeClr val="dk1"/>
                </a:solidFill>
                <a:highlight>
                  <a:srgbClr val="00FFFF"/>
                </a:highlight>
                <a:latin typeface="Roboto"/>
                <a:ea typeface="Roboto"/>
                <a:cs typeface="Roboto"/>
                <a:sym typeface="Roboto"/>
              </a:rPr>
              <a:t>нутрициологии</a:t>
            </a:r>
            <a:r>
              <a:rPr lang="ru-RU" sz="3000" dirty="0">
                <a:solidFill>
                  <a:schemeClr val="dk1"/>
                </a:solidFill>
                <a:highlight>
                  <a:srgbClr val="00FFFF"/>
                </a:highlight>
                <a:latin typeface="Roboto"/>
                <a:ea typeface="Roboto"/>
                <a:cs typeface="Roboto"/>
                <a:sym typeface="Roboto"/>
              </a:rPr>
              <a:t>  и проводить консультации с специалистами в области питания</a:t>
            </a:r>
            <a:endParaRPr sz="3400" dirty="0">
              <a:highlight>
                <a:srgbClr val="00FFFF"/>
              </a:highlight>
            </a:endParaRPr>
          </a:p>
        </p:txBody>
      </p:sp>
      <p:sp>
        <p:nvSpPr>
          <p:cNvPr id="184" name="Google Shape;184;p42"/>
          <p:cNvSpPr txBox="1"/>
          <p:nvPr/>
        </p:nvSpPr>
        <p:spPr>
          <a:xfrm>
            <a:off x="71749" y="70771"/>
            <a:ext cx="10080600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Проблема</a:t>
            </a:r>
            <a:endParaRPr/>
          </a:p>
        </p:txBody>
      </p:sp>
      <p:grpSp>
        <p:nvGrpSpPr>
          <p:cNvPr id="185" name="Google Shape;185;p42"/>
          <p:cNvGrpSpPr/>
          <p:nvPr/>
        </p:nvGrpSpPr>
        <p:grpSpPr>
          <a:xfrm>
            <a:off x="71760" y="1366240"/>
            <a:ext cx="9649072" cy="1667100"/>
            <a:chOff x="0" y="0"/>
            <a:chExt cx="9649072" cy="1667100"/>
          </a:xfrm>
        </p:grpSpPr>
        <p:sp>
          <p:nvSpPr>
            <p:cNvPr id="186" name="Google Shape;186;p42"/>
            <p:cNvSpPr/>
            <p:nvPr/>
          </p:nvSpPr>
          <p:spPr>
            <a:xfrm rot="5400000">
              <a:off x="5894422" y="-2254137"/>
              <a:ext cx="1333800" cy="61755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A4D4E2"/>
            </a:solidFill>
            <a:ln w="25400" cap="flat" cmpd="sng">
              <a:solidFill>
                <a:srgbClr val="A4D4E2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42"/>
            <p:cNvSpPr txBox="1"/>
            <p:nvPr/>
          </p:nvSpPr>
          <p:spPr>
            <a:xfrm>
              <a:off x="3473666" y="231818"/>
              <a:ext cx="6110400" cy="1203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47650" tIns="123825" rIns="247650" bIns="123825" anchor="ctr" anchorCtr="0">
              <a:noAutofit/>
            </a:bodyPr>
            <a:lstStyle/>
            <a:p>
              <a:pPr marL="285750" marR="0" lvl="1" indent="-2349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200"/>
                <a:buFont typeface="Arial"/>
                <a:buChar char="•"/>
              </a:pPr>
              <a:r>
                <a:rPr lang="ru-RU" sz="3200">
                  <a:solidFill>
                    <a:schemeClr val="dk1"/>
                  </a:solidFill>
                </a:rPr>
                <a:t>Проблема неправильного питания, авитаминоза, избыточного веса</a:t>
              </a:r>
              <a:endParaRPr sz="600"/>
            </a:p>
          </p:txBody>
        </p:sp>
        <p:sp>
          <p:nvSpPr>
            <p:cNvPr id="188" name="Google Shape;188;p42"/>
            <p:cNvSpPr/>
            <p:nvPr/>
          </p:nvSpPr>
          <p:spPr>
            <a:xfrm>
              <a:off x="0" y="0"/>
              <a:ext cx="3473700" cy="1667100"/>
            </a:xfrm>
            <a:prstGeom prst="roundRect">
              <a:avLst>
                <a:gd name="adj" fmla="val 16667"/>
              </a:avLst>
            </a:prstGeom>
            <a:solidFill>
              <a:srgbClr val="008C9D"/>
            </a:solidFill>
            <a:ln w="254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42"/>
            <p:cNvSpPr txBox="1"/>
            <p:nvPr/>
          </p:nvSpPr>
          <p:spPr>
            <a:xfrm>
              <a:off x="81382" y="81382"/>
              <a:ext cx="3310800" cy="150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400" tIns="76200" rIns="152400" bIns="762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00"/>
            </a:p>
          </p:txBody>
        </p:sp>
      </p:grpSp>
      <p:pic>
        <p:nvPicPr>
          <p:cNvPr id="190" name="Google Shape;190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236975"/>
            <a:ext cx="3502050" cy="21959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43"/>
          <p:cNvSpPr/>
          <p:nvPr/>
        </p:nvSpPr>
        <p:spPr>
          <a:xfrm>
            <a:off x="1007864" y="803247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43"/>
          <p:cNvSpPr txBox="1">
            <a:spLocks noGrp="1"/>
          </p:cNvSpPr>
          <p:nvPr>
            <p:ph type="title"/>
          </p:nvPr>
        </p:nvSpPr>
        <p:spPr>
          <a:xfrm>
            <a:off x="0" y="311847"/>
            <a:ext cx="10069463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>
                <a:latin typeface="Arial"/>
                <a:ea typeface="Arial"/>
                <a:cs typeface="Arial"/>
                <a:sym typeface="Arial"/>
              </a:rPr>
              <a:t>О проекте. </a:t>
            </a:r>
            <a:br>
              <a:rPr lang="ru-RU" sz="4400">
                <a:latin typeface="Arial"/>
                <a:ea typeface="Arial"/>
                <a:cs typeface="Arial"/>
                <a:sym typeface="Arial"/>
              </a:rPr>
            </a:br>
            <a:r>
              <a:rPr lang="ru-RU" sz="4400">
                <a:latin typeface="Arial"/>
                <a:ea typeface="Arial"/>
                <a:cs typeface="Arial"/>
                <a:sym typeface="Arial"/>
              </a:rPr>
              <a:t>Что есть сейчас.</a:t>
            </a:r>
            <a:endParaRPr/>
          </a:p>
        </p:txBody>
      </p:sp>
      <p:sp>
        <p:nvSpPr>
          <p:cNvPr id="197" name="Google Shape;197;p43"/>
          <p:cNvSpPr txBox="1"/>
          <p:nvPr/>
        </p:nvSpPr>
        <p:spPr>
          <a:xfrm>
            <a:off x="215775" y="1539125"/>
            <a:ext cx="9393300" cy="41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0775" tIns="100775" rIns="100775" bIns="100775" anchor="t" anchorCtr="0">
            <a:noAutofit/>
          </a:bodyPr>
          <a:lstStyle/>
          <a:p>
            <a:pPr marL="0" marR="0" lvl="0" indent="0" algn="just" rtl="0">
              <a:spcBef>
                <a:spcPts val="1764"/>
              </a:spcBef>
              <a:spcAft>
                <a:spcPts val="0"/>
              </a:spcAft>
              <a:buNone/>
            </a:pPr>
            <a:r>
              <a:rPr lang="ru-RU" sz="1700" dirty="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Клиника </a:t>
            </a:r>
            <a:r>
              <a:rPr lang="ru-RU" sz="1700" dirty="0" err="1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нутрициологии</a:t>
            </a:r>
            <a:r>
              <a:rPr lang="ru-RU" sz="1700" dirty="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 помогает всем, кто давно хочет сбалансированно питаться, но не знает как именно. Здесь вам помогут перейти к правильному питанию с учетом индивидуальных особенностей организма, проконсультируют в грамотном лечении дефицита витаминов, а также при необходимости окажут помощь в коррекции лишнего веса. </a:t>
            </a:r>
            <a:r>
              <a:rPr lang="ru-RU" sz="1700" dirty="0"/>
              <a:t> </a:t>
            </a:r>
            <a:endParaRPr sz="1700" dirty="0"/>
          </a:p>
          <a:p>
            <a:pPr marL="0" marR="0" lvl="0" indent="0" algn="just" rtl="0">
              <a:spcBef>
                <a:spcPts val="1764"/>
              </a:spcBef>
              <a:spcAft>
                <a:spcPts val="0"/>
              </a:spcAft>
              <a:buNone/>
            </a:pPr>
            <a:r>
              <a:rPr lang="ru-RU" sz="1700" dirty="0"/>
              <a:t>Прототип нашей клиники-московская клиника ‘’НИАРМЕДИК”. </a:t>
            </a:r>
            <a:r>
              <a:rPr lang="ru-RU" sz="1700" dirty="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За это время существования клиники, через нее прошли тысячи пациентов, получивших своевременную и квалифицированную помощь в борьбе против лишнего веса. В работе используется множество авторских методик, разработанных сотрудниками центра. Клиника имеет миллионную прибыль. </a:t>
            </a:r>
            <a:endParaRPr sz="1700" dirty="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spcBef>
                <a:spcPts val="1764"/>
              </a:spcBef>
              <a:spcAft>
                <a:spcPts val="1764"/>
              </a:spcAft>
              <a:buNone/>
            </a:pPr>
            <a:endParaRPr sz="1800" dirty="0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45"/>
          <p:cNvSpPr txBox="1">
            <a:spLocks noGrp="1"/>
          </p:cNvSpPr>
          <p:nvPr>
            <p:ph type="title"/>
          </p:nvPr>
        </p:nvSpPr>
        <p:spPr>
          <a:xfrm>
            <a:off x="0" y="242986"/>
            <a:ext cx="9721080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/>
              <a:t>Роль проекта в обеспечении </a:t>
            </a:r>
            <a:br>
              <a:rPr lang="ru-RU" sz="2800"/>
            </a:br>
            <a:r>
              <a:rPr lang="ru-RU" sz="2800"/>
              <a:t>технологического суверенитета страны</a:t>
            </a:r>
            <a:endParaRPr sz="2800"/>
          </a:p>
        </p:txBody>
      </p:sp>
      <p:graphicFrame>
        <p:nvGraphicFramePr>
          <p:cNvPr id="217" name="Google Shape;217;p45"/>
          <p:cNvGraphicFramePr/>
          <p:nvPr>
            <p:extLst>
              <p:ext uri="{D42A27DB-BD31-4B8C-83A1-F6EECF244321}">
                <p14:modId xmlns:p14="http://schemas.microsoft.com/office/powerpoint/2010/main" val="1369183595"/>
              </p:ext>
            </p:extLst>
          </p:nvPr>
        </p:nvGraphicFramePr>
        <p:xfrm>
          <a:off x="503808" y="1251099"/>
          <a:ext cx="9217000" cy="3207055"/>
        </p:xfrm>
        <a:graphic>
          <a:graphicData uri="http://schemas.openxmlformats.org/drawingml/2006/table">
            <a:tbl>
              <a:tblPr firstRow="1" bandRow="1">
                <a:noFill/>
                <a:tableStyleId>{B42439C0-4840-40DA-8757-387EB394292A}</a:tableStyleId>
              </a:tblPr>
              <a:tblGrid>
                <a:gridCol w="2736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404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404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Роль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008C9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Оценка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008C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88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Инновационность </a:t>
                      </a: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b="1">
                          <a:solidFill>
                            <a:srgbClr val="333333"/>
                          </a:solidFill>
                          <a:highlight>
                            <a:srgbClr val="FFFFFF"/>
                          </a:highlight>
                        </a:rPr>
                        <a:t>✓  </a:t>
                      </a:r>
                      <a:r>
                        <a:rPr lang="ru-RU" sz="1800"/>
                        <a:t>Россия</a:t>
                      </a:r>
                      <a:endParaRPr/>
                    </a:p>
                    <a:p>
                      <a:pPr marL="45720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955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Рынок НТИ</a:t>
                      </a: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>
                    <a:solidFill>
                      <a:srgbClr val="A4D4E2">
                        <a:alpha val="4078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800" b="1">
                          <a:solidFill>
                            <a:srgbClr val="333333"/>
                          </a:solidFill>
                          <a:highlight>
                            <a:schemeClr val="lt1"/>
                          </a:highlight>
                        </a:rPr>
                        <a:t>✓</a:t>
                      </a:r>
                      <a:r>
                        <a:rPr lang="ru-RU" sz="1800"/>
                        <a:t>HealthNet</a:t>
                      </a:r>
                      <a:endParaRPr sz="18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solidFill>
                      <a:srgbClr val="A4D4E2">
                        <a:alpha val="4078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45720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solidFill>
                      <a:srgbClr val="A4D4E2">
                        <a:alpha val="4078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3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Сквозные технологии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Новые производственные технологии</a:t>
                      </a:r>
                      <a:endParaRPr sz="3300" dirty="0"/>
                    </a:p>
                  </a:txBody>
                  <a:tcPr marL="91450" marR="91450" marT="45725" marB="45725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46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46"/>
          <p:cNvSpPr txBox="1"/>
          <p:nvPr/>
        </p:nvSpPr>
        <p:spPr>
          <a:xfrm>
            <a:off x="789068" y="3309923"/>
            <a:ext cx="2523052" cy="2261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1B146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24" name="Google Shape;224;p46"/>
          <p:cNvSpPr txBox="1"/>
          <p:nvPr/>
        </p:nvSpPr>
        <p:spPr>
          <a:xfrm>
            <a:off x="7200552" y="3249542"/>
            <a:ext cx="2215711" cy="2262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46"/>
          <p:cNvSpPr txBox="1"/>
          <p:nvPr/>
        </p:nvSpPr>
        <p:spPr>
          <a:xfrm>
            <a:off x="4032200" y="3249542"/>
            <a:ext cx="2215712" cy="2262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sp>
        <p:nvSpPr>
          <p:cNvPr id="226" name="Google Shape;226;p46"/>
          <p:cNvSpPr txBox="1">
            <a:spLocks noGrp="1"/>
          </p:cNvSpPr>
          <p:nvPr>
            <p:ph type="title"/>
          </p:nvPr>
        </p:nvSpPr>
        <p:spPr>
          <a:xfrm>
            <a:off x="0" y="0"/>
            <a:ext cx="9071280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Целевая аудитория проекта:</a:t>
            </a:r>
            <a:endParaRPr sz="4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p46"/>
          <p:cNvSpPr txBox="1"/>
          <p:nvPr/>
        </p:nvSpPr>
        <p:spPr>
          <a:xfrm>
            <a:off x="-4850" y="1248648"/>
            <a:ext cx="10080600" cy="4770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Roboto"/>
              <a:buNone/>
            </a:pPr>
            <a:r>
              <a:rPr lang="ru-RU" sz="2100" dirty="0">
                <a:solidFill>
                  <a:schemeClr val="dk1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Roboto"/>
                <a:cs typeface="Times New Roman" panose="02020603050405020304" pitchFamily="18" charset="0"/>
                <a:sym typeface="Roboto"/>
              </a:rPr>
              <a:t>Для установления целевой аудитории проекта был проведен опрос в </a:t>
            </a:r>
            <a:r>
              <a:rPr lang="ru-RU" sz="2100" dirty="0" err="1">
                <a:solidFill>
                  <a:schemeClr val="dk1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Roboto"/>
                <a:cs typeface="Times New Roman" panose="02020603050405020304" pitchFamily="18" charset="0"/>
                <a:sym typeface="Roboto"/>
              </a:rPr>
              <a:t>соц.сети</a:t>
            </a:r>
            <a:r>
              <a:rPr lang="ru-RU" sz="2100" dirty="0">
                <a:solidFill>
                  <a:schemeClr val="dk1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Roboto"/>
                <a:cs typeface="Times New Roman" panose="02020603050405020304" pitchFamily="18" charset="0"/>
                <a:sym typeface="Roboto"/>
              </a:rPr>
              <a:t> “ВКонтакте”. В опросе приняли участие 100 человек. Из них: </a:t>
            </a:r>
            <a:endParaRPr sz="2100" dirty="0">
              <a:solidFill>
                <a:schemeClr val="dk1"/>
              </a:solidFill>
              <a:highlight>
                <a:srgbClr val="FFFFFF"/>
              </a:highlight>
              <a:latin typeface="Times New Roman" panose="02020603050405020304" pitchFamily="18" charset="0"/>
              <a:ea typeface="Roboto"/>
              <a:cs typeface="Times New Roman" panose="02020603050405020304" pitchFamily="18" charset="0"/>
              <a:sym typeface="Roboto"/>
            </a:endParaRPr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Roboto"/>
              <a:buNone/>
            </a:pPr>
            <a:r>
              <a:rPr lang="ru-RU" sz="2100" dirty="0">
                <a:solidFill>
                  <a:schemeClr val="dk1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Roboto"/>
                <a:cs typeface="Times New Roman" panose="02020603050405020304" pitchFamily="18" charset="0"/>
                <a:sym typeface="Roboto"/>
              </a:rPr>
              <a:t>1. Люди с избыточным весом - 21 человек</a:t>
            </a:r>
            <a:br>
              <a:rPr lang="ru-RU" sz="2100" dirty="0">
                <a:solidFill>
                  <a:schemeClr val="dk1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Roboto"/>
                <a:cs typeface="Times New Roman" panose="02020603050405020304" pitchFamily="18" charset="0"/>
                <a:sym typeface="Roboto"/>
              </a:rPr>
            </a:br>
            <a:r>
              <a:rPr lang="ru-RU" sz="2100" dirty="0">
                <a:solidFill>
                  <a:schemeClr val="dk1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Roboto"/>
                <a:cs typeface="Times New Roman" panose="02020603050405020304" pitchFamily="18" charset="0"/>
                <a:sym typeface="Roboto"/>
              </a:rPr>
              <a:t>2. Люди, заинтересованные в здоровом образе жизни и правильном питании - 53 человека</a:t>
            </a:r>
            <a:br>
              <a:rPr lang="ru-RU" sz="2100" dirty="0">
                <a:solidFill>
                  <a:schemeClr val="dk1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Roboto"/>
                <a:cs typeface="Times New Roman" panose="02020603050405020304" pitchFamily="18" charset="0"/>
                <a:sym typeface="Roboto"/>
              </a:rPr>
            </a:br>
            <a:r>
              <a:rPr lang="ru-RU" sz="2100" dirty="0">
                <a:solidFill>
                  <a:schemeClr val="dk1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Roboto"/>
                <a:cs typeface="Times New Roman" panose="02020603050405020304" pitchFamily="18" charset="0"/>
                <a:sym typeface="Roboto"/>
              </a:rPr>
              <a:t>3.Люди, нуждающиеся в грамотном лечении дефицита витаминов - 9 человек</a:t>
            </a:r>
            <a:endParaRPr sz="2100" dirty="0">
              <a:solidFill>
                <a:schemeClr val="dk1"/>
              </a:solidFill>
              <a:highlight>
                <a:srgbClr val="FFFFFF"/>
              </a:highlight>
              <a:latin typeface="Times New Roman" panose="02020603050405020304" pitchFamily="18" charset="0"/>
              <a:ea typeface="Roboto"/>
              <a:cs typeface="Times New Roman" panose="02020603050405020304" pitchFamily="18" charset="0"/>
              <a:sym typeface="Roboto"/>
            </a:endParaRPr>
          </a:p>
          <a:p>
            <a:pPr marL="0" marR="0" lvl="0" indent="0" algn="l" rtl="0">
              <a:spcBef>
                <a:spcPts val="200"/>
              </a:spcBef>
              <a:spcAft>
                <a:spcPts val="0"/>
              </a:spcAft>
              <a:buNone/>
            </a:pPr>
            <a:r>
              <a:rPr lang="ru-RU" sz="2100" dirty="0">
                <a:solidFill>
                  <a:srgbClr val="7F7F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1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b="1" dirty="0" err="1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Портет</a:t>
            </a:r>
            <a:r>
              <a:rPr lang="ru-RU" sz="21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потребителя:</a:t>
            </a:r>
            <a:endParaRPr sz="2100" b="1" dirty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</a:pPr>
            <a:r>
              <a:rPr lang="ru-RU" sz="2100" dirty="0">
                <a:solidFill>
                  <a:schemeClr val="dk1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Roboto"/>
                <a:cs typeface="Times New Roman" panose="02020603050405020304" pitchFamily="18" charset="0"/>
                <a:sym typeface="Roboto"/>
              </a:rPr>
              <a:t>1. Молодые люди и девушки от 20 до 35 лет, мечтающие о стройном, подтянутом теле. У большей части из них — нарушен рацион питания, и как следствие-избыточный вес</a:t>
            </a:r>
            <a:br>
              <a:rPr lang="ru-RU" sz="2100" dirty="0">
                <a:solidFill>
                  <a:schemeClr val="dk1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Roboto"/>
                <a:cs typeface="Times New Roman" panose="02020603050405020304" pitchFamily="18" charset="0"/>
                <a:sym typeface="Roboto"/>
              </a:rPr>
            </a:br>
            <a:r>
              <a:rPr lang="ru-RU" sz="2100" dirty="0">
                <a:solidFill>
                  <a:schemeClr val="dk1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Roboto"/>
                <a:cs typeface="Times New Roman" panose="02020603050405020304" pitchFamily="18" charset="0"/>
                <a:sym typeface="Roboto"/>
              </a:rPr>
              <a:t>2. Женщины от 30 до 45 лет, молодые мамы,  желающие снизить вес после рождения </a:t>
            </a:r>
            <a:r>
              <a:rPr lang="ru-RU" sz="2000" dirty="0">
                <a:solidFill>
                  <a:schemeClr val="dk1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Roboto"/>
                <a:cs typeface="Times New Roman" panose="02020603050405020304" pitchFamily="18" charset="0"/>
                <a:sym typeface="Roboto"/>
              </a:rPr>
              <a:t>ребёнка.</a:t>
            </a:r>
            <a:endParaRPr sz="2000" dirty="0">
              <a:solidFill>
                <a:schemeClr val="dk1"/>
              </a:solidFill>
              <a:highlight>
                <a:srgbClr val="FFFFFF"/>
              </a:highlight>
              <a:latin typeface="Times New Roman" panose="02020603050405020304" pitchFamily="18" charset="0"/>
              <a:ea typeface="Roboto"/>
              <a:cs typeface="Times New Roman" panose="02020603050405020304" pitchFamily="18" charset="0"/>
              <a:sym typeface="Roboto"/>
            </a:endParaRPr>
          </a:p>
          <a:p>
            <a:pPr marL="0" marR="0" lvl="0" indent="0" algn="l" rtl="0">
              <a:spcBef>
                <a:spcPts val="200"/>
              </a:spcBef>
              <a:spcAft>
                <a:spcPts val="0"/>
              </a:spcAft>
              <a:buNone/>
            </a:pPr>
            <a:endParaRPr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508DFF-84B9-122A-5986-08AC1C17B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812944"/>
          </a:xfrm>
        </p:spPr>
        <p:txBody>
          <a:bodyPr/>
          <a:lstStyle/>
          <a:p>
            <a:pPr algn="ctr"/>
            <a:r>
              <a:rPr lang="ru-RU" dirty="0"/>
              <a:t>ПОТЕНЦИАЛЬНЫЙ ОБЪЕМ РЫНКА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2A41C53-4AB5-19A3-AE4D-57E196F77E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1" y="1371600"/>
            <a:ext cx="3916906" cy="333687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4E8C550-0173-2599-5428-144F270B08DA}"/>
              </a:ext>
            </a:extLst>
          </p:cNvPr>
          <p:cNvSpPr txBox="1"/>
          <p:nvPr/>
        </p:nvSpPr>
        <p:spPr>
          <a:xfrm>
            <a:off x="4892722" y="1718895"/>
            <a:ext cx="4012442" cy="2463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PAM– 47,6% мужчин и  35,6% женщин в России с лишним весом от общей численности населения</a:t>
            </a:r>
            <a:endParaRPr lang="ru-RU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TAM– 9,52% мужчин и 7,12% женщин в Приволжском округе  от общей численности населения в округе</a:t>
            </a:r>
            <a:endParaRPr lang="ru-RU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SAM -1,8% мужчин и 1,4% женщин в Удмуртии от общей численности в республике</a:t>
            </a:r>
            <a:endParaRPr lang="ru-RU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SOM -  3,6% мужчин и 2,8% женщин в Ижевске от общей численности населения в городе</a:t>
            </a:r>
            <a:endParaRPr lang="ru-RU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6536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47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47"/>
          <p:cNvSpPr txBox="1">
            <a:spLocks noGrp="1"/>
          </p:cNvSpPr>
          <p:nvPr>
            <p:ph type="title"/>
          </p:nvPr>
        </p:nvSpPr>
        <p:spPr>
          <a:xfrm>
            <a:off x="20137" y="7693"/>
            <a:ext cx="10060487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/>
              <a:t>Анализ конкурентов</a:t>
            </a:r>
            <a:endParaRPr sz="4400"/>
          </a:p>
        </p:txBody>
      </p:sp>
      <p:grpSp>
        <p:nvGrpSpPr>
          <p:cNvPr id="234" name="Google Shape;234;p47"/>
          <p:cNvGrpSpPr/>
          <p:nvPr/>
        </p:nvGrpSpPr>
        <p:grpSpPr>
          <a:xfrm>
            <a:off x="20150" y="1948238"/>
            <a:ext cx="10040349" cy="2860456"/>
            <a:chOff x="0" y="1353222"/>
            <a:chExt cx="10040349" cy="2046545"/>
          </a:xfrm>
        </p:grpSpPr>
        <p:sp>
          <p:nvSpPr>
            <p:cNvPr id="235" name="Google Shape;235;p47"/>
            <p:cNvSpPr/>
            <p:nvPr/>
          </p:nvSpPr>
          <p:spPr>
            <a:xfrm>
              <a:off x="3137" y="1360651"/>
              <a:ext cx="3059169" cy="897196"/>
            </a:xfrm>
            <a:prstGeom prst="rect">
              <a:avLst/>
            </a:prstGeom>
            <a:solidFill>
              <a:srgbClr val="008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36;p47"/>
            <p:cNvSpPr txBox="1"/>
            <p:nvPr/>
          </p:nvSpPr>
          <p:spPr>
            <a:xfrm>
              <a:off x="3137" y="1360651"/>
              <a:ext cx="3059100" cy="897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84900" tIns="105650" rIns="184900" bIns="1056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6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Конкуренты Продукты/Услуги</a:t>
              </a:r>
              <a:endParaRPr/>
            </a:p>
          </p:txBody>
        </p:sp>
        <p:sp>
          <p:nvSpPr>
            <p:cNvPr id="237" name="Google Shape;237;p47"/>
            <p:cNvSpPr/>
            <p:nvPr/>
          </p:nvSpPr>
          <p:spPr>
            <a:xfrm>
              <a:off x="0" y="2240136"/>
              <a:ext cx="3059169" cy="1141920"/>
            </a:xfrm>
            <a:prstGeom prst="rect">
              <a:avLst/>
            </a:prstGeom>
            <a:solidFill>
              <a:srgbClr val="A4D4E2"/>
            </a:solidFill>
            <a:ln w="25400" cap="flat" cmpd="sng">
              <a:solidFill>
                <a:srgbClr val="CFD7E7">
                  <a:alpha val="89803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47"/>
            <p:cNvSpPr txBox="1"/>
            <p:nvPr/>
          </p:nvSpPr>
          <p:spPr>
            <a:xfrm>
              <a:off x="0" y="2240136"/>
              <a:ext cx="3059100" cy="114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8675" tIns="138675" rIns="184900" bIns="208025" anchor="t" anchorCtr="0">
              <a:noAutofit/>
            </a:bodyPr>
            <a:lstStyle/>
            <a:p>
              <a:pPr marL="165100" marR="0" lvl="1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600"/>
                <a:buFont typeface="Arial"/>
                <a:buNone/>
              </a:pPr>
              <a:r>
                <a:rPr lang="ru-RU" sz="1500">
                  <a:solidFill>
                    <a:schemeClr val="dk1"/>
                  </a:solidFill>
                </a:rPr>
                <a:t>Клиники, оказывающие медицинские услуги. </a:t>
              </a:r>
              <a:endPara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228600" marR="0" lvl="1" indent="-63500" algn="l" rtl="0">
                <a:lnSpc>
                  <a:spcPct val="90000"/>
                </a:lnSpc>
                <a:spcBef>
                  <a:spcPts val="390"/>
                </a:spcBef>
                <a:spcAft>
                  <a:spcPts val="0"/>
                </a:spcAft>
                <a:buClr>
                  <a:schemeClr val="dk1"/>
                </a:buClr>
                <a:buSzPts val="2600"/>
                <a:buFont typeface="Arial"/>
                <a:buNone/>
              </a:pPr>
              <a:endPara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" name="Google Shape;239;p47"/>
            <p:cNvSpPr/>
            <p:nvPr/>
          </p:nvSpPr>
          <p:spPr>
            <a:xfrm>
              <a:off x="3490590" y="1360651"/>
              <a:ext cx="3059169" cy="897196"/>
            </a:xfrm>
            <a:prstGeom prst="rect">
              <a:avLst/>
            </a:prstGeom>
            <a:solidFill>
              <a:srgbClr val="008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47"/>
            <p:cNvSpPr txBox="1"/>
            <p:nvPr/>
          </p:nvSpPr>
          <p:spPr>
            <a:xfrm>
              <a:off x="3490590" y="1360651"/>
              <a:ext cx="3059100" cy="897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84900" tIns="105650" rIns="184900" bIns="1056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6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Фирмы конкуренты</a:t>
              </a:r>
              <a:endParaRPr/>
            </a:p>
          </p:txBody>
        </p:sp>
        <p:sp>
          <p:nvSpPr>
            <p:cNvPr id="241" name="Google Shape;241;p47"/>
            <p:cNvSpPr/>
            <p:nvPr/>
          </p:nvSpPr>
          <p:spPr>
            <a:xfrm>
              <a:off x="3490590" y="2257847"/>
              <a:ext cx="3059169" cy="1141920"/>
            </a:xfrm>
            <a:prstGeom prst="rect">
              <a:avLst/>
            </a:prstGeom>
            <a:solidFill>
              <a:srgbClr val="A4D4E2">
                <a:alpha val="89803"/>
              </a:srgbClr>
            </a:solidFill>
            <a:ln w="25400" cap="flat" cmpd="sng">
              <a:solidFill>
                <a:srgbClr val="CFD7E7">
                  <a:alpha val="89803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47"/>
            <p:cNvSpPr txBox="1"/>
            <p:nvPr/>
          </p:nvSpPr>
          <p:spPr>
            <a:xfrm>
              <a:off x="3490590" y="2257847"/>
              <a:ext cx="3059169" cy="11419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8675" tIns="138675" rIns="184900" bIns="208025" anchor="t" anchorCtr="0">
              <a:noAutofit/>
            </a:bodyPr>
            <a:lstStyle/>
            <a:p>
              <a:pPr marL="228600" marR="0" lvl="1" indent="-635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600"/>
                <a:buFont typeface="Arial"/>
                <a:buNone/>
              </a:pPr>
              <a:r>
                <a:rPr lang="ru-RU">
                  <a:solidFill>
                    <a:schemeClr val="dk1"/>
                  </a:solidFill>
                  <a:highlight>
                    <a:srgbClr val="A4D4E2"/>
                  </a:highlight>
                  <a:latin typeface="Roboto"/>
                  <a:ea typeface="Roboto"/>
                  <a:cs typeface="Roboto"/>
                  <a:sym typeface="Roboto"/>
                </a:rPr>
                <a:t>Медицинские центры(Медицея,Ардэниум, Доктор плюс), а также частные нутрициологи. </a:t>
              </a:r>
              <a:endParaRPr sz="3000" b="0" i="0" u="none" strike="noStrike" cap="none">
                <a:solidFill>
                  <a:schemeClr val="dk1"/>
                </a:solidFill>
                <a:highlight>
                  <a:srgbClr val="A4D4E2"/>
                </a:highlight>
                <a:latin typeface="Arial"/>
                <a:ea typeface="Arial"/>
                <a:cs typeface="Arial"/>
                <a:sym typeface="Arial"/>
              </a:endParaRPr>
            </a:p>
            <a:p>
              <a:pPr marL="228600" marR="0" lvl="1" indent="-63500" algn="l" rtl="0">
                <a:lnSpc>
                  <a:spcPct val="90000"/>
                </a:lnSpc>
                <a:spcBef>
                  <a:spcPts val="390"/>
                </a:spcBef>
                <a:spcAft>
                  <a:spcPts val="0"/>
                </a:spcAft>
                <a:buClr>
                  <a:schemeClr val="dk1"/>
                </a:buClr>
                <a:buSzPts val="2600"/>
                <a:buFont typeface="Arial"/>
                <a:buNone/>
              </a:pPr>
              <a:endPara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" name="Google Shape;243;p47"/>
            <p:cNvSpPr/>
            <p:nvPr/>
          </p:nvSpPr>
          <p:spPr>
            <a:xfrm>
              <a:off x="6981180" y="1353222"/>
              <a:ext cx="3059169" cy="897196"/>
            </a:xfrm>
            <a:prstGeom prst="rect">
              <a:avLst/>
            </a:prstGeom>
            <a:solidFill>
              <a:srgbClr val="008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47"/>
            <p:cNvSpPr txBox="1"/>
            <p:nvPr/>
          </p:nvSpPr>
          <p:spPr>
            <a:xfrm>
              <a:off x="6981180" y="1353222"/>
              <a:ext cx="3059169" cy="89719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84900" tIns="105650" rIns="184900" bIns="1056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6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Наши преимущества</a:t>
              </a:r>
              <a:endParaRPr/>
            </a:p>
          </p:txBody>
        </p:sp>
        <p:sp>
          <p:nvSpPr>
            <p:cNvPr id="245" name="Google Shape;245;p47"/>
            <p:cNvSpPr/>
            <p:nvPr/>
          </p:nvSpPr>
          <p:spPr>
            <a:xfrm>
              <a:off x="6978043" y="2257847"/>
              <a:ext cx="3059169" cy="1141920"/>
            </a:xfrm>
            <a:prstGeom prst="rect">
              <a:avLst/>
            </a:prstGeom>
            <a:solidFill>
              <a:srgbClr val="A4D4E2">
                <a:alpha val="89803"/>
              </a:srgbClr>
            </a:solidFill>
            <a:ln w="25400" cap="flat" cmpd="sng">
              <a:solidFill>
                <a:srgbClr val="CFD7E7">
                  <a:alpha val="89803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47"/>
            <p:cNvSpPr txBox="1"/>
            <p:nvPr/>
          </p:nvSpPr>
          <p:spPr>
            <a:xfrm>
              <a:off x="6978043" y="2257847"/>
              <a:ext cx="3059100" cy="114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8675" tIns="138675" rIns="184900" bIns="208025" anchor="t" anchorCtr="0">
              <a:noAutofit/>
            </a:bodyPr>
            <a:lstStyle/>
            <a:p>
              <a:pPr marL="165100" marR="0" lvl="1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600"/>
                <a:buFont typeface="Arial"/>
                <a:buNone/>
              </a:pPr>
              <a:r>
                <a:rPr lang="ru-RU" sz="1300" dirty="0">
                  <a:solidFill>
                    <a:schemeClr val="dk1"/>
                  </a:solidFill>
                  <a:highlight>
                    <a:srgbClr val="A4D4E2"/>
                  </a:highlight>
                  <a:latin typeface="Roboto"/>
                  <a:ea typeface="Roboto"/>
                  <a:cs typeface="Roboto"/>
                  <a:sym typeface="Roboto"/>
                </a:rPr>
                <a:t>Наша клиника специализируется именно в области правильного питания, а другие клиники являются многопрофильными. </a:t>
              </a:r>
              <a:endParaRPr sz="1300" dirty="0">
                <a:solidFill>
                  <a:schemeClr val="dk1"/>
                </a:solidFill>
                <a:highlight>
                  <a:srgbClr val="A4D4E2"/>
                </a:highlight>
                <a:latin typeface="Roboto"/>
                <a:ea typeface="Roboto"/>
                <a:cs typeface="Roboto"/>
                <a:sym typeface="Roboto"/>
              </a:endParaRPr>
            </a:p>
            <a:p>
              <a:pPr marL="165100" marR="0" lvl="1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600"/>
                <a:buFont typeface="Arial"/>
                <a:buNone/>
              </a:pPr>
              <a:r>
                <a:rPr lang="ru-RU" sz="1300" dirty="0">
                  <a:solidFill>
                    <a:schemeClr val="dk1"/>
                  </a:solidFill>
                  <a:highlight>
                    <a:srgbClr val="A4D4E2"/>
                  </a:highlight>
                  <a:latin typeface="Roboto"/>
                  <a:ea typeface="Roboto"/>
                  <a:cs typeface="Roboto"/>
                  <a:sym typeface="Roboto"/>
                </a:rPr>
                <a:t>Так же стоит отметить, что в Удмуртии клиники </a:t>
              </a:r>
              <a:r>
                <a:rPr lang="ru-RU" sz="1300" dirty="0" err="1">
                  <a:solidFill>
                    <a:schemeClr val="dk1"/>
                  </a:solidFill>
                  <a:highlight>
                    <a:srgbClr val="A4D4E2"/>
                  </a:highlight>
                  <a:latin typeface="Roboto"/>
                  <a:ea typeface="Roboto"/>
                  <a:cs typeface="Roboto"/>
                  <a:sym typeface="Roboto"/>
                </a:rPr>
                <a:t>нутрициологии</a:t>
              </a:r>
              <a:r>
                <a:rPr lang="ru-RU" sz="1300" dirty="0">
                  <a:solidFill>
                    <a:schemeClr val="dk1"/>
                  </a:solidFill>
                  <a:highlight>
                    <a:srgbClr val="A4D4E2"/>
                  </a:highlight>
                  <a:latin typeface="Roboto"/>
                  <a:ea typeface="Roboto"/>
                  <a:cs typeface="Roboto"/>
                  <a:sym typeface="Roboto"/>
                </a:rPr>
                <a:t> отсутствуют</a:t>
              </a:r>
              <a:endParaRPr sz="1300" dirty="0">
                <a:solidFill>
                  <a:schemeClr val="dk1"/>
                </a:solidFill>
                <a:highlight>
                  <a:srgbClr val="A4D4E2"/>
                </a:highlight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247" name="Google Shape;247;p47"/>
          <p:cNvSpPr txBox="1"/>
          <p:nvPr/>
        </p:nvSpPr>
        <p:spPr>
          <a:xfrm>
            <a:off x="55708" y="4275510"/>
            <a:ext cx="28803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p47"/>
          <p:cNvSpPr txBox="1"/>
          <p:nvPr/>
        </p:nvSpPr>
        <p:spPr>
          <a:xfrm>
            <a:off x="3600152" y="4293615"/>
            <a:ext cx="28803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" name="Google Shape;249;p47"/>
          <p:cNvSpPr txBox="1"/>
          <p:nvPr/>
        </p:nvSpPr>
        <p:spPr>
          <a:xfrm>
            <a:off x="6963444" y="4275510"/>
            <a:ext cx="28803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p48"/>
          <p:cNvSpPr txBox="1">
            <a:spLocks noGrp="1"/>
          </p:cNvSpPr>
          <p:nvPr>
            <p:ph type="title"/>
          </p:nvPr>
        </p:nvSpPr>
        <p:spPr>
          <a:xfrm>
            <a:off x="-1" y="12787"/>
            <a:ext cx="10080625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/>
              <a:t>Бизнес-модель</a:t>
            </a:r>
            <a:endParaRPr sz="4400"/>
          </a:p>
        </p:txBody>
      </p:sp>
      <p:sp>
        <p:nvSpPr>
          <p:cNvPr id="256" name="Google Shape;256;p48"/>
          <p:cNvSpPr txBox="1"/>
          <p:nvPr/>
        </p:nvSpPr>
        <p:spPr>
          <a:xfrm>
            <a:off x="791840" y="2121206"/>
            <a:ext cx="8890243" cy="25005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 fontScale="93500"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3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57" name="Google Shape;257;p48"/>
          <p:cNvGraphicFramePr/>
          <p:nvPr/>
        </p:nvGraphicFramePr>
        <p:xfrm>
          <a:off x="0" y="931307"/>
          <a:ext cx="10080650" cy="4640250"/>
        </p:xfrm>
        <a:graphic>
          <a:graphicData uri="http://schemas.openxmlformats.org/drawingml/2006/table">
            <a:tbl>
              <a:tblPr firstRow="1" bandRow="1">
                <a:noFill/>
                <a:tableStyleId>{B42439C0-4840-40DA-8757-387EB394292A}</a:tableStyleId>
              </a:tblPr>
              <a:tblGrid>
                <a:gridCol w="2016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80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80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546750">
                <a:tc row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>
                          <a:solidFill>
                            <a:schemeClr val="dk1"/>
                          </a:solidFill>
                        </a:rPr>
                        <a:t>Ключевые партнёры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>
                          <a:solidFill>
                            <a:schemeClr val="dk1"/>
                          </a:solidFill>
                        </a:rPr>
                        <a:t>Ключевые виды деятельности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dirty="0">
                          <a:solidFill>
                            <a:schemeClr val="dk1"/>
                          </a:solidFill>
                        </a:rPr>
                        <a:t>Ценностные предложения</a:t>
                      </a: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>
                          <a:solidFill>
                            <a:schemeClr val="dk1"/>
                          </a:solidFill>
                        </a:rPr>
                        <a:t>Взаимоотношения с клиентами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>
                          <a:solidFill>
                            <a:schemeClr val="dk1"/>
                          </a:solidFill>
                        </a:rPr>
                        <a:t>Потребительские сегменты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467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dirty="0">
                          <a:solidFill>
                            <a:schemeClr val="dk1"/>
                          </a:solidFill>
                        </a:rPr>
                        <a:t>Ключевые ресурсы</a:t>
                      </a: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>
                          <a:solidFill>
                            <a:schemeClr val="dk1"/>
                          </a:solidFill>
                        </a:rPr>
                        <a:t>Каналы сбыта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46750">
                <a:tc gridSpan="3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>
                          <a:solidFill>
                            <a:schemeClr val="dk1"/>
                          </a:solidFill>
                        </a:rPr>
                        <a:t>Структура издержек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dirty="0">
                          <a:solidFill>
                            <a:schemeClr val="dk1"/>
                          </a:solidFill>
                        </a:rPr>
                        <a:t>Потоки поступления доходов</a:t>
                      </a: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58" name="Google Shape;258;p48"/>
          <p:cNvSpPr txBox="1"/>
          <p:nvPr/>
        </p:nvSpPr>
        <p:spPr>
          <a:xfrm>
            <a:off x="8098283" y="1526726"/>
            <a:ext cx="18720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i="1" dirty="0">
                <a:solidFill>
                  <a:schemeClr val="dk1"/>
                </a:solidFill>
                <a:highlight>
                  <a:srgbClr val="FFFF00"/>
                </a:highlight>
              </a:rPr>
              <a:t>Нишевый рынок</a:t>
            </a:r>
            <a:endParaRPr dirty="0">
              <a:solidFill>
                <a:schemeClr val="dk1"/>
              </a:solidFill>
              <a:highlight>
                <a:srgbClr val="FFFF00"/>
              </a:highlight>
            </a:endParaRPr>
          </a:p>
        </p:txBody>
      </p:sp>
      <p:sp>
        <p:nvSpPr>
          <p:cNvPr id="259" name="Google Shape;259;p48"/>
          <p:cNvSpPr txBox="1"/>
          <p:nvPr/>
        </p:nvSpPr>
        <p:spPr>
          <a:xfrm>
            <a:off x="4068200" y="1488526"/>
            <a:ext cx="1944300" cy="9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5875" marR="0" lvl="0" indent="-69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ru-RU" sz="1100">
                <a:solidFill>
                  <a:schemeClr val="dk1"/>
                </a:solidFill>
                <a:highlight>
                  <a:srgbClr val="A4D4E2"/>
                </a:highlight>
                <a:latin typeface="Roboto"/>
                <a:ea typeface="Roboto"/>
                <a:cs typeface="Roboto"/>
                <a:sym typeface="Roboto"/>
              </a:rPr>
              <a:t>Новизна продукта</a:t>
            </a:r>
            <a:endParaRPr sz="1100">
              <a:solidFill>
                <a:schemeClr val="dk1"/>
              </a:solidFill>
              <a:highlight>
                <a:srgbClr val="A4D4E2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15875" marR="0" lvl="0" indent="-69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ru-RU" sz="1100">
                <a:solidFill>
                  <a:schemeClr val="dk1"/>
                </a:solidFill>
                <a:highlight>
                  <a:srgbClr val="A4D4E2"/>
                </a:highlight>
                <a:latin typeface="Roboto"/>
                <a:ea typeface="Roboto"/>
                <a:cs typeface="Roboto"/>
                <a:sym typeface="Roboto"/>
              </a:rPr>
              <a:t>Приемлемая цена</a:t>
            </a:r>
            <a:endParaRPr sz="1100">
              <a:solidFill>
                <a:schemeClr val="dk1"/>
              </a:solidFill>
              <a:highlight>
                <a:srgbClr val="A4D4E2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15875" marR="0" lvl="0" indent="-69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ru-RU" sz="1100">
                <a:solidFill>
                  <a:schemeClr val="dk1"/>
                </a:solidFill>
                <a:highlight>
                  <a:srgbClr val="A4D4E2"/>
                </a:highlight>
                <a:latin typeface="Roboto"/>
                <a:ea typeface="Roboto"/>
                <a:cs typeface="Roboto"/>
                <a:sym typeface="Roboto"/>
              </a:rPr>
              <a:t>Доступность</a:t>
            </a:r>
            <a:endParaRPr sz="1100">
              <a:solidFill>
                <a:schemeClr val="dk1"/>
              </a:solidFill>
              <a:highlight>
                <a:srgbClr val="A4D4E2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15875" marR="0" lvl="0" indent="-69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</a:pPr>
            <a:r>
              <a:rPr lang="ru-RU" sz="1100">
                <a:solidFill>
                  <a:schemeClr val="dk1"/>
                </a:solidFill>
                <a:highlight>
                  <a:srgbClr val="A4D4E2"/>
                </a:highlight>
                <a:latin typeface="Roboto"/>
                <a:ea typeface="Roboto"/>
                <a:cs typeface="Roboto"/>
                <a:sym typeface="Roboto"/>
              </a:rPr>
              <a:t>Удобство при использовании услуги</a:t>
            </a:r>
            <a:endParaRPr sz="1100" i="1">
              <a:solidFill>
                <a:schemeClr val="dk1"/>
              </a:solidFill>
              <a:highlight>
                <a:srgbClr val="A4D4E2"/>
              </a:highlight>
            </a:endParaRPr>
          </a:p>
        </p:txBody>
      </p:sp>
      <p:sp>
        <p:nvSpPr>
          <p:cNvPr id="260" name="Google Shape;260;p48"/>
          <p:cNvSpPr txBox="1"/>
          <p:nvPr/>
        </p:nvSpPr>
        <p:spPr>
          <a:xfrm>
            <a:off x="6202906" y="2719563"/>
            <a:ext cx="1681593" cy="800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i="1" dirty="0">
                <a:solidFill>
                  <a:schemeClr val="dk1"/>
                </a:solidFill>
                <a:highlight>
                  <a:srgbClr val="F9CB9C"/>
                </a:highlight>
                <a:latin typeface="Arial"/>
                <a:ea typeface="Arial"/>
                <a:cs typeface="Arial"/>
                <a:sym typeface="Arial"/>
              </a:rPr>
              <a:t>Прямые </a:t>
            </a:r>
            <a:r>
              <a:rPr lang="ru-RU" sz="1200" b="1" i="1" dirty="0">
                <a:solidFill>
                  <a:schemeClr val="dk1"/>
                </a:solidFill>
                <a:highlight>
                  <a:srgbClr val="F9CB9C"/>
                </a:highlight>
              </a:rPr>
              <a:t> </a:t>
            </a:r>
            <a:endParaRPr dirty="0">
              <a:solidFill>
                <a:schemeClr val="dk1"/>
              </a:solidFill>
              <a:highlight>
                <a:srgbClr val="F9CB9C"/>
              </a:highlight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i="1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-</a:t>
            </a:r>
            <a:endParaRPr sz="1200" i="1" dirty="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" name="Google Shape;261;p48"/>
          <p:cNvSpPr txBox="1"/>
          <p:nvPr/>
        </p:nvSpPr>
        <p:spPr>
          <a:xfrm>
            <a:off x="6119371" y="1382542"/>
            <a:ext cx="19788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highlight>
                  <a:srgbClr val="00FF00"/>
                </a:highlight>
              </a:rPr>
              <a:t>Персональная поддержка клиентов</a:t>
            </a:r>
            <a:endParaRPr>
              <a:highlight>
                <a:srgbClr val="00FF00"/>
              </a:highlight>
            </a:endParaRPr>
          </a:p>
        </p:txBody>
      </p:sp>
      <p:sp>
        <p:nvSpPr>
          <p:cNvPr id="262" name="Google Shape;262;p48"/>
          <p:cNvSpPr txBox="1"/>
          <p:nvPr/>
        </p:nvSpPr>
        <p:spPr>
          <a:xfrm>
            <a:off x="5632276" y="4380406"/>
            <a:ext cx="5040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dirty="0">
                <a:solidFill>
                  <a:schemeClr val="dk1"/>
                </a:solidFill>
                <a:highlight>
                  <a:srgbClr val="EAD1DC"/>
                </a:highlight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ru-RU" sz="1800" dirty="0">
                <a:solidFill>
                  <a:schemeClr val="dk1"/>
                </a:solidFill>
                <a:highlight>
                  <a:srgbClr val="EAD1DC"/>
                </a:highlight>
                <a:latin typeface="Times New Roman" panose="02020603050405020304" pitchFamily="18" charset="0"/>
                <a:ea typeface="Roboto"/>
                <a:cs typeface="Times New Roman" panose="02020603050405020304" pitchFamily="18" charset="0"/>
                <a:sym typeface="Roboto"/>
              </a:rPr>
              <a:t>Предоставление услуг</a:t>
            </a:r>
            <a:endParaRPr sz="1800" dirty="0">
              <a:solidFill>
                <a:schemeClr val="dk1"/>
              </a:solidFill>
              <a:highlight>
                <a:srgbClr val="EAD1DC"/>
              </a:highlight>
              <a:latin typeface="Times New Roman" panose="02020603050405020304" pitchFamily="18" charset="0"/>
              <a:ea typeface="Roboto"/>
              <a:cs typeface="Times New Roman" panose="02020603050405020304" pitchFamily="18" charset="0"/>
              <a:sym typeface="Roboto"/>
            </a:endParaRPr>
          </a:p>
        </p:txBody>
      </p:sp>
      <p:sp>
        <p:nvSpPr>
          <p:cNvPr id="263" name="Google Shape;263;p48"/>
          <p:cNvSpPr txBox="1"/>
          <p:nvPr/>
        </p:nvSpPr>
        <p:spPr>
          <a:xfrm>
            <a:off x="2078850" y="2909772"/>
            <a:ext cx="187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Интеллектуальные ресурсы</a:t>
            </a:r>
            <a:endParaRPr sz="12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264" name="Google Shape;264;p48"/>
          <p:cNvSpPr txBox="1"/>
          <p:nvPr/>
        </p:nvSpPr>
        <p:spPr>
          <a:xfrm>
            <a:off x="2089291" y="1596723"/>
            <a:ext cx="1978800" cy="84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 dirty="0">
                <a:solidFill>
                  <a:schemeClr val="dk1"/>
                </a:solidFill>
                <a:highlight>
                  <a:srgbClr val="EA9999"/>
                </a:highlight>
                <a:latin typeface="Roboto"/>
                <a:ea typeface="Roboto"/>
                <a:cs typeface="Roboto"/>
                <a:sym typeface="Roboto"/>
              </a:rPr>
              <a:t>Консультирование людей, желающих сбалансированно питаться, чтобы исключить лишний вес и нехватку витаминов</a:t>
            </a:r>
            <a:endParaRPr sz="1500" dirty="0">
              <a:solidFill>
                <a:schemeClr val="dk1"/>
              </a:solidFill>
              <a:highlight>
                <a:srgbClr val="EA9999"/>
              </a:highlight>
            </a:endParaRPr>
          </a:p>
        </p:txBody>
      </p:sp>
      <p:sp>
        <p:nvSpPr>
          <p:cNvPr id="265" name="Google Shape;265;p48"/>
          <p:cNvSpPr txBox="1"/>
          <p:nvPr/>
        </p:nvSpPr>
        <p:spPr>
          <a:xfrm>
            <a:off x="89507" y="1581301"/>
            <a:ext cx="1872000" cy="138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  <a:highlight>
                  <a:schemeClr val="accent4"/>
                </a:highlight>
                <a:latin typeface="Roboto"/>
                <a:ea typeface="Roboto"/>
                <a:cs typeface="Roboto"/>
                <a:sym typeface="Roboto"/>
              </a:rPr>
              <a:t>Фармацевтические организации и медицинские лабаротории; поставщики препаратов</a:t>
            </a:r>
            <a:endParaRPr sz="1800">
              <a:highlight>
                <a:schemeClr val="accent4"/>
              </a:highlight>
            </a:endParaRPr>
          </a:p>
        </p:txBody>
      </p:sp>
      <p:sp>
        <p:nvSpPr>
          <p:cNvPr id="266" name="Google Shape;266;p48"/>
          <p:cNvSpPr txBox="1"/>
          <p:nvPr/>
        </p:nvSpPr>
        <p:spPr>
          <a:xfrm>
            <a:off x="6" y="4269905"/>
            <a:ext cx="5040300" cy="31700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>
                <a:solidFill>
                  <a:schemeClr val="dk1"/>
                </a:solidFill>
                <a:highlight>
                  <a:srgbClr val="A4D4E2"/>
                </a:highlight>
                <a:latin typeface="Roboto"/>
                <a:ea typeface="Roboto"/>
                <a:cs typeface="Roboto"/>
                <a:sym typeface="Roboto"/>
              </a:rPr>
              <a:t>Фиксированные издержки- з/п персонала,  расходы на коммунальные услуги, аренда помещения, амортизация; </a:t>
            </a: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>
                <a:solidFill>
                  <a:schemeClr val="dk1"/>
                </a:solidFill>
                <a:highlight>
                  <a:srgbClr val="A4D4E2"/>
                </a:highlight>
                <a:latin typeface="Roboto"/>
                <a:ea typeface="Roboto"/>
                <a:cs typeface="Roboto"/>
                <a:sym typeface="Roboto"/>
              </a:rPr>
              <a:t>переменные издержки- приобретение препаратов, транспортных услуг</a:t>
            </a:r>
            <a:endParaRPr sz="1400" i="1" dirty="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i="1" dirty="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i="1" dirty="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i="1" dirty="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i="1" dirty="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i="1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Переменные издержки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i="1" dirty="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i="1" dirty="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i="1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Необходимо указать основные элементы, а не сумму</a:t>
            </a:r>
            <a:endParaRPr dirty="0"/>
          </a:p>
          <a:p>
            <a:pPr marL="15875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i="1" dirty="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49"/>
          <p:cNvSpPr/>
          <p:nvPr/>
        </p:nvSpPr>
        <p:spPr>
          <a:xfrm>
            <a:off x="357275" y="1278650"/>
            <a:ext cx="9723300" cy="220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57200" lvl="0" indent="-3873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AutoNum type="arabicParenR"/>
            </a:pPr>
            <a:r>
              <a:rPr lang="ru-RU" sz="2500">
                <a:solidFill>
                  <a:schemeClr val="dk1"/>
                </a:solidFill>
              </a:rPr>
              <a:t>Запись к специалисту через интернет или оффлайн </a:t>
            </a:r>
            <a:endParaRPr sz="2500">
              <a:solidFill>
                <a:schemeClr val="dk1"/>
              </a:solidFill>
            </a:endParaRPr>
          </a:p>
          <a:p>
            <a:pPr marL="457200" lvl="0" indent="-3873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AutoNum type="arabicParenR"/>
            </a:pPr>
            <a:r>
              <a:rPr lang="ru-RU" sz="2500">
                <a:solidFill>
                  <a:schemeClr val="dk1"/>
                </a:solidFill>
              </a:rPr>
              <a:t>Прием у врача-специалиста с рекомендацией рациона питания и нужных препаратов </a:t>
            </a:r>
            <a:endParaRPr sz="2500">
              <a:solidFill>
                <a:schemeClr val="dk1"/>
              </a:solidFill>
            </a:endParaRPr>
          </a:p>
          <a:p>
            <a:pPr marL="457200" lvl="0" indent="-3873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AutoNum type="arabicParenR"/>
            </a:pPr>
            <a:r>
              <a:rPr lang="ru-RU" sz="2500">
                <a:solidFill>
                  <a:schemeClr val="dk1"/>
                </a:solidFill>
              </a:rPr>
              <a:t>В случае необходимости осуществить повторный прием</a:t>
            </a:r>
            <a:endParaRPr sz="2500">
              <a:solidFill>
                <a:schemeClr val="dk1"/>
              </a:solidFill>
            </a:endParaRPr>
          </a:p>
        </p:txBody>
      </p:sp>
      <p:sp>
        <p:nvSpPr>
          <p:cNvPr id="272" name="Google Shape;272;p49"/>
          <p:cNvSpPr txBox="1">
            <a:spLocks noGrp="1"/>
          </p:cNvSpPr>
          <p:nvPr>
            <p:ph type="title"/>
          </p:nvPr>
        </p:nvSpPr>
        <p:spPr>
          <a:xfrm>
            <a:off x="38295" y="130469"/>
            <a:ext cx="10047100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/>
              <a:t>Процесс производства товара (оказания услуги)</a:t>
            </a:r>
            <a:endParaRPr sz="4000"/>
          </a:p>
        </p:txBody>
      </p:sp>
      <p:pic>
        <p:nvPicPr>
          <p:cNvPr id="273" name="Google Shape;273;p4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15300" y="3321675"/>
            <a:ext cx="3061619" cy="20426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50"/>
          <p:cNvSpPr/>
          <p:nvPr/>
        </p:nvSpPr>
        <p:spPr>
          <a:xfrm>
            <a:off x="0" y="1125450"/>
            <a:ext cx="9659400" cy="341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5500" b="0" strike="noStrik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50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00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>
                <a:latin typeface="Arial"/>
                <a:ea typeface="Arial"/>
                <a:cs typeface="Arial"/>
                <a:sym typeface="Arial"/>
              </a:rPr>
              <a:t>Цель проекта по SMART</a:t>
            </a:r>
            <a:endParaRPr sz="4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9D1849C-FF78-01C8-3437-11951F4C1E82}"/>
              </a:ext>
            </a:extLst>
          </p:cNvPr>
          <p:cNvSpPr txBox="1"/>
          <p:nvPr/>
        </p:nvSpPr>
        <p:spPr>
          <a:xfrm>
            <a:off x="975815" y="2449063"/>
            <a:ext cx="7779224" cy="12584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К концу 2023 года на базе реабилитационного центра в Удмуртии создать отделение </a:t>
            </a:r>
            <a:r>
              <a:rPr lang="ru-RU" sz="2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нутрициологии</a:t>
            </a:r>
            <a:r>
              <a:rPr lang="ru-RU" sz="2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  и оказывать помощь людям с избыточным весом. </a:t>
            </a:r>
            <a:endParaRPr lang="ru-RU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51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5" name="Google Shape;285;p5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>
                <a:latin typeface="Arial"/>
                <a:ea typeface="Arial"/>
                <a:cs typeface="Arial"/>
                <a:sym typeface="Arial"/>
              </a:rPr>
              <a:t>Стартовые инвестиции</a:t>
            </a:r>
            <a:endParaRPr sz="4000"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86" name="Google Shape;286;p51"/>
          <p:cNvGraphicFramePr/>
          <p:nvPr>
            <p:extLst>
              <p:ext uri="{D42A27DB-BD31-4B8C-83A1-F6EECF244321}">
                <p14:modId xmlns:p14="http://schemas.microsoft.com/office/powerpoint/2010/main" val="2539503109"/>
              </p:ext>
            </p:extLst>
          </p:nvPr>
        </p:nvGraphicFramePr>
        <p:xfrm>
          <a:off x="143768" y="1460098"/>
          <a:ext cx="9793125" cy="4061575"/>
        </p:xfrm>
        <a:graphic>
          <a:graphicData uri="http://schemas.openxmlformats.org/drawingml/2006/table">
            <a:tbl>
              <a:tblPr firstRow="1" bandRow="1">
                <a:noFill/>
                <a:tableStyleId>{B42439C0-4840-40DA-8757-387EB394292A}</a:tableStyleId>
              </a:tblPr>
              <a:tblGrid>
                <a:gridCol w="3264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64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643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31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/>
                        <a:t>Статья затрат</a:t>
                      </a:r>
                      <a:endParaRPr sz="1300"/>
                    </a:p>
                  </a:txBody>
                  <a:tcPr marL="100800" marR="100800" marT="37800" marB="37800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/>
                        <a:t>Сумма, руб.</a:t>
                      </a:r>
                      <a:endParaRPr sz="1300"/>
                    </a:p>
                  </a:txBody>
                  <a:tcPr marL="100800" marR="100800" marT="37800" marB="37800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/>
                        <a:t>Источник</a:t>
                      </a:r>
                      <a:endParaRPr sz="1300"/>
                    </a:p>
                  </a:txBody>
                  <a:tcPr marL="100800" marR="100800" marT="37800" marB="37800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05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-RU" sz="1300"/>
                        <a:t>Заключение договора на аренду помещения</a:t>
                      </a:r>
                      <a:endParaRPr sz="1300"/>
                    </a:p>
                  </a:txBody>
                  <a:tcPr marL="100800" marR="100800" marT="37800" marB="378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/>
                        <a:t>-</a:t>
                      </a:r>
                      <a:endParaRPr sz="1300"/>
                    </a:p>
                  </a:txBody>
                  <a:tcPr marL="100800" marR="100800" marT="37800" marB="378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/>
                        <a:t>-</a:t>
                      </a:r>
                      <a:endParaRPr sz="1300"/>
                    </a:p>
                  </a:txBody>
                  <a:tcPr marL="100800" marR="100800" marT="37800" marB="3780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05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300"/>
                        <a:t>Текущий ремонт помещения</a:t>
                      </a:r>
                      <a:endParaRPr sz="1300"/>
                    </a:p>
                  </a:txBody>
                  <a:tcPr marL="100800" marR="100800" marT="37800" marB="378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350000</a:t>
                      </a:r>
                      <a:endParaRPr/>
                    </a:p>
                  </a:txBody>
                  <a:tcPr marL="100800" marR="100800" marT="37800" marB="378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/>
                        <a:t>Собственные средства</a:t>
                      </a:r>
                      <a:endParaRPr sz="1300"/>
                    </a:p>
                  </a:txBody>
                  <a:tcPr marL="100800" marR="100800" marT="37800" marB="37800">
                    <a:solidFill>
                      <a:srgbClr val="A4D4E2">
                        <a:alpha val="4980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1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/>
                        <a:t>Подбор персонала</a:t>
                      </a:r>
                      <a:endParaRPr sz="1300"/>
                    </a:p>
                  </a:txBody>
                  <a:tcPr marL="100800" marR="100800" marT="37800" marB="378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/>
                        <a:t>-</a:t>
                      </a:r>
                      <a:endParaRPr sz="1300"/>
                    </a:p>
                  </a:txBody>
                  <a:tcPr marL="100800" marR="100800" marT="37800" marB="378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/>
                        <a:t>-</a:t>
                      </a:r>
                      <a:endParaRPr sz="1300"/>
                    </a:p>
                  </a:txBody>
                  <a:tcPr marL="100800" marR="100800" marT="37800" marB="3780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31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/>
                        <a:t>Заказ и поставка оборудования</a:t>
                      </a:r>
                      <a:endParaRPr sz="1300"/>
                    </a:p>
                  </a:txBody>
                  <a:tcPr marL="100800" marR="100800" marT="37800" marB="378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150000</a:t>
                      </a:r>
                      <a:endParaRPr/>
                    </a:p>
                  </a:txBody>
                  <a:tcPr marL="100800" marR="100800" marT="37800" marB="378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/>
                        <a:t>Фонд поддержки малого бизнеса в УР</a:t>
                      </a:r>
                      <a:endParaRPr sz="1300"/>
                    </a:p>
                  </a:txBody>
                  <a:tcPr marL="100800" marR="100800" marT="37800" marB="3780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31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/>
                        <a:t>Закупка препаратов</a:t>
                      </a:r>
                      <a:endParaRPr sz="1300"/>
                    </a:p>
                  </a:txBody>
                  <a:tcPr marL="100800" marR="100800" marT="37800" marB="378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/>
                        <a:t>200000</a:t>
                      </a:r>
                      <a:endParaRPr sz="1300"/>
                    </a:p>
                  </a:txBody>
                  <a:tcPr marL="100800" marR="100800" marT="37800" marB="378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/>
                        <a:t>Фонд поддержки малого бизнеса в УР</a:t>
                      </a:r>
                      <a:endParaRPr sz="1300"/>
                    </a:p>
                  </a:txBody>
                  <a:tcPr marL="100800" marR="100800" marT="37800" marB="3780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31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/>
                        <a:t>Запуск рекламной кампании</a:t>
                      </a:r>
                      <a:endParaRPr sz="1300"/>
                    </a:p>
                  </a:txBody>
                  <a:tcPr marL="100800" marR="100800" marT="37800" marB="378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/>
                        <a:t>9000</a:t>
                      </a:r>
                      <a:endParaRPr sz="1300"/>
                    </a:p>
                  </a:txBody>
                  <a:tcPr marL="100800" marR="100800" marT="37800" marB="378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/>
                        <a:t>Собственные средства</a:t>
                      </a:r>
                      <a:endParaRPr sz="1300"/>
                    </a:p>
                  </a:txBody>
                  <a:tcPr marL="100800" marR="100800" marT="37800" marB="3780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31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dirty="0"/>
                        <a:t>Открытие отделения</a:t>
                      </a:r>
                      <a:endParaRPr sz="1300" dirty="0"/>
                    </a:p>
                  </a:txBody>
                  <a:tcPr marL="100800" marR="100800" marT="37800" marB="378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/>
                        <a:t>30000</a:t>
                      </a:r>
                      <a:endParaRPr sz="1300"/>
                    </a:p>
                  </a:txBody>
                  <a:tcPr marL="100800" marR="100800" marT="37800" marB="378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/>
                        <a:t>Собственные средства</a:t>
                      </a:r>
                      <a:endParaRPr sz="1300"/>
                    </a:p>
                  </a:txBody>
                  <a:tcPr marL="100800" marR="100800" marT="37800" marB="3780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31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/>
                        <a:t>ИТОГО</a:t>
                      </a:r>
                      <a:endParaRPr sz="1300"/>
                    </a:p>
                  </a:txBody>
                  <a:tcPr marL="100800" marR="100800" marT="37800" marB="378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/>
                        <a:t>739000</a:t>
                      </a:r>
                      <a:endParaRPr sz="1300"/>
                    </a:p>
                  </a:txBody>
                  <a:tcPr marL="100800" marR="100800" marT="37800" marB="378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00" dirty="0"/>
                    </a:p>
                  </a:txBody>
                  <a:tcPr marL="100800" marR="100800" marT="37800" marB="37800">
                    <a:solidFill>
                      <a:srgbClr val="A4D4E2">
                        <a:alpha val="4980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52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2" name="Google Shape;292;p52"/>
          <p:cNvSpPr txBox="1">
            <a:spLocks noGrp="1"/>
          </p:cNvSpPr>
          <p:nvPr>
            <p:ph type="title"/>
          </p:nvPr>
        </p:nvSpPr>
        <p:spPr>
          <a:xfrm>
            <a:off x="-216272" y="33269"/>
            <a:ext cx="9288784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>
                <a:latin typeface="Arial"/>
                <a:ea typeface="Arial"/>
                <a:cs typeface="Arial"/>
                <a:sym typeface="Arial"/>
              </a:rPr>
              <a:t>Организационный план</a:t>
            </a:r>
            <a:endParaRPr sz="4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3" name="Google Shape;293;p52"/>
          <p:cNvSpPr txBox="1"/>
          <p:nvPr/>
        </p:nvSpPr>
        <p:spPr>
          <a:xfrm>
            <a:off x="791850" y="1250850"/>
            <a:ext cx="8890200" cy="3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None/>
            </a:pPr>
            <a:endParaRPr lang="ru-RU" sz="3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None/>
            </a:pPr>
            <a:r>
              <a:rPr lang="ru-RU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Выбранная организационно-правовая форм</a:t>
            </a:r>
            <a:r>
              <a:rPr lang="ru-RU" sz="3200" dirty="0">
                <a:solidFill>
                  <a:schemeClr val="dk1"/>
                </a:solidFill>
              </a:rPr>
              <a:t>а – индивидуальное предпринимательство с упрощенной системой налогообложения.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None/>
            </a:pPr>
            <a:endParaRPr sz="3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None/>
            </a:pPr>
            <a:endParaRPr sz="3200" b="1" i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53"/>
          <p:cNvSpPr txBox="1">
            <a:spLocks noGrp="1"/>
          </p:cNvSpPr>
          <p:nvPr>
            <p:ph type="title"/>
          </p:nvPr>
        </p:nvSpPr>
        <p:spPr>
          <a:xfrm>
            <a:off x="15725" y="0"/>
            <a:ext cx="10064899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100">
                <a:latin typeface="Arial"/>
                <a:ea typeface="Arial"/>
                <a:cs typeface="Arial"/>
                <a:sym typeface="Arial"/>
              </a:rPr>
              <a:t>Финансовый план</a:t>
            </a:r>
            <a:endParaRPr sz="3100"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99" name="Google Shape;299;p53"/>
          <p:cNvGraphicFramePr/>
          <p:nvPr>
            <p:extLst>
              <p:ext uri="{D42A27DB-BD31-4B8C-83A1-F6EECF244321}">
                <p14:modId xmlns:p14="http://schemas.microsoft.com/office/powerpoint/2010/main" val="377714895"/>
              </p:ext>
            </p:extLst>
          </p:nvPr>
        </p:nvGraphicFramePr>
        <p:xfrm>
          <a:off x="19986" y="817225"/>
          <a:ext cx="10056400" cy="4935540"/>
        </p:xfrm>
        <a:graphic>
          <a:graphicData uri="http://schemas.openxmlformats.org/drawingml/2006/table">
            <a:tbl>
              <a:tblPr firstRow="1" bandRow="1">
                <a:noFill/>
                <a:tableStyleId>{B42439C0-4840-40DA-8757-387EB394292A}</a:tableStyleId>
              </a:tblPr>
              <a:tblGrid>
                <a:gridCol w="5288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02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9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1260925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</a:tblGrid>
              <a:tr h="147175">
                <a:tc row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№</a:t>
                      </a:r>
                      <a:endParaRPr sz="1400" b="1" i="0" u="none" strike="noStrik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Статья</a:t>
                      </a:r>
                      <a:endParaRPr sz="1400" b="1" i="0" u="none" strike="noStrik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Ед. изм</a:t>
                      </a:r>
                      <a:endParaRPr sz="1400" b="1" i="0" u="none" strike="noStrik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018B9D"/>
                    </a:solidFill>
                  </a:tcPr>
                </a:tc>
                <a:tc gridSpan="1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Месяц (за 1 год/либо до срока окупаемости)</a:t>
                      </a:r>
                      <a:endParaRPr sz="1400" b="1" i="0" u="none" strike="noStrik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018B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ИТОГО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4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 sz="1800"/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5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6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7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8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9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11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12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7175">
                <a:tc gridSpan="16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БЮДЖЕТ ОПЕРАЦИОННОЙ ДЕЯТЕЛЬНОСТИ</a:t>
                      </a:r>
                      <a:endParaRPr sz="1400" b="1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24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1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b="1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ДОХОДЫ</a:t>
                      </a:r>
                      <a:endParaRPr sz="1300" b="1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</a:t>
                      </a:r>
                      <a:r>
                        <a:rPr lang="ru-RU" sz="1300"/>
                        <a:t>00000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175000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225000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250000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/>
                        <a:t>150000</a:t>
                      </a:r>
                      <a:r>
                        <a:rPr lang="ru-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240000</a:t>
                      </a:r>
                      <a:endParaRPr/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160000</a:t>
                      </a:r>
                      <a:endParaRPr/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140000</a:t>
                      </a:r>
                      <a:endParaRPr/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260000</a:t>
                      </a:r>
                      <a:endParaRPr/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235000</a:t>
                      </a:r>
                      <a:endParaRPr/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165000</a:t>
                      </a:r>
                      <a:endParaRPr/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200000</a:t>
                      </a:r>
                      <a:endParaRPr/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2400000</a:t>
                      </a:r>
                      <a:endParaRPr/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24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b="1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РАСХОДЫ</a:t>
                      </a:r>
                      <a:endParaRPr sz="1300" b="1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100000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/>
                        <a:t>72700</a:t>
                      </a:r>
                      <a:r>
                        <a:rPr lang="ru-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127300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150000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51150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138850</a:t>
                      </a:r>
                      <a:endParaRPr/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50805</a:t>
                      </a:r>
                      <a:endParaRPr/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49196</a:t>
                      </a:r>
                      <a:endParaRPr/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163449</a:t>
                      </a:r>
                      <a:endParaRPr/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131552</a:t>
                      </a:r>
                      <a:endParaRPr/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59253</a:t>
                      </a:r>
                      <a:endParaRPr/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105747</a:t>
                      </a:r>
                      <a:endParaRPr/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1200000</a:t>
                      </a:r>
                      <a:endParaRPr/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24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1300"/>
                        <a:t>3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Аренда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25000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/>
                        <a:t>25000</a:t>
                      </a:r>
                      <a:r>
                        <a:rPr lang="ru-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25000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/>
                        <a:t>25000</a:t>
                      </a:r>
                      <a:r>
                        <a:rPr lang="ru-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/>
                        <a:t>25000</a:t>
                      </a:r>
                      <a:r>
                        <a:rPr lang="ru-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25000</a:t>
                      </a:r>
                      <a:endParaRPr/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25000</a:t>
                      </a:r>
                      <a:endParaRPr/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25000</a:t>
                      </a:r>
                      <a:endParaRPr/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25000</a:t>
                      </a:r>
                      <a:endParaRPr/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25000</a:t>
                      </a:r>
                      <a:endParaRPr/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25000</a:t>
                      </a:r>
                      <a:endParaRPr/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25000</a:t>
                      </a:r>
                      <a:endParaRPr/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300000</a:t>
                      </a:r>
                      <a:endParaRPr/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24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/>
                        <a:t>4</a:t>
                      </a:r>
                      <a:endParaRPr sz="1300"/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Материал</a:t>
                      </a:r>
                      <a:r>
                        <a:rPr lang="ru-RU" sz="1300"/>
                        <a:t>ы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50000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17700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62300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85000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6150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70000</a:t>
                      </a:r>
                      <a:endParaRPr/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5805</a:t>
                      </a:r>
                      <a:endParaRPr/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4196</a:t>
                      </a:r>
                      <a:endParaRPr/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93449</a:t>
                      </a:r>
                      <a:endParaRPr/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61552</a:t>
                      </a:r>
                      <a:endParaRPr/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9254</a:t>
                      </a:r>
                      <a:endParaRPr/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30747</a:t>
                      </a:r>
                      <a:endParaRPr/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496150</a:t>
                      </a:r>
                      <a:endParaRPr/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24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/>
                        <a:t>5</a:t>
                      </a:r>
                      <a:endParaRPr sz="13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/>
                        <a:t>Заработная плата</a:t>
                      </a:r>
                      <a:endParaRPr sz="13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/>
                        <a:t>руб</a:t>
                      </a:r>
                      <a:endParaRPr sz="13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/>
                        <a:t>25000</a:t>
                      </a:r>
                      <a:endParaRPr sz="13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/>
                        <a:t>30000</a:t>
                      </a:r>
                      <a:endParaRPr sz="13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/>
                        <a:t>40000</a:t>
                      </a:r>
                      <a:endParaRPr sz="13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/>
                        <a:t>40000</a:t>
                      </a:r>
                      <a:endParaRPr sz="13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/>
                        <a:t>20000</a:t>
                      </a:r>
                      <a:endParaRPr sz="13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43850</a:t>
                      </a:r>
                      <a:endParaRPr/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20000</a:t>
                      </a:r>
                      <a:endParaRPr/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20000</a:t>
                      </a:r>
                      <a:endParaRPr/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45000</a:t>
                      </a:r>
                      <a:endParaRPr/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45000</a:t>
                      </a:r>
                      <a:endParaRPr/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25900</a:t>
                      </a:r>
                      <a:endParaRPr/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50000</a:t>
                      </a:r>
                      <a:endParaRPr/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403850</a:t>
                      </a:r>
                      <a:endParaRPr/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471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471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4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3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b="1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ПРИБЫЛЬ ДО НАЛОГООБЛОЖЕНИ</a:t>
                      </a:r>
                      <a:endParaRPr sz="1300" b="1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руб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100000</a:t>
                      </a:r>
                      <a:endParaRPr/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102300</a:t>
                      </a:r>
                      <a:endParaRPr/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/>
                        <a:t>98000</a:t>
                      </a:r>
                      <a:endParaRPr dirty="0"/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100000</a:t>
                      </a:r>
                      <a:endParaRPr/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98850</a:t>
                      </a:r>
                      <a:endParaRPr/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101150</a:t>
                      </a:r>
                      <a:endParaRPr/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109195</a:t>
                      </a:r>
                      <a:endParaRPr/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90804</a:t>
                      </a:r>
                      <a:endParaRPr/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96551</a:t>
                      </a:r>
                      <a:endParaRPr/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103448</a:t>
                      </a:r>
                      <a:endParaRPr/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105747</a:t>
                      </a:r>
                      <a:endParaRPr/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94253</a:t>
                      </a:r>
                      <a:endParaRPr/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1200000</a:t>
                      </a:r>
                      <a:endParaRPr/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471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4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b="1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НАЛОГИ</a:t>
                      </a:r>
                      <a:endParaRPr sz="1300" b="1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dirty="0" err="1"/>
                        <a:t>руб</a:t>
                      </a:r>
                      <a:endParaRPr sz="1300" dirty="0"/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/>
                        <a:t>6000</a:t>
                      </a:r>
                      <a:endParaRPr dirty="0"/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/>
                        <a:t>6120</a:t>
                      </a:r>
                      <a:endParaRPr dirty="0"/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/>
                        <a:t>5880</a:t>
                      </a:r>
                      <a:endParaRPr dirty="0"/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/>
                        <a:t>6000</a:t>
                      </a:r>
                      <a:endParaRPr dirty="0"/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/>
                        <a:t>5934</a:t>
                      </a:r>
                      <a:endParaRPr dirty="0"/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/>
                        <a:t>6069</a:t>
                      </a:r>
                      <a:endParaRPr dirty="0"/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/>
                        <a:t>65517</a:t>
                      </a:r>
                      <a:endParaRPr dirty="0"/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/>
                        <a:t>5448</a:t>
                      </a:r>
                      <a:endParaRPr dirty="0"/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/>
                        <a:t>5793</a:t>
                      </a:r>
                      <a:endParaRPr dirty="0"/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/>
                        <a:t>6207</a:t>
                      </a:r>
                      <a:endParaRPr dirty="0"/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/>
                        <a:t>6345</a:t>
                      </a:r>
                      <a:endParaRPr dirty="0"/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/>
                        <a:t>5655</a:t>
                      </a:r>
                      <a:endParaRPr dirty="0"/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/>
                        <a:t>72000</a:t>
                      </a:r>
                      <a:endParaRPr dirty="0"/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24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5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b="1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ЧИСТАЯ ПРИБЫЛЬ</a:t>
                      </a:r>
                      <a:endParaRPr sz="1300" b="1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руб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87000</a:t>
                      </a:r>
                      <a:endParaRPr/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89000</a:t>
                      </a:r>
                      <a:endParaRPr/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85000</a:t>
                      </a:r>
                      <a:endParaRPr/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87000</a:t>
                      </a:r>
                      <a:endParaRPr/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86000</a:t>
                      </a:r>
                      <a:endParaRPr/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88000</a:t>
                      </a:r>
                      <a:endParaRPr/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95000</a:t>
                      </a:r>
                      <a:endParaRPr/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79000</a:t>
                      </a:r>
                      <a:endParaRPr/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84000</a:t>
                      </a:r>
                      <a:endParaRPr/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90000</a:t>
                      </a:r>
                      <a:endParaRPr/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92000</a:t>
                      </a:r>
                      <a:endParaRPr/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82000</a:t>
                      </a:r>
                      <a:endParaRPr/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/>
                        <a:t>1128000</a:t>
                      </a:r>
                      <a:endParaRPr dirty="0"/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36800">
                <a:tc gridSpan="16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b="1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БЮДЖЕТ ИНВЕСТИЦИОННОЙ ДЕЯТЕЛЬНОСТИ</a:t>
                      </a:r>
                      <a:endParaRPr sz="1300" b="1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471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6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Стартовые инвестиции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руб</a:t>
                      </a:r>
                      <a:endParaRPr/>
                    </a:p>
                  </a:txBody>
                  <a:tcPr marL="2900" marR="2900" marT="2900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739000</a:t>
                      </a:r>
                      <a:r>
                        <a:rPr lang="ru-RU" sz="1300" dirty="0"/>
                        <a:t>.</a:t>
                      </a:r>
                      <a:endParaRPr sz="13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54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5" name="Google Shape;305;p54"/>
          <p:cNvSpPr txBox="1">
            <a:spLocks noGrp="1"/>
          </p:cNvSpPr>
          <p:nvPr>
            <p:ph type="title"/>
          </p:nvPr>
        </p:nvSpPr>
        <p:spPr>
          <a:xfrm>
            <a:off x="-432296" y="-32015"/>
            <a:ext cx="10074686" cy="13551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/>
              <a:t>Экономика проекта</a:t>
            </a:r>
            <a:br>
              <a:rPr lang="ru-RU" sz="4000"/>
            </a:br>
            <a:br>
              <a:rPr lang="ru-RU" sz="4000"/>
            </a:br>
            <a:r>
              <a:rPr lang="ru-RU" sz="1400" i="1">
                <a:solidFill>
                  <a:srgbClr val="7F7F7F"/>
                </a:solidFill>
              </a:rPr>
              <a:t>( Указать показатели за период окупаемости стартовых инвестиций, но не менее 1 года)</a:t>
            </a:r>
            <a:endParaRPr sz="1400" i="1">
              <a:solidFill>
                <a:srgbClr val="7F7F7F"/>
              </a:solidFill>
            </a:endParaRPr>
          </a:p>
        </p:txBody>
      </p:sp>
      <p:sp>
        <p:nvSpPr>
          <p:cNvPr id="306" name="Google Shape;306;p54"/>
          <p:cNvSpPr txBox="1"/>
          <p:nvPr/>
        </p:nvSpPr>
        <p:spPr>
          <a:xfrm>
            <a:off x="791840" y="2121206"/>
            <a:ext cx="8890243" cy="25005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 fontScale="93500"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3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07" name="Google Shape;307;p54"/>
          <p:cNvGraphicFramePr/>
          <p:nvPr>
            <p:extLst>
              <p:ext uri="{D42A27DB-BD31-4B8C-83A1-F6EECF244321}">
                <p14:modId xmlns:p14="http://schemas.microsoft.com/office/powerpoint/2010/main" val="608677471"/>
              </p:ext>
            </p:extLst>
          </p:nvPr>
        </p:nvGraphicFramePr>
        <p:xfrm>
          <a:off x="269280" y="1410432"/>
          <a:ext cx="9721075" cy="3580090"/>
        </p:xfrm>
        <a:graphic>
          <a:graphicData uri="http://schemas.openxmlformats.org/drawingml/2006/table">
            <a:tbl>
              <a:tblPr>
                <a:noFill/>
                <a:tableStyleId>{B42439C0-4840-40DA-8757-387EB394292A}</a:tableStyleId>
              </a:tblPr>
              <a:tblGrid>
                <a:gridCol w="4370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47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042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322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316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№</a:t>
                      </a:r>
                      <a:endParaRPr sz="1400" b="1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Показатель</a:t>
                      </a:r>
                      <a:endParaRPr sz="1400" b="1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Ед.изм.</a:t>
                      </a:r>
                      <a:endParaRPr sz="1400" b="1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ИТОГО </a:t>
                      </a:r>
                      <a:endParaRPr sz="1400" b="1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16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Объем продаж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чел.</a:t>
                      </a:r>
                      <a:endParaRPr sz="1400" b="1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800</a:t>
                      </a:r>
                      <a:endParaRPr sz="1400" b="1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19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Доходы от операционной деятельности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rgbClr val="000000"/>
                          </a:solidFill>
                        </a:rPr>
                        <a:t>2400000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51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Arial"/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Расходы от операционной деятельности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Arial"/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rgbClr val="000000"/>
                          </a:solidFill>
                        </a:rPr>
                        <a:t>1200000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51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Arial"/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Прибыль (после налогообложения)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Arial"/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rgbClr val="000000"/>
                          </a:solidFill>
                        </a:rPr>
                        <a:t>1044000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19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Точка безубыточности</a:t>
                      </a:r>
                      <a:endParaRPr dirty="0"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>
                          <a:solidFill>
                            <a:srgbClr val="000000"/>
                          </a:solidFill>
                        </a:rPr>
                        <a:t>руб.</a:t>
                      </a:r>
                      <a:endParaRPr dirty="0"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>
                          <a:solidFill>
                            <a:srgbClr val="000000"/>
                          </a:solidFill>
                        </a:rPr>
                        <a:t>1128000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19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rgbClr val="000000"/>
                          </a:solidFill>
                        </a:rPr>
                        <a:t>6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Срок окупаемости</a:t>
                      </a:r>
                      <a:endParaRPr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мес.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>
                          <a:solidFill>
                            <a:srgbClr val="000000"/>
                          </a:solidFill>
                        </a:rPr>
                        <a:t>18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19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/>
                        <a:t>7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Стартовые инвестиции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739000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19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rgbClr val="000000"/>
                          </a:solidFill>
                        </a:rPr>
                        <a:t>8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Рентабельность стартовых инвестиций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%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1,52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19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rgbClr val="000000"/>
                          </a:solidFill>
                        </a:rPr>
                        <a:t>9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Рентабельность затрат</a:t>
                      </a:r>
                      <a:endParaRPr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%</a:t>
                      </a:r>
                      <a:endParaRPr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0,94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55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/>
              <a:t>План реализации проекта</a:t>
            </a:r>
            <a:endParaRPr sz="4000"/>
          </a:p>
        </p:txBody>
      </p:sp>
      <p:sp>
        <p:nvSpPr>
          <p:cNvPr id="313" name="Google Shape;313;p55"/>
          <p:cNvSpPr txBox="1"/>
          <p:nvPr/>
        </p:nvSpPr>
        <p:spPr>
          <a:xfrm>
            <a:off x="772140" y="1521565"/>
            <a:ext cx="1313501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4" name="Google Shape;314;p55"/>
          <p:cNvPicPr preferRelativeResize="0"/>
          <p:nvPr/>
        </p:nvPicPr>
        <p:blipFill rotWithShape="1">
          <a:blip r:embed="rId4">
            <a:alphaModFix/>
          </a:blip>
          <a:srcRect l="4508" t="20998" r="6388" b="17602"/>
          <a:stretch/>
        </p:blipFill>
        <p:spPr>
          <a:xfrm>
            <a:off x="542050" y="1042375"/>
            <a:ext cx="8950551" cy="41000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56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/>
              <a:t>Координаты команды проекта</a:t>
            </a:r>
            <a:endParaRPr sz="4000"/>
          </a:p>
        </p:txBody>
      </p:sp>
      <p:sp>
        <p:nvSpPr>
          <p:cNvPr id="320" name="Google Shape;320;p56"/>
          <p:cNvSpPr txBox="1"/>
          <p:nvPr/>
        </p:nvSpPr>
        <p:spPr>
          <a:xfrm>
            <a:off x="789069" y="3309923"/>
            <a:ext cx="2059340" cy="2261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>
                <a:solidFill>
                  <a:srgbClr val="7F7F7F"/>
                </a:solidFill>
              </a:rPr>
              <a:t>Бекмансуров Марсель</a:t>
            </a:r>
            <a:r>
              <a:rPr lang="ru-RU" sz="1400" b="1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ru-RU" b="1">
                <a:solidFill>
                  <a:srgbClr val="7F7F7F"/>
                </a:solidFill>
              </a:rPr>
              <a:t>+79501642306</a:t>
            </a:r>
            <a:r>
              <a:rPr lang="ru-RU" sz="1400" b="1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endParaRPr/>
          </a:p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>
                <a:solidFill>
                  <a:srgbClr val="7F7F7F"/>
                </a:solidFill>
              </a:rPr>
              <a:t>svit.svit.01@mail.ru</a:t>
            </a:r>
            <a:r>
              <a:rPr lang="ru-RU" sz="1400" b="1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endParaRPr/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2540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1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1" name="Google Shape;321;p56"/>
          <p:cNvSpPr txBox="1"/>
          <p:nvPr/>
        </p:nvSpPr>
        <p:spPr>
          <a:xfrm>
            <a:off x="7200552" y="3249542"/>
            <a:ext cx="2215711" cy="2262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>
                <a:solidFill>
                  <a:srgbClr val="7F7F7F"/>
                </a:solidFill>
              </a:rPr>
              <a:t>Болдырева Дарья </a:t>
            </a:r>
            <a:endParaRPr b="1">
              <a:solidFill>
                <a:srgbClr val="7F7F7F"/>
              </a:solidFill>
            </a:endParaRPr>
          </a:p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>
                <a:solidFill>
                  <a:srgbClr val="7F7F7F"/>
                </a:solidFill>
              </a:rPr>
              <a:t>+79828257788, dasha.boldyreva.25@yandex.ru</a:t>
            </a:r>
            <a:endParaRPr sz="140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254000" algn="ctr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2" name="Google Shape;322;p56"/>
          <p:cNvSpPr txBox="1"/>
          <p:nvPr/>
        </p:nvSpPr>
        <p:spPr>
          <a:xfrm>
            <a:off x="4032200" y="3249542"/>
            <a:ext cx="2215712" cy="2262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>
                <a:solidFill>
                  <a:srgbClr val="7F7F7F"/>
                </a:solidFill>
              </a:rPr>
              <a:t>Вахрушева Анастасия</a:t>
            </a:r>
            <a:r>
              <a:rPr lang="ru-RU" sz="1400" b="1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ru-RU" b="1">
                <a:solidFill>
                  <a:srgbClr val="7F7F7F"/>
                </a:solidFill>
              </a:rPr>
              <a:t>89124509909</a:t>
            </a:r>
            <a:r>
              <a:rPr lang="ru-RU" sz="1400" b="1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endParaRPr/>
          </a:p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>
                <a:solidFill>
                  <a:srgbClr val="7F7F7F"/>
                </a:solidFill>
              </a:rPr>
              <a:t>vatrushka02_00@mail.ru</a:t>
            </a:r>
            <a:endParaRPr/>
          </a:p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254000" algn="ctr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3" name="Google Shape;323;p5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96952" y="903150"/>
            <a:ext cx="2086737" cy="2043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4" name="Google Shape;324;p5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805175" y="860151"/>
            <a:ext cx="2385525" cy="2129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5" name="Google Shape;325;p5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25000" y="860161"/>
            <a:ext cx="2883001" cy="20153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57"/>
          <p:cNvSpPr/>
          <p:nvPr/>
        </p:nvSpPr>
        <p:spPr>
          <a:xfrm>
            <a:off x="468350" y="416975"/>
            <a:ext cx="5471400" cy="127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500" b="0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Спасибо за внимание!</a:t>
            </a:r>
            <a:endParaRPr sz="35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1" name="Google Shape;331;p57"/>
          <p:cNvSpPr txBox="1"/>
          <p:nvPr/>
        </p:nvSpPr>
        <p:spPr>
          <a:xfrm>
            <a:off x="1042375" y="1834600"/>
            <a:ext cx="4530900" cy="289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>
                <a:solidFill>
                  <a:srgbClr val="FF0000"/>
                </a:solidFill>
              </a:rPr>
              <a:t>Мы будем рады видеть вас в нашей клинике нутрициологии!</a:t>
            </a:r>
            <a:endParaRPr sz="4400">
              <a:solidFill>
                <a:srgbClr val="FF0000"/>
              </a:solidFill>
            </a:endParaRPr>
          </a:p>
        </p:txBody>
      </p:sp>
      <p:pic>
        <p:nvPicPr>
          <p:cNvPr id="332" name="Google Shape;332;p5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54625" y="2293250"/>
            <a:ext cx="3326000" cy="2721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</TotalTime>
  <Words>1072</Words>
  <Application>Microsoft Office PowerPoint</Application>
  <PresentationFormat>Произвольный</PresentationFormat>
  <Paragraphs>350</Paragraphs>
  <Slides>18</Slides>
  <Notes>17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18</vt:i4>
      </vt:variant>
    </vt:vector>
  </HeadingPairs>
  <TitlesOfParts>
    <vt:vector size="27" baseType="lpstr">
      <vt:lpstr>Roboto</vt:lpstr>
      <vt:lpstr>Times New Roman</vt:lpstr>
      <vt:lpstr>Poppins</vt:lpstr>
      <vt:lpstr>Calibri</vt:lpstr>
      <vt:lpstr>Noto Sans Symbols</vt:lpstr>
      <vt:lpstr>Arial</vt:lpstr>
      <vt:lpstr>Office Theme</vt:lpstr>
      <vt:lpstr>Office Theme</vt:lpstr>
      <vt:lpstr>Office Theme</vt:lpstr>
      <vt:lpstr>Презентация PowerPoint</vt:lpstr>
      <vt:lpstr>Команда проекта</vt:lpstr>
      <vt:lpstr>Презентация PowerPoint</vt:lpstr>
      <vt:lpstr>О проекте.  Что есть сейчас.</vt:lpstr>
      <vt:lpstr>Роль проекта в обеспечении  технологического суверенитета страны</vt:lpstr>
      <vt:lpstr>Целевая аудитория проекта:</vt:lpstr>
      <vt:lpstr>ПОТЕНЦИАЛЬНЫЙ ОБЪЕМ РЫНКА</vt:lpstr>
      <vt:lpstr>Анализ конкурентов</vt:lpstr>
      <vt:lpstr>Бизнес-модель</vt:lpstr>
      <vt:lpstr>Процесс производства товара (оказания услуги)</vt:lpstr>
      <vt:lpstr>Цель проекта по SMART</vt:lpstr>
      <vt:lpstr>Стартовые инвестиции</vt:lpstr>
      <vt:lpstr>Организационный план</vt:lpstr>
      <vt:lpstr>Финансовый план</vt:lpstr>
      <vt:lpstr>Экономика проекта  ( Указать показатели за период окупаемости стартовых инвестиций, но не менее 1 года)</vt:lpstr>
      <vt:lpstr>План реализации проекта</vt:lpstr>
      <vt:lpstr>Координаты команды проекта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Nikita</cp:lastModifiedBy>
  <cp:revision>6</cp:revision>
  <dcterms:modified xsi:type="dcterms:W3CDTF">2023-07-16T10:41:56Z</dcterms:modified>
</cp:coreProperties>
</file>