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70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embeddedFontLst>
    <p:embeddedFont>
      <p:font typeface="☞BENZIN MEDIUM" panose="00000600000000000000" charset="-52"/>
      <p:regular r:id="rId14"/>
    </p:embeddedFont>
    <p:embeddedFont>
      <p:font typeface="Inter" panose="020B0604020202020204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0"/>
    <p:restoredTop sz="94662"/>
  </p:normalViewPr>
  <p:slideViewPr>
    <p:cSldViewPr snapToGrid="0">
      <p:cViewPr varScale="1">
        <p:scale>
          <a:sx n="60" d="100"/>
          <a:sy n="60" d="100"/>
        </p:scale>
        <p:origin x="8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35EFA-25A3-228B-3551-457D73C28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7F8000-E3EA-C80F-3F94-503CB0446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2920CD-1D15-07D5-D812-82082571F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E82B6-FCC8-4905-B98D-B9C81A723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9BCABF-0D76-4E88-CE1C-E7147044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32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47CAC-EE46-F5AD-6C8F-05C289712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30A4E9-629C-6901-ECD2-EE0852CF2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FC48B5-23F7-DCF9-C214-38786A060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D44AC-9943-3368-1774-5253ED0C0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97E96F-6C3C-1CA3-0858-B8736F8C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2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CC3AC-3561-42F3-1325-A96E7B5E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615379-1130-13FF-701F-BB22134B0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D9CA3-EF1E-2C6B-D649-428C4578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4BD7C4-1283-1941-C036-8BF606364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729F3-25B9-A092-493C-B617E8C3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A646B-5FAA-1976-1EA0-E3B7EB21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809ABF-5D34-745B-BEEE-E862E94DC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258CEA-47C3-FD96-878F-A22D151F0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AAA7E5-D809-8F5E-E9EA-00A71FFF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1318B2-0EED-E077-4DA2-4D7173BAF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D56FC4-1F60-E4C9-CEAF-573C6AF28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65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7F55B-16C9-94C6-E16F-0D27B1CD5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7669D-1BBD-E449-4E6B-E6D23E663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B8AAFA-8DE3-7CD2-18C0-B6D5683E2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D3CC84-F264-D9AE-54AF-53824E2C2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E42E95-514D-8611-A9ED-A9CFABA06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FA56ED-B2A3-D024-D37A-4FA00396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87B7FB-5C99-E160-F715-505CE7A8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27EE24-242D-CE10-907B-5956EC6A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6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29CAE-4631-553A-4CAE-D32BC5A6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CF6A60-D9A6-BB66-5907-42671A7F2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237AF0-2155-469D-8561-4F56DBD62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6F249EA-25D7-D37F-C32F-48575E2D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56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1343064-860D-7734-D6B4-C532CF3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A3F396-B8EB-8B7A-34DB-0105A47F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FF7684-BEB8-D039-A747-B328946C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0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199DF-9ADF-13C9-6E8A-7AABC2AF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38D22-6FC0-598E-95C6-174516C62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F8DA3A-1BDE-0722-5FF1-60A96124C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0C7B64-7315-3AD4-FA53-EDB94ED3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A05ED4-590C-CA51-2F12-D83610AF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2BB7C5-A344-AD2A-9021-914B4EF09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14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BDB8D-C2A0-080A-3DC1-932F9F858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E6B054-E518-98F6-441D-D2E093FA7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40B892-BA62-1F3A-0FE5-1FA4E8723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834627-DB0D-7DEA-3ACE-B4E63557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E67973-C9B8-8A0E-B8D7-14484B83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4EDF88-B843-F609-1AC4-CAA1C25F2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81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C1D3B-DDCC-DB43-5510-738A67161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4A7C95-3BAC-6BFE-4467-420CB2588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9547F-563D-4759-45CB-FF1BB1367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AB5F58-A0E3-00AA-A861-6CCFC47C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5C0775-7412-1833-EEE1-2696E81D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21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080AAF4-CF05-057C-F1B2-856C93222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F40582-FE02-147C-31FB-B1BCEF02D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3942D1-CEE5-C805-18AD-12B0C803E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AC66D6-45B6-E2EC-CD04-FE2772FD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67C80A-0DC2-C551-8965-DF675FA2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37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11A47-259F-6651-411A-6FBBB727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C544CA-A1E9-2205-D589-F58A0BF03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9CAFFA-05BA-E088-6132-0CA621F45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037E4B-9651-BB74-4EE0-C3A3A93DA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892E22-A29D-138B-6E44-B39FE678F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54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4A7FDD-5B38-FFAB-BF2B-5F28DE393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38F664A-54C6-6427-3D52-082A46067E35}"/>
              </a:ext>
            </a:extLst>
          </p:cNvPr>
          <p:cNvSpPr txBox="1">
            <a:spLocks/>
          </p:cNvSpPr>
          <p:nvPr/>
        </p:nvSpPr>
        <p:spPr>
          <a:xfrm>
            <a:off x="496677" y="2359178"/>
            <a:ext cx="6587169" cy="15958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err="1">
                <a:solidFill>
                  <a:schemeClr val="bg1"/>
                </a:solidFill>
                <a:latin typeface="☞BENZIN MEDIUM" pitchFamily="2" charset="0"/>
              </a:rPr>
              <a:t>RunSmarter</a:t>
            </a:r>
            <a:r>
              <a:rPr lang="ru-RU" dirty="0">
                <a:solidFill>
                  <a:schemeClr val="bg1"/>
                </a:solidFill>
                <a:latin typeface="☞BENZIN MEDIUM" pitchFamily="2" charset="0"/>
              </a:rPr>
              <a:t> – приложение для видео-анализа техники бега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79823EF-66D1-895F-BB04-CBB3CE24CB11}"/>
              </a:ext>
            </a:extLst>
          </p:cNvPr>
          <p:cNvSpPr txBox="1">
            <a:spLocks/>
          </p:cNvSpPr>
          <p:nvPr/>
        </p:nvSpPr>
        <p:spPr>
          <a:xfrm>
            <a:off x="496677" y="593007"/>
            <a:ext cx="4225635" cy="73475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Акселератор «</a:t>
            </a:r>
            <a:r>
              <a:rPr lang="ru-RU" sz="2400" dirty="0" err="1">
                <a:solidFill>
                  <a:schemeClr val="bg1"/>
                </a:solidFill>
                <a:latin typeface="☞BENZIN MEDIUM" pitchFamily="2" charset="0"/>
              </a:rPr>
              <a:t>Спорттех</a:t>
            </a:r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 2025»</a:t>
            </a:r>
          </a:p>
        </p:txBody>
      </p:sp>
    </p:spTree>
    <p:extLst>
      <p:ext uri="{BB962C8B-B14F-4D97-AF65-F5344CB8AC3E}">
        <p14:creationId xmlns:p14="http://schemas.microsoft.com/office/powerpoint/2010/main" val="1007654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A1C25-619C-E4B6-B479-63C771F2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78062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Какой продукт будет продаваться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744A53-BFD4-AC32-C8EB-61E17B288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484102"/>
            <a:ext cx="10861713" cy="4762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Мобильное приложение:</a:t>
            </a:r>
            <a:r>
              <a:rPr lang="ru-RU" dirty="0">
                <a:solidFill>
                  <a:schemeClr val="bg1"/>
                </a:solidFill>
              </a:rPr>
              <a:t> Умный тренер в кармане, который анализирует технику бега через камеру смартфона и помогает бегать правильно, эффективно и без травм.</a:t>
            </a:r>
          </a:p>
          <a:p>
            <a:r>
              <a:rPr lang="ru-RU" b="1" dirty="0">
                <a:solidFill>
                  <a:schemeClr val="bg1"/>
                </a:solidFill>
              </a:rPr>
              <a:t>Премиум-подписка в мобильном приложении:</a:t>
            </a:r>
            <a:endParaRPr lang="ru-RU" dirty="0">
              <a:solidFill>
                <a:schemeClr val="bg1"/>
              </a:solidFill>
            </a:endParaRPr>
          </a:p>
          <a:p>
            <a:pPr lvl="1"/>
            <a:r>
              <a:rPr lang="ru-RU" b="1" dirty="0">
                <a:solidFill>
                  <a:schemeClr val="bg1"/>
                </a:solidFill>
              </a:rPr>
              <a:t>Бесплатно:</a:t>
            </a:r>
            <a:r>
              <a:rPr lang="ru-RU" dirty="0">
                <a:solidFill>
                  <a:schemeClr val="bg1"/>
                </a:solidFill>
              </a:rPr>
              <a:t> Базовый анализ (</a:t>
            </a:r>
            <a:r>
              <a:rPr lang="ru-RU" dirty="0" err="1">
                <a:solidFill>
                  <a:schemeClr val="bg1"/>
                </a:solidFill>
              </a:rPr>
              <a:t>каденс</a:t>
            </a:r>
            <a:r>
              <a:rPr lang="ru-RU" dirty="0">
                <a:solidFill>
                  <a:schemeClr val="bg1"/>
                </a:solidFill>
              </a:rPr>
              <a:t>, длина шага).</a:t>
            </a:r>
          </a:p>
          <a:p>
            <a:pPr lvl="1"/>
            <a:r>
              <a:rPr lang="ru-RU" b="1" dirty="0">
                <a:solidFill>
                  <a:schemeClr val="bg1"/>
                </a:solidFill>
              </a:rPr>
              <a:t>Подписка ($5–15/</a:t>
            </a:r>
            <a:r>
              <a:rPr lang="ru-RU" b="1" dirty="0" err="1">
                <a:solidFill>
                  <a:schemeClr val="bg1"/>
                </a:solidFill>
              </a:rPr>
              <a:t>мес</a:t>
            </a:r>
            <a:r>
              <a:rPr lang="ru-RU" b="1" dirty="0">
                <a:solidFill>
                  <a:schemeClr val="bg1"/>
                </a:solidFill>
              </a:rPr>
              <a:t>):</a:t>
            </a:r>
            <a:r>
              <a:rPr lang="ru-RU" dirty="0">
                <a:solidFill>
                  <a:schemeClr val="bg1"/>
                </a:solidFill>
              </a:rPr>
              <a:t> Полный анализ (углы суставов, пронация, рекомендации), история прогресса, тренировочные планы.</a:t>
            </a:r>
          </a:p>
          <a:p>
            <a:r>
              <a:rPr lang="ru-RU" b="1" dirty="0">
                <a:solidFill>
                  <a:schemeClr val="bg1"/>
                </a:solidFill>
              </a:rPr>
              <a:t>Разовые покупки «Углубленный отчет»:</a:t>
            </a:r>
            <a:endParaRPr lang="ru-RU" dirty="0">
              <a:solidFill>
                <a:schemeClr val="bg1"/>
              </a:solidFill>
            </a:endParaRPr>
          </a:p>
          <a:p>
            <a:pPr lvl="1"/>
            <a:r>
              <a:rPr lang="ru-RU" dirty="0">
                <a:solidFill>
                  <a:schemeClr val="bg1"/>
                </a:solidFill>
              </a:rPr>
              <a:t>Пользователь загружает видео и получает детальный PDF-отчет с анализом и советами за фиксированную плату (например, $9 за анализ).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520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5DAF6-8911-5B85-1C67-73EE8E3C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EFC6A-F51B-4C8E-FB5F-6295605F8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1231265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Какую и чью (какого типа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потребителей) проблему решает, Потенциальные потребительские сегменты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BC3001-5001-537F-9404-1FB161A54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Проблема:</a:t>
            </a:r>
            <a:r>
              <a:rPr lang="ru-RU" dirty="0">
                <a:solidFill>
                  <a:schemeClr val="bg1"/>
                </a:solidFill>
              </a:rPr>
              <a:t> Бегуны-любители не могут объективно оценить и улучшить свою технику, что ведёт к неэффективности, травмам и отсутствию прогресса. Профессиональный анализ недоступен или слишком дорог.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Потребительские сегменты: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Основной:</a:t>
            </a:r>
            <a:r>
              <a:rPr lang="ru-RU" dirty="0">
                <a:solidFill>
                  <a:schemeClr val="bg1"/>
                </a:solidFill>
              </a:rPr>
              <a:t> Начинающие и продолжающие любители бега (25–45 лет), которые хотят бегать лучше и без травм.</a:t>
            </a:r>
          </a:p>
          <a:p>
            <a:r>
              <a:rPr lang="ru-RU" b="1" dirty="0">
                <a:solidFill>
                  <a:schemeClr val="bg1"/>
                </a:solidFill>
              </a:rPr>
              <a:t>Для роста:</a:t>
            </a:r>
            <a:r>
              <a:rPr lang="ru-RU" dirty="0">
                <a:solidFill>
                  <a:schemeClr val="bg1"/>
                </a:solidFill>
              </a:rPr>
              <a:t> Фитнес- и беговые тренеры, которым нужен наглядный инструмент для работы с клиентами.</a:t>
            </a:r>
          </a:p>
          <a:p>
            <a:r>
              <a:rPr lang="ru-RU" b="1" dirty="0">
                <a:solidFill>
                  <a:schemeClr val="bg1"/>
                </a:solidFill>
              </a:rPr>
              <a:t>Стратегический:</a:t>
            </a:r>
            <a:r>
              <a:rPr lang="ru-RU" dirty="0">
                <a:solidFill>
                  <a:schemeClr val="bg1"/>
                </a:solidFill>
              </a:rPr>
              <a:t> Реабилитологи и спортивные врачи для мониторинга восстановления пациентов.</a:t>
            </a:r>
          </a:p>
          <a:p>
            <a:r>
              <a:rPr lang="ru-RU" b="1" dirty="0">
                <a:solidFill>
                  <a:schemeClr val="bg1"/>
                </a:solidFill>
              </a:rPr>
              <a:t>Корпоративный:</a:t>
            </a:r>
            <a:r>
              <a:rPr lang="ru-RU" dirty="0">
                <a:solidFill>
                  <a:schemeClr val="bg1"/>
                </a:solidFill>
              </a:rPr>
              <a:t> Беговые клубы и корпоративные </a:t>
            </a:r>
            <a:r>
              <a:rPr lang="ru-RU" dirty="0" err="1">
                <a:solidFill>
                  <a:schemeClr val="bg1"/>
                </a:solidFill>
              </a:rPr>
              <a:t>wellness</a:t>
            </a:r>
            <a:r>
              <a:rPr lang="ru-RU" dirty="0">
                <a:solidFill>
                  <a:schemeClr val="bg1"/>
                </a:solidFill>
              </a:rPr>
              <a:t>-программы как опция для участников.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95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97308-F4A0-85C4-7FDD-D29B541A1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32D1B-B141-9410-D4F3-A2821CE99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1231265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На основе какого научно-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технического решения и/или 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результата будет создан продукт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B176AF-B122-49F5-E707-6859ACE31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Продукт строится на </a:t>
            </a:r>
            <a:r>
              <a:rPr lang="ru-RU" b="1" dirty="0">
                <a:solidFill>
                  <a:schemeClr val="bg1"/>
                </a:solidFill>
              </a:rPr>
              <a:t>готовых открытых алгоритмах компьютерного зрения</a:t>
            </a:r>
            <a:r>
              <a:rPr lang="ru-RU" dirty="0">
                <a:solidFill>
                  <a:schemeClr val="bg1"/>
                </a:solidFill>
              </a:rPr>
              <a:t>, которые по видео определяют положение суставов человека (плечи, колени, стопы). Это </a:t>
            </a:r>
            <a:r>
              <a:rPr lang="ru-RU" b="1" dirty="0">
                <a:solidFill>
                  <a:schemeClr val="bg1"/>
                </a:solidFill>
              </a:rPr>
              <a:t>научно-технический результат</a:t>
            </a:r>
            <a:r>
              <a:rPr lang="ru-RU" dirty="0">
                <a:solidFill>
                  <a:schemeClr val="bg1"/>
                </a:solidFill>
              </a:rPr>
              <a:t>, созданный лабораториями для распознавания позы.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Мы </a:t>
            </a:r>
            <a:r>
              <a:rPr lang="ru-RU" b="1" dirty="0">
                <a:solidFill>
                  <a:schemeClr val="bg1"/>
                </a:solidFill>
              </a:rPr>
              <a:t>применяем этот результат в новой области</a:t>
            </a:r>
            <a:r>
              <a:rPr lang="ru-RU" dirty="0">
                <a:solidFill>
                  <a:schemeClr val="bg1"/>
                </a:solidFill>
              </a:rPr>
              <a:t> — анализе биомеханики бега. Наши алгоритмы </a:t>
            </a:r>
            <a:r>
              <a:rPr lang="ru-RU" b="1" dirty="0">
                <a:solidFill>
                  <a:schemeClr val="bg1"/>
                </a:solidFill>
              </a:rPr>
              <a:t>добавляют слой спортивной науки</a:t>
            </a:r>
            <a:r>
              <a:rPr lang="ru-RU" dirty="0">
                <a:solidFill>
                  <a:schemeClr val="bg1"/>
                </a:solidFill>
              </a:rPr>
              <a:t>: преобразуют координаты суставов в параметры техники (</a:t>
            </a:r>
            <a:r>
              <a:rPr lang="ru-RU" dirty="0" err="1">
                <a:solidFill>
                  <a:schemeClr val="bg1"/>
                </a:solidFill>
              </a:rPr>
              <a:t>каденс</a:t>
            </a:r>
            <a:r>
              <a:rPr lang="ru-RU" dirty="0">
                <a:solidFill>
                  <a:schemeClr val="bg1"/>
                </a:solidFill>
              </a:rPr>
              <a:t>, угол колена, пронация) и сравнивают их с биомеханическими нормами из исследований.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141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07448-EFDD-66FB-50E2-29596A9D8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D6B29-755A-2ECB-1735-1695DA76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63001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16A319-AF2E-2CE8-118E-1A38C89BE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352811"/>
            <a:ext cx="10861713" cy="48937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Бизнес-модель: </a:t>
            </a:r>
            <a:r>
              <a:rPr lang="en-US" b="1" dirty="0">
                <a:solidFill>
                  <a:schemeClr val="bg1"/>
                </a:solidFill>
              </a:rPr>
              <a:t>Freemium (</a:t>
            </a:r>
            <a:r>
              <a:rPr lang="ru-RU" b="1" dirty="0">
                <a:solidFill>
                  <a:schemeClr val="bg1"/>
                </a:solidFill>
              </a:rPr>
              <a:t>Бесплатно + Премиум)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Ключевые ресурсы и партнеры:</a:t>
            </a:r>
          </a:p>
          <a:p>
            <a:r>
              <a:rPr lang="ru-RU" b="1" dirty="0">
                <a:solidFill>
                  <a:schemeClr val="bg1"/>
                </a:solidFill>
              </a:rPr>
              <a:t>Ресурсы:</a:t>
            </a:r>
            <a:r>
              <a:rPr lang="ru-RU" dirty="0">
                <a:solidFill>
                  <a:schemeClr val="bg1"/>
                </a:solidFill>
              </a:rPr>
              <a:t> Команда разработки (ML-инженер, </a:t>
            </a:r>
            <a:r>
              <a:rPr lang="ru-RU" dirty="0" err="1">
                <a:solidFill>
                  <a:schemeClr val="bg1"/>
                </a:solidFill>
              </a:rPr>
              <a:t>mobile</a:t>
            </a:r>
            <a:r>
              <a:rPr lang="ru-RU" dirty="0">
                <a:solidFill>
                  <a:schemeClr val="bg1"/>
                </a:solidFill>
              </a:rPr>
              <a:t>-разработчик), облачная инфраструктура, база знаний по биомеханике.</a:t>
            </a:r>
          </a:p>
          <a:p>
            <a:r>
              <a:rPr lang="ru-RU" b="1" dirty="0">
                <a:solidFill>
                  <a:schemeClr val="bg1"/>
                </a:solidFill>
              </a:rPr>
              <a:t>Партнеры:</a:t>
            </a:r>
            <a:r>
              <a:rPr lang="ru-RU" dirty="0">
                <a:solidFill>
                  <a:schemeClr val="bg1"/>
                </a:solidFill>
              </a:rPr>
              <a:t> Магазины беговой экипировки (кросс-продажи), беговые клубы (корпоративные подписки), спортивные блогеры (продвижение).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Каналы сбыта:</a:t>
            </a:r>
          </a:p>
          <a:p>
            <a:r>
              <a:rPr lang="ru-RU" b="1" dirty="0">
                <a:solidFill>
                  <a:schemeClr val="bg1"/>
                </a:solidFill>
              </a:rPr>
              <a:t>Основной: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err="1">
                <a:solidFill>
                  <a:schemeClr val="bg1"/>
                </a:solidFill>
              </a:rPr>
              <a:t>App</a:t>
            </a:r>
            <a:r>
              <a:rPr lang="ru-RU" dirty="0">
                <a:solidFill>
                  <a:schemeClr val="bg1"/>
                </a:solidFill>
              </a:rPr>
              <a:t> Store / Google Play.</a:t>
            </a:r>
          </a:p>
          <a:p>
            <a:r>
              <a:rPr lang="ru-RU" b="1" dirty="0">
                <a:solidFill>
                  <a:schemeClr val="bg1"/>
                </a:solidFill>
              </a:rPr>
              <a:t>Дополнительные:</a:t>
            </a:r>
            <a:r>
              <a:rPr lang="ru-RU" dirty="0">
                <a:solidFill>
                  <a:schemeClr val="bg1"/>
                </a:solidFill>
              </a:rPr>
              <a:t> Прямые продажи тренерам и клубам, партнерские интеграции.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Итог:</a:t>
            </a:r>
            <a:r>
              <a:rPr lang="ru-RU" dirty="0">
                <a:solidFill>
                  <a:schemeClr val="bg1"/>
                </a:solidFill>
              </a:rPr>
              <a:t> Монетизация через подписку от лояльных пользователей, которым нужен постоянный мониторинг и улучшение техники.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576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71EC8-F623-92DB-5D37-73BB15552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8E49AC-81B2-FABA-7BF3-BAA9211C9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63001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Основные 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A26AA2-5F7E-8CBC-8525-9421173F2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352811"/>
            <a:ext cx="10861713" cy="489375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1. Прямые конкуренты (аналогичные мобильные решения)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Runmatic</a:t>
            </a:r>
            <a:r>
              <a:rPr lang="ru-RU" dirty="0">
                <a:solidFill>
                  <a:schemeClr val="bg1"/>
                </a:solidFill>
              </a:rPr>
              <a:t> / </a:t>
            </a:r>
            <a:r>
              <a:rPr lang="ru-RU" b="1" dirty="0" err="1">
                <a:solidFill>
                  <a:schemeClr val="bg1"/>
                </a:solidFill>
              </a:rPr>
              <a:t>Dartfish</a:t>
            </a:r>
            <a:r>
              <a:rPr lang="ru-RU" dirty="0">
                <a:solidFill>
                  <a:schemeClr val="bg1"/>
                </a:solidFill>
              </a:rPr>
              <a:t> (более проф.): Приложения с ручной или полуавтоматической разметкой видео. Часто требуют дополнительного оборудования (меток) или сложны для новичков.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Coach’s</a:t>
            </a:r>
            <a:r>
              <a:rPr lang="ru-RU" b="1" dirty="0">
                <a:solidFill>
                  <a:schemeClr val="bg1"/>
                </a:solidFill>
              </a:rPr>
              <a:t> Eye</a:t>
            </a:r>
            <a:r>
              <a:rPr lang="ru-RU" dirty="0">
                <a:solidFill>
                  <a:schemeClr val="bg1"/>
                </a:solidFill>
              </a:rPr>
              <a:t> / </a:t>
            </a:r>
            <a:r>
              <a:rPr lang="ru-RU" b="1" dirty="0" err="1">
                <a:solidFill>
                  <a:schemeClr val="bg1"/>
                </a:solidFill>
              </a:rPr>
              <a:t>Hudl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Technique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 Общие инструменты для анализа спортивного движения, но не заточены именно под бег и не дают автоматических биомеханических выводов.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2. Аппаратные конкуренты (дорогие профессиональные системы)</a:t>
            </a:r>
          </a:p>
          <a:p>
            <a:r>
              <a:rPr lang="ru-RU" b="1" dirty="0">
                <a:solidFill>
                  <a:schemeClr val="bg1"/>
                </a:solidFill>
              </a:rPr>
              <a:t>Системы с датчиками: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b="1" dirty="0">
                <a:solidFill>
                  <a:schemeClr val="bg1"/>
                </a:solidFill>
              </a:rPr>
              <a:t>Garmin </a:t>
            </a:r>
            <a:r>
              <a:rPr lang="ru-RU" b="1" dirty="0" err="1">
                <a:solidFill>
                  <a:schemeClr val="bg1"/>
                </a:solidFill>
              </a:rPr>
              <a:t>Running</a:t>
            </a:r>
            <a:r>
              <a:rPr lang="ru-RU" b="1" dirty="0">
                <a:solidFill>
                  <a:schemeClr val="bg1"/>
                </a:solidFill>
              </a:rPr>
              <a:t> Dynamics </a:t>
            </a:r>
            <a:r>
              <a:rPr lang="ru-RU" b="1" dirty="0" err="1">
                <a:solidFill>
                  <a:schemeClr val="bg1"/>
                </a:solidFill>
              </a:rPr>
              <a:t>Pod</a:t>
            </a:r>
            <a:r>
              <a:rPr lang="ru-RU" dirty="0">
                <a:solidFill>
                  <a:schemeClr val="bg1"/>
                </a:solidFill>
              </a:rPr>
              <a:t>, </a:t>
            </a:r>
            <a:r>
              <a:rPr lang="ru-RU" b="1" dirty="0" err="1">
                <a:solidFill>
                  <a:schemeClr val="bg1"/>
                </a:solidFill>
              </a:rPr>
              <a:t>Stryd</a:t>
            </a:r>
            <a:r>
              <a:rPr lang="ru-RU" dirty="0">
                <a:solidFill>
                  <a:schemeClr val="bg1"/>
                </a:solidFill>
              </a:rPr>
              <a:t> (измеряют мощность, </a:t>
            </a:r>
            <a:r>
              <a:rPr lang="ru-RU" dirty="0" err="1">
                <a:solidFill>
                  <a:schemeClr val="bg1"/>
                </a:solidFill>
              </a:rPr>
              <a:t>каденс</a:t>
            </a:r>
            <a:r>
              <a:rPr lang="ru-RU" dirty="0">
                <a:solidFill>
                  <a:schemeClr val="bg1"/>
                </a:solidFill>
              </a:rPr>
              <a:t>, но не визуальную технику).</a:t>
            </a:r>
          </a:p>
          <a:p>
            <a:r>
              <a:rPr lang="ru-RU" b="1" dirty="0">
                <a:solidFill>
                  <a:schemeClr val="bg1"/>
                </a:solidFill>
              </a:rPr>
              <a:t>Лабораторные системы: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b="1" dirty="0" err="1">
                <a:solidFill>
                  <a:schemeClr val="bg1"/>
                </a:solidFill>
              </a:rPr>
              <a:t>Vicon</a:t>
            </a:r>
            <a:r>
              <a:rPr lang="ru-RU" dirty="0">
                <a:solidFill>
                  <a:schemeClr val="bg1"/>
                </a:solidFill>
              </a:rPr>
              <a:t>, </a:t>
            </a:r>
            <a:r>
              <a:rPr lang="ru-RU" b="1" dirty="0" err="1">
                <a:solidFill>
                  <a:schemeClr val="bg1"/>
                </a:solidFill>
              </a:rPr>
              <a:t>Qualisys</a:t>
            </a:r>
            <a:r>
              <a:rPr lang="ru-RU" dirty="0">
                <a:solidFill>
                  <a:schemeClr val="bg1"/>
                </a:solidFill>
              </a:rPr>
              <a:t> (3D-захват движения). Стоят десятки тысяч долларов, используются в клиниках и спортивных центрах.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3. Косвенные конкуренты (заменяют потребность)</a:t>
            </a:r>
          </a:p>
          <a:p>
            <a:r>
              <a:rPr lang="ru-RU" b="1" dirty="0">
                <a:solidFill>
                  <a:schemeClr val="bg1"/>
                </a:solidFill>
              </a:rPr>
              <a:t>Онлайн-тренеры и гуру:</a:t>
            </a:r>
            <a:r>
              <a:rPr lang="ru-RU" dirty="0">
                <a:solidFill>
                  <a:schemeClr val="bg1"/>
                </a:solidFill>
              </a:rPr>
              <a:t> Каналы на YouTube (например, </a:t>
            </a:r>
            <a:r>
              <a:rPr lang="ru-RU" b="1" dirty="0">
                <a:solidFill>
                  <a:schemeClr val="bg1"/>
                </a:solidFill>
              </a:rPr>
              <a:t>The </a:t>
            </a:r>
            <a:r>
              <a:rPr lang="ru-RU" b="1" dirty="0" err="1">
                <a:solidFill>
                  <a:schemeClr val="bg1"/>
                </a:solidFill>
              </a:rPr>
              <a:t>Run</a:t>
            </a:r>
            <a:r>
              <a:rPr lang="ru-RU" b="1" dirty="0">
                <a:solidFill>
                  <a:schemeClr val="bg1"/>
                </a:solidFill>
              </a:rPr>
              <a:t> Experience</a:t>
            </a:r>
            <a:r>
              <a:rPr lang="ru-RU" dirty="0">
                <a:solidFill>
                  <a:schemeClr val="bg1"/>
                </a:solidFill>
              </a:rPr>
              <a:t>), где дают общие советы, но без персонализации под конкретного бегуна.</a:t>
            </a:r>
          </a:p>
          <a:p>
            <a:r>
              <a:rPr lang="ru-RU" b="1" dirty="0">
                <a:solidFill>
                  <a:schemeClr val="bg1"/>
                </a:solidFill>
              </a:rPr>
              <a:t>Беговые сообщества и форумы:</a:t>
            </a:r>
            <a:r>
              <a:rPr lang="ru-RU" dirty="0">
                <a:solidFill>
                  <a:schemeClr val="bg1"/>
                </a:solidFill>
              </a:rPr>
              <a:t> Бесплатные, но субъективные советы «со стороны».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Итог: </a:t>
            </a:r>
            <a:r>
              <a:rPr lang="ru-RU" dirty="0">
                <a:solidFill>
                  <a:schemeClr val="bg1"/>
                </a:solidFill>
              </a:rPr>
              <a:t>Прямых аналогов с </a:t>
            </a:r>
            <a:r>
              <a:rPr lang="ru-RU" b="1" dirty="0">
                <a:solidFill>
                  <a:schemeClr val="bg1"/>
                </a:solidFill>
              </a:rPr>
              <a:t>полностью автоматическим видеоанализом техники бега на смартфоне</a:t>
            </a:r>
            <a:r>
              <a:rPr lang="ru-RU" dirty="0">
                <a:solidFill>
                  <a:schemeClr val="bg1"/>
                </a:solidFill>
              </a:rPr>
              <a:t> практически нет. Мы занимаем пустующую нишу между </a:t>
            </a:r>
            <a:r>
              <a:rPr lang="ru-RU" b="1" dirty="0">
                <a:solidFill>
                  <a:schemeClr val="bg1"/>
                </a:solidFill>
              </a:rPr>
              <a:t>простыми трекерами (Garmin)</a:t>
            </a:r>
            <a:r>
              <a:rPr lang="ru-RU" dirty="0">
                <a:solidFill>
                  <a:schemeClr val="bg1"/>
                </a:solidFill>
              </a:rPr>
              <a:t> и </a:t>
            </a:r>
            <a:r>
              <a:rPr lang="ru-RU" b="1" dirty="0">
                <a:solidFill>
                  <a:schemeClr val="bg1"/>
                </a:solidFill>
              </a:rPr>
              <a:t>сложными лабораторными системами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70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BB905-A598-3D3C-DD25-28F50F8C5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5FE1D-7ADF-015A-FB6F-C07CBF415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Ценностное предложение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и основные конкурентные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9B55B8-76C7-DF9F-FEDB-A71D8CB05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Ценностное предложение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«</a:t>
            </a:r>
            <a:r>
              <a:rPr lang="ru-RU" dirty="0">
                <a:solidFill>
                  <a:schemeClr val="bg1"/>
                </a:solidFill>
              </a:rPr>
              <a:t>Мы даём любому бегуну </a:t>
            </a:r>
            <a:r>
              <a:rPr lang="ru-RU" b="1" dirty="0">
                <a:solidFill>
                  <a:schemeClr val="bg1"/>
                </a:solidFill>
              </a:rPr>
              <a:t>простой, мгновенный и объективный доступ</a:t>
            </a:r>
            <a:r>
              <a:rPr lang="ru-RU" dirty="0">
                <a:solidFill>
                  <a:schemeClr val="bg1"/>
                </a:solidFill>
              </a:rPr>
              <a:t> к знаниям спортивного биохимика и тренера, чтобы бегать эффективнее и без травм.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Основные конкурентные преимущества</a:t>
            </a:r>
          </a:p>
          <a:p>
            <a:r>
              <a:rPr lang="ru-RU" b="1" dirty="0">
                <a:solidFill>
                  <a:schemeClr val="bg1"/>
                </a:solidFill>
              </a:rPr>
              <a:t>Полная автоматизация и простота.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Анализ за 2 минуты через камеру телефона. Не нужны датчики, метки или ручная разметка. Конкурентам требуется либо оборудование, либо время тренера.</a:t>
            </a:r>
          </a:p>
          <a:p>
            <a:r>
              <a:rPr lang="ru-RU" b="1" dirty="0">
                <a:solidFill>
                  <a:schemeClr val="bg1"/>
                </a:solidFill>
              </a:rPr>
              <a:t>Глубокая персонализация.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Не просто данные («угол колена 12°»), а </a:t>
            </a:r>
            <a:r>
              <a:rPr lang="ru-RU" b="1" dirty="0">
                <a:solidFill>
                  <a:schemeClr val="bg1"/>
                </a:solidFill>
              </a:rPr>
              <a:t>конкретные рекомендации</a:t>
            </a:r>
            <a:r>
              <a:rPr lang="ru-RU" dirty="0">
                <a:solidFill>
                  <a:schemeClr val="bg1"/>
                </a:solidFill>
              </a:rPr>
              <a:t> («это увеличивает нагрузку на надкостницу, делайте </a:t>
            </a:r>
            <a:r>
              <a:rPr lang="ru-RU" b="1" dirty="0">
                <a:solidFill>
                  <a:schemeClr val="bg1"/>
                </a:solidFill>
              </a:rPr>
              <a:t>Доступность (цена и удобство).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Сервис за $10/месяц против $500+ за сеанс в лаборатории или $200 за датчики. Работает везде: на дорожке, стадионе, улице.</a:t>
            </a:r>
          </a:p>
          <a:p>
            <a:r>
              <a:rPr lang="ru-RU" b="1" dirty="0">
                <a:solidFill>
                  <a:schemeClr val="bg1"/>
                </a:solidFill>
              </a:rPr>
              <a:t>Фокус на профилактике травм.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Упреждающее выявление рискованных паттернов (пронация, </a:t>
            </a:r>
            <a:r>
              <a:rPr lang="ru-RU" dirty="0" err="1">
                <a:solidFill>
                  <a:schemeClr val="bg1"/>
                </a:solidFill>
              </a:rPr>
              <a:t>переразгиб</a:t>
            </a:r>
            <a:r>
              <a:rPr lang="ru-RU" dirty="0">
                <a:solidFill>
                  <a:schemeClr val="bg1"/>
                </a:solidFill>
              </a:rPr>
              <a:t> колена) до появления боли. Конкуренты чаще фокусируются на эффективности, а не на здоровье.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87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A8B67-F4AD-F822-2EAB-616FE36B0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15C4A-8B31-4C53-8A45-F416AF46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Организационные,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производственные и финансовые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параметры 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CBC3A2-DD3D-FD36-42F0-FC3483759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59"/>
            <a:ext cx="10861713" cy="454243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Организационные параметры</a:t>
            </a:r>
          </a:p>
          <a:p>
            <a:r>
              <a:rPr lang="ru-RU" b="1" dirty="0">
                <a:solidFill>
                  <a:schemeClr val="bg1"/>
                </a:solidFill>
              </a:rPr>
              <a:t>Команда на старте:</a:t>
            </a:r>
            <a:r>
              <a:rPr lang="ru-RU" dirty="0">
                <a:solidFill>
                  <a:schemeClr val="bg1"/>
                </a:solidFill>
              </a:rPr>
              <a:t> 3–4 человека (ML-инженер, мобильный разработчик, спортивный биомеханик/контент, </a:t>
            </a:r>
            <a:r>
              <a:rPr lang="ru-RU" dirty="0" err="1">
                <a:solidFill>
                  <a:schemeClr val="bg1"/>
                </a:solidFill>
              </a:rPr>
              <a:t>product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owner</a:t>
            </a:r>
            <a:r>
              <a:rPr lang="ru-RU" dirty="0">
                <a:solidFill>
                  <a:schemeClr val="bg1"/>
                </a:solidFill>
              </a:rPr>
              <a:t>).</a:t>
            </a:r>
          </a:p>
          <a:p>
            <a:r>
              <a:rPr lang="ru-RU" b="1" dirty="0">
                <a:solidFill>
                  <a:schemeClr val="bg1"/>
                </a:solidFill>
              </a:rPr>
              <a:t>Форма:</a:t>
            </a:r>
            <a:r>
              <a:rPr lang="ru-RU" dirty="0">
                <a:solidFill>
                  <a:schemeClr val="bg1"/>
                </a:solidFill>
              </a:rPr>
              <a:t> ООО или самозанятость (на ранних этапах).</a:t>
            </a:r>
          </a:p>
          <a:p>
            <a:r>
              <a:rPr lang="ru-RU" b="1" dirty="0">
                <a:solidFill>
                  <a:schemeClr val="bg1"/>
                </a:solidFill>
              </a:rPr>
              <a:t>Режим работы:</a:t>
            </a:r>
            <a:r>
              <a:rPr lang="ru-RU" dirty="0">
                <a:solidFill>
                  <a:schemeClr val="bg1"/>
                </a:solidFill>
              </a:rPr>
              <a:t> Удалённо или коворкинг.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Производственные параметры</a:t>
            </a:r>
          </a:p>
          <a:p>
            <a:r>
              <a:rPr lang="ru-RU" b="1" dirty="0">
                <a:solidFill>
                  <a:schemeClr val="bg1"/>
                </a:solidFill>
              </a:rPr>
              <a:t>Продукт:</a:t>
            </a:r>
            <a:r>
              <a:rPr lang="ru-RU" dirty="0">
                <a:solidFill>
                  <a:schemeClr val="bg1"/>
                </a:solidFill>
              </a:rPr>
              <a:t> Мобильное приложение (</a:t>
            </a:r>
            <a:r>
              <a:rPr lang="ru-RU" dirty="0" err="1">
                <a:solidFill>
                  <a:schemeClr val="bg1"/>
                </a:solidFill>
              </a:rPr>
              <a:t>iOS</a:t>
            </a:r>
            <a:r>
              <a:rPr lang="ru-RU" dirty="0">
                <a:solidFill>
                  <a:schemeClr val="bg1"/>
                </a:solidFill>
              </a:rPr>
              <a:t>/</a:t>
            </a:r>
            <a:r>
              <a:rPr lang="ru-RU" dirty="0" err="1">
                <a:solidFill>
                  <a:schemeClr val="bg1"/>
                </a:solidFill>
              </a:rPr>
              <a:t>Android</a:t>
            </a:r>
            <a:r>
              <a:rPr lang="ru-RU" dirty="0">
                <a:solidFill>
                  <a:schemeClr val="bg1"/>
                </a:solidFill>
              </a:rPr>
              <a:t>) + облачный сервер для анализа.</a:t>
            </a:r>
          </a:p>
          <a:p>
            <a:r>
              <a:rPr lang="ru-RU" b="1" dirty="0">
                <a:solidFill>
                  <a:schemeClr val="bg1"/>
                </a:solidFill>
              </a:rPr>
              <a:t>Технологический стек:</a:t>
            </a:r>
            <a:r>
              <a:rPr lang="ru-RU" dirty="0">
                <a:solidFill>
                  <a:schemeClr val="bg1"/>
                </a:solidFill>
              </a:rPr>
              <a:t> Python (бэкенд, ML), </a:t>
            </a:r>
            <a:r>
              <a:rPr lang="ru-RU" dirty="0" err="1">
                <a:solidFill>
                  <a:schemeClr val="bg1"/>
                </a:solidFill>
              </a:rPr>
              <a:t>Flutter</a:t>
            </a:r>
            <a:r>
              <a:rPr lang="ru-RU" dirty="0">
                <a:solidFill>
                  <a:schemeClr val="bg1"/>
                </a:solidFill>
              </a:rPr>
              <a:t>/</a:t>
            </a:r>
            <a:r>
              <a:rPr lang="ru-RU" dirty="0" err="1">
                <a:solidFill>
                  <a:schemeClr val="bg1"/>
                </a:solidFill>
              </a:rPr>
              <a:t>React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Native</a:t>
            </a:r>
            <a:r>
              <a:rPr lang="ru-RU" dirty="0">
                <a:solidFill>
                  <a:schemeClr val="bg1"/>
                </a:solidFill>
              </a:rPr>
              <a:t> (мобильное приложение), </a:t>
            </a:r>
            <a:r>
              <a:rPr lang="ru-RU" dirty="0" err="1">
                <a:solidFill>
                  <a:schemeClr val="bg1"/>
                </a:solidFill>
              </a:rPr>
              <a:t>MediaPipe</a:t>
            </a:r>
            <a:r>
              <a:rPr lang="ru-RU" dirty="0">
                <a:solidFill>
                  <a:schemeClr val="bg1"/>
                </a:solidFill>
              </a:rPr>
              <a:t>/</a:t>
            </a:r>
            <a:r>
              <a:rPr lang="ru-RU" dirty="0" err="1">
                <a:solidFill>
                  <a:schemeClr val="bg1"/>
                </a:solidFill>
              </a:rPr>
              <a:t>TensorFlow</a:t>
            </a:r>
            <a:r>
              <a:rPr lang="ru-RU" dirty="0">
                <a:solidFill>
                  <a:schemeClr val="bg1"/>
                </a:solidFill>
              </a:rPr>
              <a:t> (CV), облако (AWS/GCP).</a:t>
            </a:r>
          </a:p>
          <a:p>
            <a:r>
              <a:rPr lang="ru-RU" b="1" dirty="0">
                <a:solidFill>
                  <a:schemeClr val="bg1"/>
                </a:solidFill>
              </a:rPr>
              <a:t>Ключевой актив:</a:t>
            </a:r>
            <a:r>
              <a:rPr lang="ru-RU" dirty="0">
                <a:solidFill>
                  <a:schemeClr val="bg1"/>
                </a:solidFill>
              </a:rPr>
              <a:t> Алгоритм преобразования данных с </a:t>
            </a:r>
            <a:r>
              <a:rPr lang="ru-RU" dirty="0" err="1">
                <a:solidFill>
                  <a:schemeClr val="bg1"/>
                </a:solidFill>
              </a:rPr>
              <a:t>позных</a:t>
            </a:r>
            <a:r>
              <a:rPr lang="ru-RU" dirty="0">
                <a:solidFill>
                  <a:schemeClr val="bg1"/>
                </a:solidFill>
              </a:rPr>
              <a:t> моделей в биомеханические параметры и рекомендации.</a:t>
            </a:r>
          </a:p>
          <a:p>
            <a:r>
              <a:rPr lang="ru-RU" b="1" dirty="0">
                <a:solidFill>
                  <a:schemeClr val="bg1"/>
                </a:solidFill>
              </a:rPr>
              <a:t>Цикл разработки: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err="1">
                <a:solidFill>
                  <a:schemeClr val="bg1"/>
                </a:solidFill>
              </a:rPr>
              <a:t>Agile</a:t>
            </a:r>
            <a:r>
              <a:rPr lang="ru-RU" dirty="0">
                <a:solidFill>
                  <a:schemeClr val="bg1"/>
                </a:solidFill>
              </a:rPr>
              <a:t>, двухнедельные спринты.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Финансовые параметры (оценочно)</a:t>
            </a:r>
          </a:p>
          <a:p>
            <a:r>
              <a:rPr lang="ru-RU" b="1" dirty="0">
                <a:solidFill>
                  <a:schemeClr val="bg1"/>
                </a:solidFill>
              </a:rPr>
              <a:t>Стартовые инвестиции:</a:t>
            </a:r>
            <a:r>
              <a:rPr lang="ru-RU" dirty="0">
                <a:solidFill>
                  <a:schemeClr val="bg1"/>
                </a:solidFill>
              </a:rPr>
              <a:t> 0,5–1 млн руб. (собственные средства/грант) на 6–9 месяцев.</a:t>
            </a:r>
          </a:p>
          <a:p>
            <a:r>
              <a:rPr lang="ru-RU" b="1" dirty="0">
                <a:solidFill>
                  <a:schemeClr val="bg1"/>
                </a:solidFill>
              </a:rPr>
              <a:t>Ежемесячные расходы (на старте):</a:t>
            </a:r>
            <a:endParaRPr lang="ru-RU" dirty="0">
              <a:solidFill>
                <a:schemeClr val="bg1"/>
              </a:solidFill>
            </a:endParaRPr>
          </a:p>
          <a:p>
            <a:pPr lvl="1"/>
            <a:r>
              <a:rPr lang="ru-RU" dirty="0">
                <a:solidFill>
                  <a:schemeClr val="bg1"/>
                </a:solidFill>
              </a:rPr>
              <a:t>Зарплаты (4 чел.) — 400–600 тыс. руб.</a:t>
            </a:r>
          </a:p>
          <a:p>
            <a:pPr lvl="1"/>
            <a:r>
              <a:rPr lang="ru-RU" dirty="0">
                <a:solidFill>
                  <a:schemeClr val="bg1"/>
                </a:solidFill>
              </a:rPr>
              <a:t>Облачная инфраструктура — 20–50 тыс. руб.</a:t>
            </a:r>
          </a:p>
          <a:p>
            <a:pPr lvl="1"/>
            <a:r>
              <a:rPr lang="ru-RU" dirty="0">
                <a:solidFill>
                  <a:schemeClr val="bg1"/>
                </a:solidFill>
              </a:rPr>
              <a:t>Маркетинг — 50–100 тыс. руб.</a:t>
            </a:r>
          </a:p>
          <a:p>
            <a:pPr lvl="1"/>
            <a:r>
              <a:rPr lang="ru-RU" b="1" dirty="0">
                <a:solidFill>
                  <a:schemeClr val="bg1"/>
                </a:solidFill>
              </a:rPr>
              <a:t>Итого:</a:t>
            </a:r>
            <a:r>
              <a:rPr lang="ru-RU" dirty="0">
                <a:solidFill>
                  <a:schemeClr val="bg1"/>
                </a:solidFill>
              </a:rPr>
              <a:t> ~500–750 тыс. руб./мес.</a:t>
            </a:r>
          </a:p>
          <a:p>
            <a:r>
              <a:rPr lang="ru-RU" b="1" dirty="0">
                <a:solidFill>
                  <a:schemeClr val="bg1"/>
                </a:solidFill>
              </a:rPr>
              <a:t>Модель дохода:</a:t>
            </a:r>
            <a:r>
              <a:rPr lang="ru-RU" dirty="0">
                <a:solidFill>
                  <a:schemeClr val="bg1"/>
                </a:solidFill>
              </a:rPr>
              <a:t> Подписка (B2C: $10/</a:t>
            </a:r>
            <a:r>
              <a:rPr lang="ru-RU" dirty="0" err="1">
                <a:solidFill>
                  <a:schemeClr val="bg1"/>
                </a:solidFill>
              </a:rPr>
              <a:t>мес</a:t>
            </a:r>
            <a:r>
              <a:rPr lang="ru-RU" dirty="0">
                <a:solidFill>
                  <a:schemeClr val="bg1"/>
                </a:solidFill>
              </a:rPr>
              <a:t>, B2B: $30–50/</a:t>
            </a:r>
            <a:r>
              <a:rPr lang="ru-RU" dirty="0" err="1">
                <a:solidFill>
                  <a:schemeClr val="bg1"/>
                </a:solidFill>
              </a:rPr>
              <a:t>мес</a:t>
            </a:r>
            <a:r>
              <a:rPr lang="ru-RU" dirty="0">
                <a:solidFill>
                  <a:schemeClr val="bg1"/>
                </a:solidFill>
              </a:rPr>
              <a:t>).</a:t>
            </a:r>
          </a:p>
          <a:p>
            <a:r>
              <a:rPr lang="ru-RU" b="1" dirty="0">
                <a:solidFill>
                  <a:schemeClr val="bg1"/>
                </a:solidFill>
              </a:rPr>
              <a:t>Точка безубыточности:</a:t>
            </a:r>
            <a:r>
              <a:rPr lang="ru-RU" dirty="0">
                <a:solidFill>
                  <a:schemeClr val="bg1"/>
                </a:solidFill>
              </a:rPr>
              <a:t> 500–800 платящих B2C-пользователей или 15–20 тренерских аккаунтов.</a:t>
            </a:r>
          </a:p>
          <a:p>
            <a:r>
              <a:rPr lang="ru-RU" b="1" dirty="0">
                <a:solidFill>
                  <a:schemeClr val="bg1"/>
                </a:solidFill>
              </a:rPr>
              <a:t>Потенциальная выручка (год 2–3):</a:t>
            </a:r>
            <a:r>
              <a:rPr lang="ru-RU" dirty="0">
                <a:solidFill>
                  <a:schemeClr val="bg1"/>
                </a:solidFill>
              </a:rPr>
              <a:t> 10–30 тыс. платящих пользователей → $1–3 млн ARR.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250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9CC50-0A20-FEB2-E6C6-4C495CDE3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427D0-373F-6FAF-7DC1-7DE618A15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Каналы продвижения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будущего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16AAB-8D71-DD1B-E36C-97BAE25EB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b="1" dirty="0">
                <a:solidFill>
                  <a:schemeClr val="bg1"/>
                </a:solidFill>
              </a:rPr>
              <a:t>1. Основные (B2C — для привлечения бегунов)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Магазины приложений (ASO):</a:t>
            </a:r>
            <a:r>
              <a:rPr lang="ru-RU" sz="1100" dirty="0">
                <a:solidFill>
                  <a:schemeClr val="bg1"/>
                </a:solidFill>
              </a:rPr>
              <a:t> Оптимизация в </a:t>
            </a:r>
            <a:r>
              <a:rPr lang="ru-RU" sz="1100" dirty="0" err="1">
                <a:solidFill>
                  <a:schemeClr val="bg1"/>
                </a:solidFill>
              </a:rPr>
              <a:t>App</a:t>
            </a:r>
            <a:r>
              <a:rPr lang="ru-RU" sz="1100" dirty="0">
                <a:solidFill>
                  <a:schemeClr val="bg1"/>
                </a:solidFill>
              </a:rPr>
              <a:t> Store/Google Play по запросам «техника бега», «анализ бега», «бег без травм».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Контент-маркетинг:</a:t>
            </a:r>
            <a:endParaRPr lang="ru-RU" sz="1100" dirty="0">
              <a:solidFill>
                <a:schemeClr val="bg1"/>
              </a:solidFill>
            </a:endParaRPr>
          </a:p>
          <a:p>
            <a:pPr lvl="1"/>
            <a:r>
              <a:rPr lang="ru-RU" sz="1100" dirty="0">
                <a:solidFill>
                  <a:schemeClr val="bg1"/>
                </a:solidFill>
              </a:rPr>
              <a:t>YouTube-канал с разборами техники известных бегунов и кейсами пользователей.</a:t>
            </a:r>
          </a:p>
          <a:p>
            <a:pPr lvl="1"/>
            <a:r>
              <a:rPr lang="ru-RU" sz="1100" dirty="0">
                <a:solidFill>
                  <a:schemeClr val="bg1"/>
                </a:solidFill>
              </a:rPr>
              <a:t>Блог о биомеханике бега для начинающих.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Партнерства с беговыми блогерами:</a:t>
            </a:r>
            <a:r>
              <a:rPr lang="ru-RU" sz="1100" dirty="0">
                <a:solidFill>
                  <a:schemeClr val="bg1"/>
                </a:solidFill>
              </a:rPr>
              <a:t> Обзоры, промокоды на пробный период.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Таргетированная реклама:</a:t>
            </a:r>
            <a:r>
              <a:rPr lang="ru-RU" sz="1100" dirty="0">
                <a:solidFill>
                  <a:schemeClr val="bg1"/>
                </a:solidFill>
              </a:rPr>
              <a:t> В соцсетях (Facebook/Instagram) и Google на аудиторию с интересами: бег, марафоны, травмы бегунов.</a:t>
            </a:r>
          </a:p>
          <a:p>
            <a:pPr marL="0" indent="0">
              <a:buNone/>
            </a:pPr>
            <a:r>
              <a:rPr lang="ru-RU" sz="1100" b="1" dirty="0">
                <a:solidFill>
                  <a:schemeClr val="bg1"/>
                </a:solidFill>
              </a:rPr>
              <a:t>2. Профессиональные (B2B — для тренеров и клубов)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Прямые продажи:</a:t>
            </a:r>
            <a:r>
              <a:rPr lang="ru-RU" sz="1100" dirty="0">
                <a:solidFill>
                  <a:schemeClr val="bg1"/>
                </a:solidFill>
              </a:rPr>
              <a:t> Через LinkedIn, участие в спортивных конференциях и выставках.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Партнерские программы:</a:t>
            </a:r>
            <a:r>
              <a:rPr lang="ru-RU" sz="1100" dirty="0">
                <a:solidFill>
                  <a:schemeClr val="bg1"/>
                </a:solidFill>
              </a:rPr>
              <a:t> С беговыми школами и клубами (% от продаж подписок их участникам).</a:t>
            </a:r>
          </a:p>
          <a:p>
            <a:pPr marL="0" indent="0">
              <a:buNone/>
            </a:pPr>
            <a:r>
              <a:rPr lang="ru-RU" sz="1100" b="1" dirty="0">
                <a:solidFill>
                  <a:schemeClr val="bg1"/>
                </a:solidFill>
              </a:rPr>
              <a:t>3. Стратегические (экосистемные)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Интеграции:</a:t>
            </a:r>
            <a:r>
              <a:rPr lang="ru-RU" sz="1100" dirty="0">
                <a:solidFill>
                  <a:schemeClr val="bg1"/>
                </a:solidFill>
              </a:rPr>
              <a:t> Предложение интеграции API для брендов спортивной экипировки (например, анализ → рекомендация кроссовок).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Кросс-продвижение:</a:t>
            </a:r>
            <a:r>
              <a:rPr lang="ru-RU" sz="1100" dirty="0">
                <a:solidFill>
                  <a:schemeClr val="bg1"/>
                </a:solidFill>
              </a:rPr>
              <a:t> Совместные акции с магазинами беговой одежды и гаджетов.</a:t>
            </a:r>
          </a:p>
          <a:p>
            <a:pPr marL="0" indent="0">
              <a:buNone/>
            </a:pPr>
            <a:r>
              <a:rPr lang="ru-RU" sz="1100" b="1" dirty="0">
                <a:solidFill>
                  <a:schemeClr val="bg1"/>
                </a:solidFill>
              </a:rPr>
              <a:t>4. Виральные механики (самопродвижение)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Красивые визуальные отчеты:</a:t>
            </a:r>
            <a:r>
              <a:rPr lang="ru-RU" sz="1100" dirty="0">
                <a:solidFill>
                  <a:schemeClr val="bg1"/>
                </a:solidFill>
              </a:rPr>
              <a:t> Пользователи охотно делятся в соцсетях скриншотами своего «бегового скелета» и прогрессом.</a:t>
            </a:r>
          </a:p>
          <a:p>
            <a:r>
              <a:rPr lang="ru-RU" sz="1100" b="1" dirty="0">
                <a:solidFill>
                  <a:schemeClr val="bg1"/>
                </a:solidFill>
              </a:rPr>
              <a:t>Реферальная программа:</a:t>
            </a:r>
            <a:r>
              <a:rPr lang="ru-RU" sz="1100" dirty="0">
                <a:solidFill>
                  <a:schemeClr val="bg1"/>
                </a:solidFill>
              </a:rPr>
              <a:t> Месяц бесплатно за приведенного друга.</a:t>
            </a:r>
            <a:br>
              <a:rPr lang="ru-RU" sz="1100" dirty="0">
                <a:solidFill>
                  <a:schemeClr val="bg1"/>
                </a:solidFill>
              </a:rPr>
            </a:br>
            <a:endParaRPr lang="ru-RU" sz="11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96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F636-AFB3-C8BE-6CDC-BA7979996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A1C15-737D-BA3A-9BBF-98CCCA371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Каналы сбыта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будущего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924DAB-0EF8-A9D8-56C4-747249940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b="1" dirty="0">
                <a:solidFill>
                  <a:schemeClr val="bg1"/>
                </a:solidFill>
              </a:rPr>
              <a:t>1. Прямые цифровые (основные)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Магазины приложений:</a:t>
            </a:r>
            <a:r>
              <a:rPr lang="ru-RU" sz="1500" dirty="0">
                <a:solidFill>
                  <a:schemeClr val="bg1"/>
                </a:solidFill>
              </a:rPr>
              <a:t> </a:t>
            </a:r>
            <a:r>
              <a:rPr lang="ru-RU" sz="1500" dirty="0" err="1">
                <a:solidFill>
                  <a:schemeClr val="bg1"/>
                </a:solidFill>
              </a:rPr>
              <a:t>App</a:t>
            </a:r>
            <a:r>
              <a:rPr lang="ru-RU" sz="1500" dirty="0">
                <a:solidFill>
                  <a:schemeClr val="bg1"/>
                </a:solidFill>
              </a:rPr>
              <a:t> Store, Google Play (самостоятельная загрузка и подписка).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Корпоративный сайт:</a:t>
            </a:r>
            <a:r>
              <a:rPr lang="ru-RU" sz="1500" dirty="0">
                <a:solidFill>
                  <a:schemeClr val="bg1"/>
                </a:solidFill>
              </a:rPr>
              <a:t> Прямая продажа подписок для тренеров (B2B) и веб-версия сервиса.</a:t>
            </a:r>
          </a:p>
          <a:p>
            <a:pPr marL="0" indent="0">
              <a:buNone/>
            </a:pPr>
            <a:r>
              <a:rPr lang="ru-RU" sz="1500" b="1" dirty="0">
                <a:solidFill>
                  <a:schemeClr val="bg1"/>
                </a:solidFill>
              </a:rPr>
              <a:t>2. Партнерские и оптовые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Беговые клубы и школы:</a:t>
            </a:r>
            <a:r>
              <a:rPr lang="ru-RU" sz="1500" dirty="0">
                <a:solidFill>
                  <a:schemeClr val="bg1"/>
                </a:solidFill>
              </a:rPr>
              <a:t> Продажа корпоративных лицензий для включения анализа в пакет услуг для членов клуба.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Фитнес-центры и студии:</a:t>
            </a:r>
            <a:r>
              <a:rPr lang="ru-RU" sz="1500" dirty="0">
                <a:solidFill>
                  <a:schemeClr val="bg1"/>
                </a:solidFill>
              </a:rPr>
              <a:t> Установка киосков или предложение пакетов «техника + тренировка».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Онлайн-платформы для тренеров:</a:t>
            </a:r>
            <a:r>
              <a:rPr lang="ru-RU" sz="1500" dirty="0">
                <a:solidFill>
                  <a:schemeClr val="bg1"/>
                </a:solidFill>
              </a:rPr>
              <a:t> Интеграция в существующие </a:t>
            </a:r>
            <a:r>
              <a:rPr lang="ru-RU" sz="1500" dirty="0" err="1">
                <a:solidFill>
                  <a:schemeClr val="bg1"/>
                </a:solidFill>
              </a:rPr>
              <a:t>SaaS</a:t>
            </a:r>
            <a:r>
              <a:rPr lang="ru-RU" sz="1500" dirty="0">
                <a:solidFill>
                  <a:schemeClr val="bg1"/>
                </a:solidFill>
              </a:rPr>
              <a:t>-системы для тренеров (например, </a:t>
            </a:r>
            <a:r>
              <a:rPr lang="ru-RU" sz="1500" dirty="0" err="1">
                <a:solidFill>
                  <a:schemeClr val="bg1"/>
                </a:solidFill>
              </a:rPr>
              <a:t>Trainerize</a:t>
            </a:r>
            <a:r>
              <a:rPr lang="ru-RU" sz="1500" dirty="0">
                <a:solidFill>
                  <a:schemeClr val="bg1"/>
                </a:solidFill>
              </a:rPr>
              <a:t>).</a:t>
            </a:r>
          </a:p>
          <a:p>
            <a:pPr marL="0" indent="0">
              <a:buNone/>
            </a:pPr>
            <a:r>
              <a:rPr lang="ru-RU" sz="1500" b="1" dirty="0">
                <a:solidFill>
                  <a:schemeClr val="bg1"/>
                </a:solidFill>
              </a:rPr>
              <a:t>3. Интеграционные (B2B2C)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Производители спортивной экипировки и гаджетов:</a:t>
            </a:r>
            <a:endParaRPr lang="ru-RU" sz="1500" dirty="0">
              <a:solidFill>
                <a:schemeClr val="bg1"/>
              </a:solidFill>
            </a:endParaRPr>
          </a:p>
          <a:p>
            <a:pPr lvl="1"/>
            <a:r>
              <a:rPr lang="ru-RU" sz="1500" dirty="0">
                <a:solidFill>
                  <a:schemeClr val="bg1"/>
                </a:solidFill>
              </a:rPr>
              <a:t>Встроенный модуль анализа в приложениях к умным часам (Garmin, </a:t>
            </a:r>
            <a:r>
              <a:rPr lang="ru-RU" sz="1500" dirty="0" err="1">
                <a:solidFill>
                  <a:schemeClr val="bg1"/>
                </a:solidFill>
              </a:rPr>
              <a:t>Coros</a:t>
            </a:r>
            <a:r>
              <a:rPr lang="ru-RU" sz="1500" dirty="0">
                <a:solidFill>
                  <a:schemeClr val="bg1"/>
                </a:solidFill>
              </a:rPr>
              <a:t>).</a:t>
            </a:r>
          </a:p>
          <a:p>
            <a:pPr lvl="1"/>
            <a:r>
              <a:rPr lang="ru-RU" sz="1500" dirty="0">
                <a:solidFill>
                  <a:schemeClr val="bg1"/>
                </a:solidFill>
              </a:rPr>
              <a:t>Пакет «Кроссовки + 3 месяца анализа» в магазинах (Nike, Adidas).</a:t>
            </a:r>
          </a:p>
          <a:p>
            <a:pPr marL="0" indent="0">
              <a:buNone/>
            </a:pPr>
            <a:r>
              <a:rPr lang="ru-RU" sz="1500" b="1" dirty="0">
                <a:solidFill>
                  <a:schemeClr val="bg1"/>
                </a:solidFill>
              </a:rPr>
              <a:t>4. Профессиональные (нишевые)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Спортивные клиники и реабилитационные центры:</a:t>
            </a:r>
            <a:r>
              <a:rPr lang="ru-RU" sz="1500" dirty="0">
                <a:solidFill>
                  <a:schemeClr val="bg1"/>
                </a:solidFill>
              </a:rPr>
              <a:t> Прямые продажи лицензий как диагностического инструмента.</a:t>
            </a:r>
          </a:p>
        </p:txBody>
      </p:sp>
    </p:spTree>
    <p:extLst>
      <p:ext uri="{BB962C8B-B14F-4D97-AF65-F5344CB8AC3E}">
        <p14:creationId xmlns:p14="http://schemas.microsoft.com/office/powerpoint/2010/main" val="2043721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F12E4-BBE5-D002-4A20-F6A6E01E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8F01E-B1D5-C0E4-3D48-6DBAD68B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Оценка потенциала «рынка»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и рентабельности 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2615B-2E28-E927-0C90-53FC218B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</a:rPr>
              <a:t>Оценка потенциала рынка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Объём рынка:</a:t>
            </a:r>
            <a:r>
              <a:rPr lang="ru-RU" sz="1600" dirty="0">
                <a:solidFill>
                  <a:schemeClr val="bg1"/>
                </a:solidFill>
              </a:rPr>
              <a:t> Глобальный рынок беговых приложений — $4,5 млрд (2023), сегмент аналитики техники — быстрорастущая ниша.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Целевая аудитория:</a:t>
            </a:r>
            <a:r>
              <a:rPr lang="ru-RU" sz="1600" dirty="0">
                <a:solidFill>
                  <a:schemeClr val="bg1"/>
                </a:solidFill>
              </a:rPr>
              <a:t> 200+ млн любителей бега в мире (из них 30–50 млн — активные, регулярно бегающие).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География:</a:t>
            </a:r>
            <a:r>
              <a:rPr lang="ru-RU" sz="1600" dirty="0">
                <a:solidFill>
                  <a:schemeClr val="bg1"/>
                </a:solidFill>
              </a:rPr>
              <a:t> США, Европа, Азия (Япония, Ю. Корея) — платежеспособный спорт-ориентированный средний класс.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Тренд:</a:t>
            </a:r>
            <a:r>
              <a:rPr lang="ru-RU" sz="1600" dirty="0">
                <a:solidFill>
                  <a:schemeClr val="bg1"/>
                </a:solidFill>
              </a:rPr>
              <a:t> Рост интереса к «умному» фитнесу, профилактике травм и персонализированным данным.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</a:rPr>
              <a:t>Оценка рентабельности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Маржинальность:</a:t>
            </a:r>
            <a:r>
              <a:rPr lang="ru-RU" sz="1600" dirty="0">
                <a:solidFill>
                  <a:schemeClr val="bg1"/>
                </a:solidFill>
              </a:rPr>
              <a:t> Высокая (</a:t>
            </a:r>
            <a:r>
              <a:rPr lang="ru-RU" sz="1600" dirty="0" err="1">
                <a:solidFill>
                  <a:schemeClr val="bg1"/>
                </a:solidFill>
              </a:rPr>
              <a:t>SaaS</a:t>
            </a:r>
            <a:r>
              <a:rPr lang="ru-RU" sz="1600" dirty="0">
                <a:solidFill>
                  <a:schemeClr val="bg1"/>
                </a:solidFill>
              </a:rPr>
              <a:t>-модель). Основные затраты — разработка и маркетинг, себестоимость обслуживания одного пользователя низкая ($0,5–1/</a:t>
            </a:r>
            <a:r>
              <a:rPr lang="ru-RU" sz="1600" dirty="0" err="1">
                <a:solidFill>
                  <a:schemeClr val="bg1"/>
                </a:solidFill>
              </a:rPr>
              <a:t>мес</a:t>
            </a:r>
            <a:r>
              <a:rPr lang="ru-RU" sz="1600" dirty="0">
                <a:solidFill>
                  <a:schemeClr val="bg1"/>
                </a:solidFill>
              </a:rPr>
              <a:t>).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CAC (стоимость привлечения клиента):</a:t>
            </a:r>
            <a:r>
              <a:rPr lang="ru-RU" sz="1600" dirty="0">
                <a:solidFill>
                  <a:schemeClr val="bg1"/>
                </a:solidFill>
              </a:rPr>
              <a:t> Оценочно $20–40 для B2C (через </a:t>
            </a:r>
            <a:r>
              <a:rPr lang="ru-RU" sz="1600" dirty="0" err="1">
                <a:solidFill>
                  <a:schemeClr val="bg1"/>
                </a:solidFill>
              </a:rPr>
              <a:t>digital</a:t>
            </a:r>
            <a:r>
              <a:rPr lang="ru-RU" sz="1600" dirty="0">
                <a:solidFill>
                  <a:schemeClr val="bg1"/>
                </a:solidFill>
              </a:rPr>
              <a:t>-маркетинг).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LTV (пожизненная ценность):</a:t>
            </a:r>
            <a:r>
              <a:rPr lang="ru-RU" sz="1600" dirty="0">
                <a:solidFill>
                  <a:schemeClr val="bg1"/>
                </a:solidFill>
              </a:rPr>
              <a:t> При среднем сроке удержания 8–12 месяцев и подписке $10/</a:t>
            </a:r>
            <a:r>
              <a:rPr lang="ru-RU" sz="1600" dirty="0" err="1">
                <a:solidFill>
                  <a:schemeClr val="bg1"/>
                </a:solidFill>
              </a:rPr>
              <a:t>мес</a:t>
            </a:r>
            <a:r>
              <a:rPr lang="ru-RU" sz="1600" dirty="0">
                <a:solidFill>
                  <a:schemeClr val="bg1"/>
                </a:solidFill>
              </a:rPr>
              <a:t> — $80–120.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Рентабельность:</a:t>
            </a:r>
            <a:r>
              <a:rPr lang="ru-RU" sz="1600" dirty="0">
                <a:solidFill>
                  <a:schemeClr val="bg1"/>
                </a:solidFill>
              </a:rPr>
              <a:t> LTV/CAC ≥ 3 достигается через 6–9 месяцев после выхода на стабильный поток пользователей.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Окупаемость:</a:t>
            </a:r>
            <a:r>
              <a:rPr lang="ru-RU" sz="1600" dirty="0">
                <a:solidFill>
                  <a:schemeClr val="bg1"/>
                </a:solidFill>
              </a:rPr>
              <a:t> Стартовые инвестиции (1–1,5 млн руб.) окупятся при выходе на 2–3 тыс. платящих пользователей.</a:t>
            </a:r>
          </a:p>
        </p:txBody>
      </p:sp>
    </p:spTree>
    <p:extLst>
      <p:ext uri="{BB962C8B-B14F-4D97-AF65-F5344CB8AC3E}">
        <p14:creationId xmlns:p14="http://schemas.microsoft.com/office/powerpoint/2010/main" val="328657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D16DE-EB4F-F3C3-0AB4-C12D9E25F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41646-3495-B339-9205-B2952C938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План дальнейшего развития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стартап-проекта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D5491C-54D9-F407-1976-C37A09100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</a:rPr>
              <a:t>Этап 1: Запуск и валидация (0–12 месяцев)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Цель:</a:t>
            </a:r>
            <a:r>
              <a:rPr lang="ru-RU" sz="1600" dirty="0">
                <a:solidFill>
                  <a:schemeClr val="bg1"/>
                </a:solidFill>
              </a:rPr>
              <a:t> Доказать жизнеспособность продукта, найти первых 1000 платящих пользователей.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Задачи:</a:t>
            </a:r>
            <a:endParaRPr lang="ru-RU" sz="1600" dirty="0">
              <a:solidFill>
                <a:schemeClr val="bg1"/>
              </a:solidFill>
            </a:endParaRP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Разработка MVP (анализ 3–5 ключевых параметров бега).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Закрытый бета-тест с беговыми клубами и тренерами.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Запуск в </a:t>
            </a:r>
            <a:r>
              <a:rPr lang="ru-RU" sz="1400" dirty="0" err="1">
                <a:solidFill>
                  <a:schemeClr val="bg1"/>
                </a:solidFill>
              </a:rPr>
              <a:t>App</a:t>
            </a:r>
            <a:r>
              <a:rPr lang="ru-RU" sz="1400" dirty="0">
                <a:solidFill>
                  <a:schemeClr val="bg1"/>
                </a:solidFill>
              </a:rPr>
              <a:t> Store/Google Play.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Сбор обратной связи, доработка продукта.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Метрики успеха:</a:t>
            </a:r>
            <a:r>
              <a:rPr lang="ru-RU" sz="1600" dirty="0">
                <a:solidFill>
                  <a:schemeClr val="bg1"/>
                </a:solidFill>
              </a:rPr>
              <a:t> 5% конверсия из бесплатных в платные, удержание &gt;60% на 3-й месяц.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</a:rPr>
              <a:t>Этап 2: Рост и монетизация (12–24 месяца)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Цель:</a:t>
            </a:r>
            <a:r>
              <a:rPr lang="ru-RU" sz="1600" dirty="0">
                <a:solidFill>
                  <a:schemeClr val="bg1"/>
                </a:solidFill>
              </a:rPr>
              <a:t> Масштабирование, выход на окупаемость.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Задачи:</a:t>
            </a:r>
            <a:endParaRPr lang="ru-RU" sz="1600" dirty="0">
              <a:solidFill>
                <a:schemeClr val="bg1"/>
              </a:solidFill>
            </a:endParaRP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Запуск реферальной и партнёрской программ.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Развитие B2B-направления (</a:t>
            </a:r>
            <a:r>
              <a:rPr lang="ru-RU" sz="1400" dirty="0" err="1">
                <a:solidFill>
                  <a:schemeClr val="bg1"/>
                </a:solidFill>
              </a:rPr>
              <a:t>таргет</a:t>
            </a:r>
            <a:r>
              <a:rPr lang="ru-RU" sz="1400" dirty="0">
                <a:solidFill>
                  <a:schemeClr val="bg1"/>
                </a:solidFill>
              </a:rPr>
              <a:t> на тренеров).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Добавление новых функций: интеграция с умными часами, расширенная аналитика.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Выход на международный рынок (локализация, реклама).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Метрики успеха:</a:t>
            </a:r>
            <a:r>
              <a:rPr lang="ru-RU" sz="1600" dirty="0">
                <a:solidFill>
                  <a:schemeClr val="bg1"/>
                </a:solidFill>
              </a:rPr>
              <a:t> 10 000+ платящих пользователей, LTV/CAC &gt; 3.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</a:rPr>
              <a:t>Этап 3: Расширение и экосистема (24–36+ месяцев)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Цель:</a:t>
            </a:r>
            <a:r>
              <a:rPr lang="ru-RU" sz="1600" dirty="0">
                <a:solidFill>
                  <a:schemeClr val="bg1"/>
                </a:solidFill>
              </a:rPr>
              <a:t> Стать лидером в нише, построить платформу.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Задачи:</a:t>
            </a:r>
            <a:endParaRPr lang="ru-RU" sz="1600" dirty="0">
              <a:solidFill>
                <a:schemeClr val="bg1"/>
              </a:solidFill>
            </a:endParaRP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Партнёрства с брендами экипировки (совместные продукты).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Запуск подписки премиум-уровня с персональным коучингом.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Развитие B2G-направления (сотрудничество со спортивными федерациями).</a:t>
            </a:r>
          </a:p>
          <a:p>
            <a:pPr lvl="1"/>
            <a:r>
              <a:rPr lang="ru-RU" sz="1400" dirty="0">
                <a:solidFill>
                  <a:schemeClr val="bg1"/>
                </a:solidFill>
              </a:rPr>
              <a:t>Исследования и публикации в спортивной науке для усиления экспертизы.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Метрики успеха:</a:t>
            </a:r>
            <a:r>
              <a:rPr lang="ru-RU" sz="1600" dirty="0">
                <a:solidFill>
                  <a:schemeClr val="bg1"/>
                </a:solidFill>
              </a:rPr>
              <a:t> Доля рынка &gt;15% в нише, выход на прибыльность, оценка компании $20+ млн.</a:t>
            </a:r>
          </a:p>
        </p:txBody>
      </p:sp>
    </p:spTree>
    <p:extLst>
      <p:ext uri="{BB962C8B-B14F-4D97-AF65-F5344CB8AC3E}">
        <p14:creationId xmlns:p14="http://schemas.microsoft.com/office/powerpoint/2010/main" val="791837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1746</Words>
  <Application>Microsoft Office PowerPoint</Application>
  <PresentationFormat>Широкоэкранный</PresentationFormat>
  <Paragraphs>134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Aptos</vt:lpstr>
      <vt:lpstr>☞BENZIN MEDIUM</vt:lpstr>
      <vt:lpstr>Inter</vt:lpstr>
      <vt:lpstr>Aptos Display</vt:lpstr>
      <vt:lpstr>Тема Office</vt:lpstr>
      <vt:lpstr>Презентация PowerPoint</vt:lpstr>
      <vt:lpstr>Какой продукт будет продаваться</vt:lpstr>
      <vt:lpstr>Какую и чью (какого типа потребителей) проблему решает, Потенциальные потребительские сегменты</vt:lpstr>
      <vt:lpstr>На основе какого научно- технического решения и/или  результата будет создан продукт</vt:lpstr>
      <vt:lpstr>Бизнес-модель</vt:lpstr>
      <vt:lpstr>Основные конкуренты</vt:lpstr>
      <vt:lpstr>Ценностное предложение и основные конкурентные преимущества</vt:lpstr>
      <vt:lpstr>Организационные, производственные и финансовые параметры бизнеса</vt:lpstr>
      <vt:lpstr>Каналы продвижения будущего продукта</vt:lpstr>
      <vt:lpstr>Каналы сбыта будущего продукта</vt:lpstr>
      <vt:lpstr>Оценка потенциала «рынка» и рентабельности бизнеса</vt:lpstr>
      <vt:lpstr>План дальнейшего развития стартап-проекта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d89561</dc:creator>
  <cp:lastModifiedBy>Severbat@outlook.com</cp:lastModifiedBy>
  <cp:revision>5</cp:revision>
  <dcterms:created xsi:type="dcterms:W3CDTF">2025-10-02T10:12:12Z</dcterms:created>
  <dcterms:modified xsi:type="dcterms:W3CDTF">2025-12-09T17:26:39Z</dcterms:modified>
</cp:coreProperties>
</file>