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autoCompressPictures="0">
  <p:sldMasterIdLst>
    <p:sldMasterId id="2147483648" r:id="rId1"/>
    <p:sldMasterId id="2147483658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20104100" cy="11315700"/>
  <p:notesSz cx="9947275" cy="681482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5" name="Google Shape;5;n"/>
          <p:cNvSpPr/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/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 panose="020B0604020202020204"/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:notes"/>
          <p:cNvSpPr txBox="1"/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7" name="Google Shape;137;p1:notes"/>
          <p:cNvSpPr/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 txBox="1"/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4" name="Google Shape;144;p2:notes"/>
          <p:cNvSpPr/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/>
          <p:cNvSpPr txBox="1"/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52" name="Google Shape;152;p3:notes"/>
          <p:cNvSpPr/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:notes"/>
          <p:cNvSpPr txBox="1"/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61" name="Google Shape;161;p4:notes"/>
          <p:cNvSpPr/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67" name="Google Shape;167;p5:notes"/>
          <p:cNvSpPr/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 txBox="1"/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3" name="Google Shape;173;p6:notes"/>
          <p:cNvSpPr/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:notes"/>
          <p:cNvSpPr txBox="1"/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9" name="Google Shape;179;p7:notes"/>
          <p:cNvSpPr/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/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85" name="Google Shape;185;p8:notes"/>
          <p:cNvSpPr/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:notes"/>
          <p:cNvSpPr txBox="1"/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04" name="Google Shape;204;p9:notes"/>
          <p:cNvSpPr/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:notes"/>
          <p:cNvSpPr txBox="1"/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2" name="Google Shape;212;p10:notes"/>
          <p:cNvSpPr/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17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 panose="020B0604020202020204"/>
              <a:buNone/>
              <a:defRPr sz="60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2"/>
          <p:cNvSpPr txBox="1"/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type="body" idx="2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/>
          <p:cNvPicPr preferRelativeResize="0"/>
          <p:nvPr/>
        </p:nvPicPr>
        <p:blipFill rotWithShape="1">
          <a:blip r:embed="rId3">
            <a:alphaModFix amt="58000"/>
          </a:blip>
          <a:srcRect/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/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 txBox="1"/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26" name="Google Shape;26;p3"/>
          <p:cNvSpPr txBox="1"/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31" name="Google Shape;31;p4"/>
          <p:cNvSpPr txBox="1"/>
          <p:nvPr>
            <p:ph type="body" idx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" name="Google Shape;33;p4"/>
          <p:cNvSpPr txBox="1"/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34" name="Google Shape;34;p4"/>
          <p:cNvSpPr txBox="1"/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35" name="Google Shape;35;p4"/>
          <p:cNvSpPr txBox="1"/>
          <p:nvPr>
            <p:ph type="body" idx="4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"/>
          <p:cNvSpPr txBox="1"/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40" name="Google Shape;40;p5"/>
          <p:cNvSpPr txBox="1"/>
          <p:nvPr>
            <p:ph type="body" idx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5"/>
          <p:cNvSpPr txBox="1"/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6"/>
          <p:cNvPicPr preferRelativeResize="0"/>
          <p:nvPr/>
        </p:nvPicPr>
        <p:blipFill rotWithShape="1">
          <a:blip r:embed="rId3">
            <a:alphaModFix amt="58000"/>
          </a:blip>
          <a:srcRect/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 txBox="1"/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7" name="Google Shape;47;p6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6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50" name="Google Shape;50;p6"/>
          <p:cNvSpPr txBox="1"/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7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7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/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56" name="Google Shape;56;p7"/>
          <p:cNvSpPr txBox="1"/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57" name="Google Shape;57;p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7"/>
          <p:cNvSpPr txBox="1"/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59" name="Google Shape;59;p7"/>
          <p:cNvSpPr/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7"/>
          <p:cNvSpPr txBox="1"/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61" name="Google Shape;61;p7"/>
          <p:cNvSpPr txBox="1"/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62" name="Google Shape;62;p7"/>
          <p:cNvSpPr/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7"/>
          <p:cNvSpPr txBox="1"/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64" name="Google Shape;64;p7"/>
          <p:cNvSpPr txBox="1"/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65" name="Google Shape;65;p7"/>
          <p:cNvSpPr/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7"/>
          <p:cNvSpPr txBox="1"/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67" name="Google Shape;67;p7"/>
          <p:cNvSpPr txBox="1"/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68" name="Google Shape;68;p7"/>
          <p:cNvSpPr/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7"/>
          <p:cNvSpPr txBox="1"/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ользовательский макет">
  <p:cSld name="2_Пользовательский маке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8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8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8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8"/>
          <p:cNvSpPr txBox="1"/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75" name="Google Shape;75;p8"/>
          <p:cNvSpPr txBox="1"/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6" name="Google Shape;76;p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8"/>
          <p:cNvSpPr txBox="1"/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8" name="Google Shape;78;p8"/>
          <p:cNvSpPr txBox="1"/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9"/>
          <p:cNvPicPr preferRelativeResize="0"/>
          <p:nvPr/>
        </p:nvPicPr>
        <p:blipFill rotWithShape="1">
          <a:blip r:embed="rId3"/>
          <a:srcRect l="-911" r="6517" b="8318"/>
          <a:stretch>
            <a:fillRect/>
          </a:stretch>
        </p:blipFill>
        <p:spPr>
          <a:xfrm>
            <a:off x="0" y="0"/>
            <a:ext cx="20228511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9"/>
          <p:cNvSpPr txBox="1"/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 panose="020B0604020202020204"/>
              <a:buNone/>
              <a:defRPr sz="60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9"/>
          <p:cNvSpPr txBox="1"/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3" name="Google Shape;83;p9"/>
          <p:cNvSpPr txBox="1"/>
          <p:nvPr>
            <p:ph type="body" idx="2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pic>
        <p:nvPicPr>
          <p:cNvPr id="84" name="Google Shape;84;p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9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0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0"/>
          <p:cNvSpPr txBox="1"/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90" name="Google Shape;90;p10"/>
          <p:cNvSpPr txBox="1"/>
          <p:nvPr>
            <p:ph type="body" idx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1" name="Google Shape;91;p10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" name="Google Shape;92;p10"/>
          <p:cNvSpPr txBox="1"/>
          <p:nvPr>
            <p:ph type="body" idx="2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3" name="Google Shape;93;p10"/>
          <p:cNvSpPr/>
          <p:nvPr>
            <p:ph type="pic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2"/>
          <p:cNvSpPr txBox="1"/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2"/>
          <p:cNvSpPr txBox="1"/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1" name="Google Shape;101;p12"/>
          <p:cNvSpPr txBox="1"/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 panose="020B0604020202020204"/>
              <a:buNone/>
              <a:defRPr sz="4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2" name="Google Shape;102;p12"/>
          <p:cNvSpPr txBox="1"/>
          <p:nvPr>
            <p:ph type="ftr" idx="11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pic>
        <p:nvPicPr>
          <p:cNvPr id="103" name="Google Shape;103;p12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 txBox="1"/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pic>
        <p:nvPicPr>
          <p:cNvPr id="106" name="Google Shape;106;p13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3"/>
          <p:cNvSpPr txBox="1"/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 panose="020B0604020202020204"/>
              <a:buNone/>
              <a:defRPr sz="4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8" name="Google Shape;108;p13"/>
          <p:cNvSpPr txBox="1"/>
          <p:nvPr>
            <p:ph type="ftr" idx="11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9" name="Google Shape;109;p13"/>
          <p:cNvSpPr txBox="1"/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Титульный слайд">
  <p:cSld name="3_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4"/>
          <p:cNvSpPr txBox="1"/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14" name="Google Shape;114;p14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 panose="020B0604020202020204"/>
              <a:buNone/>
              <a:defRPr sz="48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15" name="Google Shape;115;p14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4"/>
          <p:cNvSpPr txBox="1"/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17" name="Google Shape;117;p14"/>
          <p:cNvSpPr txBox="1"/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pic>
        <p:nvPicPr>
          <p:cNvPr id="118" name="Google Shape;118;p14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Титульный слайд">
  <p:cSld name="4_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/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pic>
        <p:nvPicPr>
          <p:cNvPr id="122" name="Google Shape;122;p1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/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25" name="Google Shape;125;p15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 panose="020B0604020202020204"/>
              <a:buNone/>
              <a:defRPr sz="48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6" name="Google Shape;126;p15"/>
          <p:cNvSpPr txBox="1"/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Титульный слайд">
  <p:cSld name="2_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6"/>
          <p:cNvPicPr preferRelativeResize="0"/>
          <p:nvPr/>
        </p:nvPicPr>
        <p:blipFill rotWithShape="1">
          <a:blip r:embed="rId3"/>
          <a:srcRect l="9099" t="15719" r="12464" b="31480"/>
          <a:stretch>
            <a:fillRect/>
          </a:stretch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/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pic>
        <p:nvPicPr>
          <p:cNvPr id="130" name="Google Shape;130;p16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/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33" name="Google Shape;133;p16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 panose="020B0604020202020204"/>
              <a:buNone/>
              <a:defRPr sz="48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4" name="Google Shape;134;p16"/>
          <p:cNvSpPr txBox="1"/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/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 txBox="1"/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 panose="020B0604020202020204"/>
              <a:buNone/>
            </a:pPr>
            <a:r>
              <a:rPr lang="ru-RU"/>
              <a:t>Хэлп</a:t>
            </a:r>
            <a:r>
              <a:rPr lang="en-US"/>
              <a:t>U.</a:t>
            </a:r>
            <a:endParaRPr lang="en-US"/>
          </a:p>
        </p:txBody>
      </p:sp>
      <p:sp>
        <p:nvSpPr>
          <p:cNvPr id="140" name="Google Shape;140;p17"/>
          <p:cNvSpPr txBox="1"/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/>
              <a:t>Команда группы БПИ-20-02</a:t>
            </a:r>
            <a:endParaRPr lang="ru-RU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/>
              <a:t>Яковлев Владислав</a:t>
            </a:r>
            <a:endParaRPr lang="ru-RU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/>
              <a:t>Тезетдинова Альбина</a:t>
            </a:r>
            <a:endParaRPr lang="ru-RU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/>
              <a:t>Яманаев Данил</a:t>
            </a:r>
            <a:endParaRPr lang="ru-RU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/>
              <a:t>Чанышев Алмаз</a:t>
            </a:r>
            <a:endParaRPr lang="ru-RU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/>
              <a:t>Смирнов Алексей</a:t>
            </a:r>
            <a:endParaRPr lang="ru-RU"/>
          </a:p>
        </p:txBody>
      </p:sp>
      <p:sp>
        <p:nvSpPr>
          <p:cNvPr id="141" name="Google Shape;141;p17"/>
          <p:cNvSpPr txBox="1"/>
          <p:nvPr>
            <p:ph type="body" idx="2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D7C0"/>
              </a:buClr>
              <a:buSzPts val="1400"/>
              <a:buNone/>
            </a:p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/>
          <p:nvPr>
            <p:ph type="body" idx="1"/>
          </p:nvPr>
        </p:nvSpPr>
        <p:spPr>
          <a:xfrm>
            <a:off x="894715" y="1589405"/>
            <a:ext cx="16272510" cy="2399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sz="3200">
                <a:sym typeface="+mn-ea"/>
              </a:rPr>
              <a:t>Вступление во взрослую жизнь начинается с одного из самых ответственных шагов - выбора профессии и учебного заведения. Для того чтобы помочь абитуриентам успешно справиться с этим этапом, разрабатывается специализированное приложение</a:t>
            </a:r>
            <a:r>
              <a:rPr lang="ru-RU" sz="3200">
                <a:sym typeface="+mn-ea"/>
              </a:rPr>
              <a:t> «Хэлп</a:t>
            </a:r>
            <a:r>
              <a:rPr lang="en-US" sz="3200">
                <a:sym typeface="+mn-ea"/>
              </a:rPr>
              <a:t>U</a:t>
            </a:r>
            <a:r>
              <a:rPr lang="ru-RU" sz="3200">
                <a:sym typeface="+mn-ea"/>
              </a:rPr>
              <a:t>»</a:t>
            </a:r>
            <a:r>
              <a:rPr sz="3200">
                <a:sym typeface="+mn-ea"/>
              </a:rPr>
              <a:t>.</a:t>
            </a:r>
            <a:endParaRPr sz="3200">
              <a:sym typeface="+mn-ea"/>
            </a:endParaRPr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200"/>
          </a:p>
        </p:txBody>
      </p:sp>
      <p:sp>
        <p:nvSpPr>
          <p:cNvPr id="147" name="Google Shape;147;p1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</a:pPr>
            <a:r>
              <a:rPr lang="ru-RU" b="1"/>
              <a:t>Актуальность проекта</a:t>
            </a:r>
            <a:endParaRPr lang="ru-RU" b="1"/>
          </a:p>
        </p:txBody>
      </p:sp>
      <p:sp>
        <p:nvSpPr>
          <p:cNvPr id="148" name="Google Shape;148;p18"/>
          <p:cNvSpPr txBox="1"/>
          <p:nvPr>
            <p:ph type="body" idx="2"/>
          </p:nvPr>
        </p:nvSpPr>
        <p:spPr>
          <a:xfrm>
            <a:off x="835025" y="3988435"/>
            <a:ext cx="12563475" cy="4088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3200"/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sz="3200"/>
              <a:t>С каждым годом количество абитуриентов увеличивается, что создает большую конкуренцию на рынке образования. В связи с этим, разработка приложения, которое будет предоставлять актуальную информацию о поступлении и учебных заведениях, становится особенно актуальной.</a:t>
            </a:r>
            <a:endParaRPr sz="3200"/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/>
          <p:nvPr>
            <p:ph type="body" idx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Наш проект решает ряд проблем связанных с поступлением абитуриентов.</a:t>
            </a:r>
          </a:p>
        </p:txBody>
      </p:sp>
      <p:sp>
        <p:nvSpPr>
          <p:cNvPr id="155" name="Google Shape;155;p1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</a:pPr>
            <a:r>
              <a:rPr lang="ru-RU" b="1"/>
              <a:t>Проблема</a:t>
            </a:r>
            <a:endParaRPr lang="ru-RU" b="1"/>
          </a:p>
        </p:txBody>
      </p:sp>
      <p:sp>
        <p:nvSpPr>
          <p:cNvPr id="156" name="Google Shape;156;p19"/>
          <p:cNvSpPr txBox="1"/>
          <p:nvPr>
            <p:ph type="body" idx="2"/>
          </p:nvPr>
        </p:nvSpPr>
        <p:spPr>
          <a:xfrm>
            <a:off x="1051113" y="311183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1. Проект объеденит всю информацию о поступлении: проходные баллы, вступительные испытания, деятельность факультета и будущие возможности</a:t>
            </a:r>
            <a:endParaRPr lang="ru-RU" sz="28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2. Проект поможет найти абитуриенту его группу в социальных сетях, а также при необходимости свяжет с куратором группы</a:t>
            </a:r>
            <a:endParaRPr lang="ru-RU" sz="28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3. Проект даст реальные отзывы от выпускников, студентов и абитуриентов которые уже поступили, о факультетах</a:t>
            </a:r>
            <a:endParaRPr lang="ru-RU" sz="2800"/>
          </a:p>
        </p:txBody>
      </p:sp>
      <p:sp>
        <p:nvSpPr>
          <p:cNvPr id="158" name="Google Shape;158;p19"/>
          <p:cNvSpPr txBox="1"/>
          <p:nvPr>
            <p:ph type="body" idx="4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Почему существующих вариантов решения </a:t>
            </a:r>
            <a:br>
              <a:rPr lang="ru-RU"/>
            </a:br>
            <a:r>
              <a:rPr lang="ru-RU"/>
              <a:t>не достаточно?</a:t>
            </a:r>
            <a:endParaRPr lang="ru-RU"/>
          </a:p>
        </p:txBody>
      </p:sp>
      <p:sp>
        <p:nvSpPr>
          <p:cNvPr id="1" name="Замещающий текст 0"/>
          <p:cNvSpPr/>
          <p:nvPr>
            <p:ph type="body" idx="3"/>
          </p:nvPr>
        </p:nvSpPr>
        <p:spPr/>
        <p:txBody>
          <a:bodyPr/>
          <a:p>
            <a:r>
              <a:rPr lang="ru-RU" altLang="en-US"/>
              <a:t>В настоящее время существует три основных решения этих проблем.</a:t>
            </a:r>
            <a:endParaRPr lang="ru-RU" altLang="en-US"/>
          </a:p>
          <a:p>
            <a:r>
              <a:rPr lang="ru-RU" altLang="en-US"/>
              <a:t>1) Специальные сайты в которых абитуриенты могут отследить проходные баллы на факультет. Основной проблемой этих сайтов является оторванность от универститетов, они предоставляют только цифру и будущие возможности, без конкретной информации о факультете и его деятельности</a:t>
            </a:r>
            <a:endParaRPr lang="ru-RU" altLang="en-US"/>
          </a:p>
          <a:p>
            <a:r>
              <a:rPr lang="ru-RU" altLang="en-US"/>
              <a:t>2) Сайты университетов лишены проблемы специальзированных сайтов, но в одном университете огромное множество факутететов и ещё больше направлений подготовки; найти в этом озере информации нужную абитуриенту не под силу</a:t>
            </a:r>
            <a:endParaRPr lang="ru-RU" altLang="en-US"/>
          </a:p>
          <a:p>
            <a:r>
              <a:rPr lang="ru-RU" altLang="en-US"/>
              <a:t>3) В социальных сетях абитуриенты могут отследить как проходит учебный процесс и студеческая жизнь по постам в группах, и спрашивая студентов об их обучении и поступлении, но они лешены конкретной информации</a:t>
            </a:r>
            <a:endParaRPr lang="ru-RU" altLang="en-US"/>
          </a:p>
          <a:p>
            <a:endParaRPr lang="ru-RU" altLang="en-US"/>
          </a:p>
          <a:p>
            <a:r>
              <a:rPr lang="ru-RU" altLang="en-US"/>
              <a:t>Объеденяя все плюсы и исключая недостатки существующих решений мы хотим сосздать наш проект для помощи абитуриентам. </a:t>
            </a:r>
            <a:endParaRPr lang="ru-RU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0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</a:pPr>
            <a:r>
              <a:rPr lang="ru-RU" b="1"/>
              <a:t>Решение</a:t>
            </a:r>
            <a:endParaRPr lang="ru-RU" b="1"/>
          </a:p>
        </p:txBody>
      </p:sp>
      <p:sp>
        <p:nvSpPr>
          <p:cNvPr id="1" name="Текстовое поле 0"/>
          <p:cNvSpPr txBox="1"/>
          <p:nvPr/>
        </p:nvSpPr>
        <p:spPr>
          <a:xfrm>
            <a:off x="1120775" y="1839595"/>
            <a:ext cx="10781030" cy="84594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sz="2400">
                <a:sym typeface="+mn-ea"/>
              </a:rPr>
              <a:t>Приложение</a:t>
            </a:r>
            <a:r>
              <a:rPr lang="ru-RU" sz="2400">
                <a:sym typeface="+mn-ea"/>
              </a:rPr>
              <a:t> «Хэлп</a:t>
            </a:r>
            <a:r>
              <a:rPr lang="en-US" sz="2400">
                <a:sym typeface="+mn-ea"/>
              </a:rPr>
              <a:t>U</a:t>
            </a:r>
            <a:r>
              <a:rPr lang="ru-RU" sz="2400">
                <a:sym typeface="+mn-ea"/>
              </a:rPr>
              <a:t>»</a:t>
            </a:r>
            <a:r>
              <a:rPr sz="2400">
                <a:sym typeface="+mn-ea"/>
              </a:rPr>
              <a:t> для помощи абитуриентам </a:t>
            </a:r>
            <a:r>
              <a:rPr lang="ru-RU" sz="2400">
                <a:sym typeface="+mn-ea"/>
              </a:rPr>
              <a:t>будет</a:t>
            </a:r>
            <a:r>
              <a:rPr sz="2400">
                <a:sym typeface="+mn-ea"/>
              </a:rPr>
              <a:t> включать в себя следующие функции:</a:t>
            </a:r>
            <a:endParaRPr sz="2400">
              <a:sym typeface="+mn-ea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/>
          </a:p>
          <a:p>
            <a:pPr marL="473075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sz="2400">
                <a:sym typeface="+mn-ea"/>
              </a:rPr>
              <a:t>Информация о вступительных экзаменах и требованиях к ним.</a:t>
            </a:r>
            <a:endParaRPr sz="2400">
              <a:sym typeface="+mn-ea"/>
            </a:endParaRPr>
          </a:p>
          <a:p>
            <a:pPr marL="473075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sz="2400">
                <a:sym typeface="+mn-ea"/>
              </a:rPr>
              <a:t>Каталог учебных заведений с описанием специальностей и условиями поступления.</a:t>
            </a:r>
            <a:endParaRPr sz="2400">
              <a:sym typeface="+mn-ea"/>
            </a:endParaRPr>
          </a:p>
          <a:p>
            <a:pPr marL="473075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sz="2400">
                <a:sym typeface="+mn-ea"/>
              </a:rPr>
              <a:t>База данных о проходных баллах и статистике поступления за прошлые годы.</a:t>
            </a:r>
            <a:endParaRPr sz="2400">
              <a:sym typeface="+mn-ea"/>
            </a:endParaRPr>
          </a:p>
          <a:p>
            <a:pPr marL="473075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sz="2400">
                <a:sym typeface="+mn-ea"/>
              </a:rPr>
              <a:t>Рекомендации по выбору профессии и учебного заведения на основе интересов, способностей и результатов экзаменов.</a:t>
            </a:r>
            <a:endParaRPr sz="2400">
              <a:sym typeface="+mn-ea"/>
            </a:endParaRPr>
          </a:p>
          <a:p>
            <a:pPr marL="473075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sz="2400">
                <a:sym typeface="+mn-ea"/>
              </a:rPr>
              <a:t>Расписание вступительных испытаний и консультаций.</a:t>
            </a:r>
            <a:endParaRPr sz="2400">
              <a:sym typeface="+mn-ea"/>
            </a:endParaRPr>
          </a:p>
          <a:p>
            <a:pPr marL="473075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sz="2400">
                <a:sym typeface="+mn-ea"/>
              </a:rPr>
              <a:t>Функция отслеживания процесса поступления и информирования об изменениях в условиях поступления.</a:t>
            </a:r>
            <a:endParaRPr sz="2400">
              <a:sym typeface="+mn-ea"/>
            </a:endParaRPr>
          </a:p>
          <a:p>
            <a:pPr marL="473075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sz="2400">
                <a:sym typeface="+mn-ea"/>
              </a:rPr>
              <a:t>Интеграция с социальными сетями для общения и обмена опытом с другими абитуриентами</a:t>
            </a:r>
            <a:endParaRPr lang="ru-RU" altLang="en-US" sz="2400"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/>
              <a:t>Рынок, на котором вы работаете, его объем, рост и уровень конкуренции.</a:t>
            </a:r>
            <a:endParaRPr lang="ru-RU" sz="2800"/>
          </a:p>
        </p:txBody>
      </p:sp>
      <p:sp>
        <p:nvSpPr>
          <p:cNvPr id="170" name="Google Shape;170;p21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</a:pPr>
            <a:r>
              <a:rPr lang="ru-RU" b="1"/>
              <a:t>Рынок</a:t>
            </a:r>
            <a:endParaRPr lang="ru-RU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</a:pPr>
            <a:r>
              <a:rPr lang="ru-RU" b="1"/>
              <a:t>Бизнес-модель</a:t>
            </a:r>
            <a:endParaRPr lang="ru-RU" b="1"/>
          </a:p>
        </p:txBody>
      </p:sp>
      <p:sp>
        <p:nvSpPr>
          <p:cNvPr id="1" name="Текстовое поле 0"/>
          <p:cNvSpPr txBox="1"/>
          <p:nvPr/>
        </p:nvSpPr>
        <p:spPr>
          <a:xfrm>
            <a:off x="11584940" y="1032510"/>
            <a:ext cx="3634740" cy="36087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ru-RU" altLang="en-US" sz="2000" b="1"/>
              <a:t>Отношения с клиентами</a:t>
            </a:r>
            <a:endParaRPr lang="ru-RU" altLang="en-US" sz="2000" b="1"/>
          </a:p>
          <a:p>
            <a:r>
              <a:rPr lang="ru-RU" altLang="en-US" sz="1800"/>
              <a:t>Ожидается способ автоматизации взаимодействия с клиентами</a:t>
            </a:r>
            <a:endParaRPr lang="ru-RU" altLang="en-US" sz="1800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5219680" y="1032510"/>
            <a:ext cx="3634740" cy="64865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ru-RU" altLang="en-US" sz="2000" b="1"/>
              <a:t>Потребительский сегмент</a:t>
            </a:r>
            <a:endParaRPr lang="ru-RU" altLang="en-US" sz="2000" b="1"/>
          </a:p>
          <a:p>
            <a:r>
              <a:rPr lang="ru-RU" altLang="en-US" sz="1800"/>
              <a:t>Продукт создается для абитуриентов и их родителей(не все абитуриенты самостоятельно выбирают факультете)</a:t>
            </a:r>
            <a:endParaRPr lang="ru-RU" altLang="en-US" sz="1800"/>
          </a:p>
          <a:p>
            <a:r>
              <a:rPr lang="ru-RU" altLang="en-US" sz="1800"/>
              <a:t>Группа четко отчерчена, 10-11 класс, но есть редкие исключения в виде абитуриентов прошедших обучение в колледжах</a:t>
            </a:r>
            <a:endParaRPr lang="ru-RU" altLang="en-US" sz="1800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7950200" y="1032510"/>
            <a:ext cx="3634740" cy="3616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ru-RU" altLang="en-US" sz="2000" b="1"/>
              <a:t>Ценностное предложение</a:t>
            </a:r>
            <a:endParaRPr lang="ru-RU" altLang="en-US" sz="2000" b="1"/>
          </a:p>
          <a:p>
            <a:r>
              <a:rPr lang="ru-RU" altLang="en-US" sz="1800"/>
              <a:t>В отличии от сайтов с баллами, наш продукт даст 100% актуальную информацию о специальностях, отзывы от учиников и выпускников, а также позволит произвести контакт с группой при поступлении. А также то чего лишены сайты, это отслеживание поступления</a:t>
            </a:r>
            <a:r>
              <a:rPr lang="ru-RU" altLang="en-US" sz="2000"/>
              <a:t>.</a:t>
            </a:r>
            <a:endParaRPr lang="ru-RU" altLang="en-US" sz="2000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7955915" y="4649470"/>
            <a:ext cx="7263765" cy="287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ru-RU" altLang="en-US" sz="2000" b="1"/>
              <a:t>Каналы сбыта</a:t>
            </a:r>
            <a:endParaRPr lang="ru-RU" altLang="en-US" sz="2000" b="1"/>
          </a:p>
          <a:p>
            <a:r>
              <a:rPr lang="ru-RU" altLang="en-US" sz="1600"/>
              <a:t>Информирование. Потребитель может сам найти наш продукт при поиске информации о направлениях. Также узнать о нашем продукте можно через знакомых, соцсети и на официальных сайтах университетов</a:t>
            </a:r>
            <a:r>
              <a:rPr lang="ru-RU" altLang="en-US" sz="1800"/>
              <a:t>.</a:t>
            </a:r>
            <a:endParaRPr lang="ru-RU" altLang="en-US" sz="1800"/>
          </a:p>
          <a:p>
            <a:r>
              <a:rPr lang="ru-RU" altLang="en-US" sz="1600"/>
              <a:t>Оценка. На фоне конкурентов наш продукт выглядит более привлекательным для абитуриентов из-за более удобного формата: телеграмм бота </a:t>
            </a:r>
            <a:endParaRPr lang="ru-RU" altLang="en-US" sz="1600"/>
          </a:p>
          <a:p>
            <a:r>
              <a:rPr lang="ru-RU" altLang="en-US" sz="1800" b="1"/>
              <a:t>Продажа</a:t>
            </a:r>
            <a:endParaRPr lang="ru-RU" altLang="en-US" sz="1800" b="1"/>
          </a:p>
          <a:p>
            <a:r>
              <a:rPr lang="ru-RU" altLang="en-US" sz="1800" b="1"/>
              <a:t>Доставка и адаптация</a:t>
            </a:r>
            <a:endParaRPr lang="ru-RU" altLang="en-US" sz="1800" b="1"/>
          </a:p>
          <a:p>
            <a:r>
              <a:rPr lang="ru-RU" altLang="en-US" sz="1800" b="1"/>
              <a:t>Обслуживание</a:t>
            </a:r>
            <a:endParaRPr lang="ru-RU" altLang="en-US" sz="1800" b="1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691515" y="1032510"/>
            <a:ext cx="3634740" cy="64865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ru-RU" altLang="en-US" sz="2000" b="1"/>
              <a:t>Ключевые партнеры</a:t>
            </a:r>
            <a:endParaRPr lang="ru-RU" altLang="en-US" sz="2000" b="1"/>
          </a:p>
          <a:p>
            <a:r>
              <a:rPr lang="ru-RU" altLang="en-US" sz="2000"/>
              <a:t>Университеты, отдельные факультеты</a:t>
            </a:r>
            <a:endParaRPr lang="ru-RU" altLang="en-US" sz="2000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4328795" y="1032510"/>
            <a:ext cx="3621405" cy="36087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ru-RU" altLang="en-US" sz="2000" b="1"/>
              <a:t>Ключевые деятельности</a:t>
            </a:r>
            <a:endParaRPr lang="ru-RU" altLang="en-US" sz="2000" b="1"/>
          </a:p>
          <a:p>
            <a:r>
              <a:rPr lang="ru-RU" altLang="en-US" sz="2000"/>
              <a:t>Планируется создание базы данных, телеграмм бота, анализ и сбор информации о направлениях, сбор персональных данных кураторов и согласие на их использование и обработку</a:t>
            </a:r>
            <a:endParaRPr lang="ru-RU" altLang="en-US" sz="2000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4311015" y="4649470"/>
            <a:ext cx="3639185" cy="287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ru-RU" altLang="en-US" sz="2000" b="1"/>
              <a:t>Ключевые ресурсы</a:t>
            </a:r>
            <a:endParaRPr lang="ru-RU" altLang="en-US" sz="2000" b="1"/>
          </a:p>
          <a:p>
            <a:r>
              <a:rPr lang="ru-RU" altLang="en-US" sz="1800" i="1"/>
              <a:t>Интелектуальные ресурсы</a:t>
            </a:r>
            <a:endParaRPr lang="ru-RU" altLang="en-US" sz="1800" i="1"/>
          </a:p>
          <a:p>
            <a:r>
              <a:rPr lang="ru-RU" altLang="en-US" sz="1800"/>
              <a:t>Информация о факультутах, личные отзывы учеников, персональные данные кураторов</a:t>
            </a:r>
            <a:endParaRPr lang="ru-RU" altLang="en-US" sz="1800"/>
          </a:p>
          <a:p>
            <a:r>
              <a:rPr lang="ru-RU" altLang="en-US" sz="1800" i="1"/>
              <a:t>Персонал</a:t>
            </a:r>
            <a:endParaRPr lang="ru-RU" altLang="en-US" sz="1800" i="1"/>
          </a:p>
          <a:p>
            <a:r>
              <a:rPr lang="ru-RU" altLang="en-US" sz="1800"/>
              <a:t>Маректологи, программисты, клиент-менеджер, кураторы</a:t>
            </a:r>
            <a:endParaRPr lang="ru-RU" altLang="en-US" sz="1800"/>
          </a:p>
          <a:p>
            <a:r>
              <a:rPr lang="ru-RU" altLang="en-US" sz="1800" i="1"/>
              <a:t>Время персонала</a:t>
            </a:r>
            <a:endParaRPr lang="ru-RU" altLang="en-US" sz="1800" i="1"/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690880" y="7519035"/>
            <a:ext cx="9084310" cy="24472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ru-RU" altLang="en-US" sz="2000" b="1"/>
              <a:t>Структура издержек</a:t>
            </a:r>
            <a:endParaRPr lang="ru-RU" altLang="en-US" sz="2000" b="1"/>
          </a:p>
          <a:p>
            <a:r>
              <a:rPr lang="ru-RU" altLang="en-US" sz="2000"/>
              <a:t>Времы затраченное командов</a:t>
            </a:r>
            <a:endParaRPr lang="ru-RU" altLang="en-US" sz="2000"/>
          </a:p>
          <a:p>
            <a:r>
              <a:rPr lang="ru-RU" altLang="en-US" sz="2000"/>
              <a:t>Серверные ресурсы на поддержание телеграмм бота и базы данных</a:t>
            </a:r>
            <a:endParaRPr lang="ru-RU" altLang="en-US" sz="2000"/>
          </a:p>
          <a:p>
            <a:r>
              <a:rPr lang="ru-RU" altLang="en-US" sz="2000"/>
              <a:t>Работа маркетологов и программистов</a:t>
            </a:r>
            <a:endParaRPr lang="ru-RU" altLang="en-US" sz="2000"/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9770110" y="7519035"/>
            <a:ext cx="9084310" cy="24472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ru-RU" altLang="en-US" sz="2000" b="1"/>
              <a:t>Потоки доходов</a:t>
            </a:r>
            <a:endParaRPr lang="ru-RU" altLang="en-US" sz="2000" b="1"/>
          </a:p>
          <a:p>
            <a:r>
              <a:rPr lang="ru-RU" altLang="en-US" sz="2000"/>
              <a:t>Клиенты готовы платить за информацию, в нашем случае ожидается формат «Оплаты подписки»</a:t>
            </a:r>
            <a:endParaRPr lang="ru-RU" altLang="en-US"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 txBox="1"/>
          <p:nvPr>
            <p:ph type="body" idx="1"/>
          </p:nvPr>
        </p:nvSpPr>
        <p:spPr>
          <a:xfrm>
            <a:off x="894588" y="1589088"/>
            <a:ext cx="11358372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/>
              <a:t>Текущие результаты: успешные кейсы, клиенты или предварительные договоренности, привлеченные инвестиции и др.</a:t>
            </a:r>
            <a:endParaRPr lang="ru-RU" sz="2800"/>
          </a:p>
        </p:txBody>
      </p:sp>
      <p:sp>
        <p:nvSpPr>
          <p:cNvPr id="182" name="Google Shape;182;p2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</a:pPr>
            <a:r>
              <a:rPr lang="ru-RU" b="1"/>
              <a:t>Текущие результаты</a:t>
            </a:r>
            <a:endParaRPr lang="ru-RU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4"/>
          <p:cNvPicPr preferRelativeResize="0"/>
          <p:nvPr/>
        </p:nvPicPr>
        <p:blipFill rotWithShape="1">
          <a:blip r:embed="rId1">
            <a:alphaModFix amt="48000"/>
          </a:blip>
          <a:srcRect l="12508" t="15043" r="19245" b="34928"/>
          <a:stretch>
            <a:fillRect/>
          </a:stretch>
        </p:blipFill>
        <p:spPr>
          <a:xfrm>
            <a:off x="7370064" y="1096849"/>
            <a:ext cx="13331952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4"/>
          <p:cNvSpPr txBox="1"/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/>
              <a:t>Ключевые члены ваше команды (CEO, CTO и СMO), опыт и компетенции;</a:t>
            </a:r>
            <a:endParaRPr lang="ru-RU" sz="2800"/>
          </a:p>
        </p:txBody>
      </p:sp>
      <p:sp>
        <p:nvSpPr>
          <p:cNvPr id="189" name="Google Shape;189;p2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</a:pPr>
            <a:r>
              <a:rPr lang="ru-RU" b="1"/>
              <a:t>Команда</a:t>
            </a:r>
            <a:endParaRPr lang="ru-RU" b="1"/>
          </a:p>
        </p:txBody>
      </p:sp>
      <p:sp>
        <p:nvSpPr>
          <p:cNvPr id="190" name="Google Shape;190;p24"/>
          <p:cNvSpPr txBox="1"/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</a:p>
        </p:txBody>
      </p:sp>
      <p:sp>
        <p:nvSpPr>
          <p:cNvPr id="191" name="Google Shape;191;p24"/>
          <p:cNvSpPr/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92" name="Google Shape;192;p24"/>
          <p:cNvSpPr txBox="1"/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</a:p>
        </p:txBody>
      </p:sp>
      <p:sp>
        <p:nvSpPr>
          <p:cNvPr id="193" name="Google Shape;193;p24"/>
          <p:cNvSpPr txBox="1"/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</a:p>
        </p:txBody>
      </p:sp>
      <p:sp>
        <p:nvSpPr>
          <p:cNvPr id="194" name="Google Shape;194;p24"/>
          <p:cNvSpPr/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95" name="Google Shape;195;p24"/>
          <p:cNvSpPr txBox="1"/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</a:p>
        </p:txBody>
      </p:sp>
      <p:sp>
        <p:nvSpPr>
          <p:cNvPr id="196" name="Google Shape;196;p24"/>
          <p:cNvSpPr txBox="1"/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</a:p>
        </p:txBody>
      </p:sp>
      <p:sp>
        <p:nvSpPr>
          <p:cNvPr id="197" name="Google Shape;197;p24"/>
          <p:cNvSpPr/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4"/>
          <p:cNvSpPr txBox="1"/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</a:p>
        </p:txBody>
      </p:sp>
      <p:sp>
        <p:nvSpPr>
          <p:cNvPr id="199" name="Google Shape;199;p24"/>
          <p:cNvSpPr txBox="1"/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</a:p>
        </p:txBody>
      </p:sp>
      <p:sp>
        <p:nvSpPr>
          <p:cNvPr id="200" name="Google Shape;200;p24"/>
          <p:cNvSpPr/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4"/>
          <p:cNvSpPr txBox="1"/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/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/>
              <a:t>Планы развития, потребности и предложение для того, кому вы адресуете презентацию.</a:t>
            </a:r>
            <a:endParaRPr lang="ru-RU" sz="2800"/>
          </a:p>
        </p:txBody>
      </p:sp>
      <p:sp>
        <p:nvSpPr>
          <p:cNvPr id="207" name="Google Shape;207;p2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</a:pPr>
            <a:r>
              <a:rPr lang="ru-RU" b="1"/>
              <a:t>Планы развития</a:t>
            </a:r>
            <a:endParaRPr lang="ru-RU" b="1"/>
          </a:p>
        </p:txBody>
      </p:sp>
      <p:sp>
        <p:nvSpPr>
          <p:cNvPr id="208" name="Google Shape;208;p25"/>
          <p:cNvSpPr txBox="1"/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</a:p>
        </p:txBody>
      </p:sp>
      <p:sp>
        <p:nvSpPr>
          <p:cNvPr id="209" name="Google Shape;209;p25"/>
          <p:cNvSpPr txBox="1"/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"/>
          <p:cNvSpPr txBox="1"/>
          <p:nvPr>
            <p:ph type="subTitle" idx="1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-228600" algn="l" rtl="0">
              <a:lnSpc>
                <a:spcPct val="24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Сайт </a:t>
            </a:r>
            <a:endParaRPr lang="ru-RU"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28600" marR="0" lvl="0" indent="-228600" algn="l" rtl="0">
              <a:lnSpc>
                <a:spcPct val="242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Телефон</a:t>
            </a:r>
            <a:endParaRPr lang="ru-RU"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28600" marR="0" lvl="0" indent="-228600" algn="l" rtl="0">
              <a:lnSpc>
                <a:spcPct val="242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email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5" name="Google Shape;215;p26"/>
          <p:cNvSpPr txBox="1"/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 panose="020B0604020202020204"/>
              <a:buNone/>
            </a:pPr>
            <a:r>
              <a:rPr lang="ru-RU" b="1"/>
              <a:t>Контакты</a:t>
            </a:r>
            <a:endParaRPr lang="ru-RU" b="1"/>
          </a:p>
        </p:txBody>
      </p:sp>
      <p:sp>
        <p:nvSpPr>
          <p:cNvPr id="216" name="Google Shape;216;p26"/>
          <p:cNvSpPr txBox="1"/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Website.ru </a:t>
            </a:r>
            <a:endParaRPr lang="ru-RU" sz="2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56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+7 (___) ___-__-__</a:t>
            </a:r>
            <a:endParaRPr lang="ru-RU" sz="2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56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email@mailto.ru</a:t>
            </a:r>
            <a:endParaRPr sz="2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4731</Words>
  <Application>WPS Presentation</Application>
  <PresentationFormat/>
  <Paragraphs>113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SimSun</vt:lpstr>
      <vt:lpstr>Wingdings</vt:lpstr>
      <vt:lpstr>Arial</vt:lpstr>
      <vt:lpstr>Calibri</vt:lpstr>
      <vt:lpstr>Microsoft YaHei</vt:lpstr>
      <vt:lpstr>Arial Unicode MS</vt:lpstr>
      <vt:lpstr>ОБЛОЖКИ</vt:lpstr>
      <vt:lpstr>РАЗДЕЛИТЕЛИ</vt:lpstr>
      <vt:lpstr>Название проекта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ХэлпU.</dc:title>
  <dc:creator/>
  <cp:lastModifiedBy>aleks</cp:lastModifiedBy>
  <cp:revision>1</cp:revision>
  <dcterms:created xsi:type="dcterms:W3CDTF">2023-11-15T06:44:09Z</dcterms:created>
  <dcterms:modified xsi:type="dcterms:W3CDTF">2023-11-15T06:44:09Z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DDE232BC1A4B40A88A3AE4CCE423748B_13</vt:lpwstr>
  </property>
  <property fmtid="{D5CDD505-2E9C-101B-9397-08002B2CF9AE}" pid="3" name="KSOProductBuildVer">
    <vt:lpwstr>1049-12.2.0.13306</vt:lpwstr>
  </property>
</Properties>
</file>