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"/>
  </p:notesMasterIdLst>
  <p:handoutMasterIdLst>
    <p:handoutMasterId r:id="rId15"/>
  </p:handoutMasterIdLst>
  <p:sldIdLst>
    <p:sldId id="353" r:id="rId3"/>
    <p:sldId id="354" r:id="rId4"/>
    <p:sldId id="355" r:id="rId6"/>
    <p:sldId id="356" r:id="rId7"/>
    <p:sldId id="357" r:id="rId8"/>
    <p:sldId id="358" r:id="rId9"/>
    <p:sldId id="359" r:id="rId10"/>
    <p:sldId id="360" r:id="rId11"/>
    <p:sldId id="363" r:id="rId12"/>
    <p:sldId id="361" r:id="rId13"/>
    <p:sldId id="364" r:id="rId14"/>
  </p:sldIdLst>
  <p:sldSz cx="9144000" cy="5143500" type="screen16x9"/>
  <p:notesSz cx="6797675" cy="992632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46AF"/>
    <a:srgbClr val="734DDD"/>
    <a:srgbClr val="C992FC"/>
    <a:srgbClr val="9DC3E6"/>
    <a:srgbClr val="42D2E1"/>
    <a:srgbClr val="E9EDF4"/>
    <a:srgbClr val="7C6FC1"/>
    <a:srgbClr val="556BFA"/>
    <a:srgbClr val="C0504D"/>
    <a:srgbClr val="FC7C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94" autoAdjust="0"/>
    <p:restoredTop sz="96461" autoAdjust="0"/>
  </p:normalViewPr>
  <p:slideViewPr>
    <p:cSldViewPr>
      <p:cViewPr>
        <p:scale>
          <a:sx n="100" d="100"/>
          <a:sy n="100" d="100"/>
        </p:scale>
        <p:origin x="12" y="75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handoutMaster" Target="handoutMasters/handoutMaster1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86FD6F-3E4A-42CB-B134-693DFDD50027}" type="datetimeFigureOut">
              <a:rPr lang="ru-RU" smtClean="0"/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173556-C8FB-4BA4-BD62-1719C33EA342}" type="slidenum">
              <a:rPr lang="ru-RU" smtClean="0"/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EDFB30-C11D-456D-BF0F-44D44C21805D}" type="datetimeFigureOut">
              <a:rPr lang="ru-RU" smtClean="0"/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3E4631-2F4A-4E84-A609-EFA769FC7D4D}" type="slidenum">
              <a:rPr lang="ru-RU" smtClean="0"/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E4631-2F4A-4E84-A609-EFA769FC7D4D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E4631-2F4A-4E84-A609-EFA769FC7D4D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E4631-2F4A-4E84-A609-EFA769FC7D4D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E4631-2F4A-4E84-A609-EFA769FC7D4D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E4631-2F4A-4E84-A609-EFA769FC7D4D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E4631-2F4A-4E84-A609-EFA769FC7D4D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E4631-2F4A-4E84-A609-EFA769FC7D4D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E4631-2F4A-4E84-A609-EFA769FC7D4D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E4631-2F4A-4E84-A609-EFA769FC7D4D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E4631-2F4A-4E84-A609-EFA769FC7D4D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37522-AF43-458B-93E7-76B47CF03857}" type="datetime1">
              <a:rPr lang="ru-RU" smtClean="0"/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EB736-7ECD-464E-97ED-00EA71B8FC10}" type="datetime1">
              <a:rPr lang="ru-RU" smtClean="0"/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C93E6-7E23-4CA3-91B5-7013C82EFE71}" type="datetime1">
              <a:rPr lang="ru-RU" smtClean="0"/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12943-713C-4C14-83B9-DB8982E70215}" type="datetime1">
              <a:rPr lang="ru-RU" smtClean="0"/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51E93-758C-42EF-99A5-9A3308DD54DA}" type="datetime1">
              <a:rPr lang="ru-RU" smtClean="0"/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C65D5-7BCF-450D-94E0-505F453BFF9D}" type="datetime1">
              <a:rPr lang="ru-RU" smtClean="0"/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97472-AC7C-4DD1-B814-CF801FADA11F}" type="datetime1">
              <a:rPr lang="ru-RU" smtClean="0"/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B08CD-2183-4B38-9388-1FD9EFDC8175}" type="datetime1">
              <a:rPr lang="ru-RU" smtClean="0"/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C05AA-E0A2-405F-8EBA-8DB076BD4BE1}" type="datetime1">
              <a:rPr lang="ru-RU" smtClean="0"/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9A46B-6F29-4AE5-9785-2260C3435E53}" type="datetime1">
              <a:rPr lang="ru-RU" smtClean="0"/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3947A-6CA2-4528-84C0-9BD94B06F0DF}" type="datetime1">
              <a:rPr lang="ru-RU" smtClean="0"/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7E9DBA-331F-4661-9D1D-9C0E3FBF1E54}" type="datetime1">
              <a:rPr lang="ru-RU" smtClean="0"/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467885" y="915566"/>
            <a:ext cx="3384376" cy="2527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6995">
              <a:lnSpc>
                <a:spcPct val="110000"/>
              </a:lnSpc>
            </a:pPr>
            <a:r>
              <a:rPr lang="ru-RU" b="1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интеллектуального агента "Гость курорта" для санаторно-курортного кластера Кавказских Минеральных Вод</a:t>
            </a:r>
            <a:r>
              <a:rPr lang="ru-RU" b="1" dirty="0" smtClean="0">
                <a:solidFill>
                  <a:srgbClr val="3846A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</a:t>
            </a:r>
            <a:endParaRPr lang="ru-RU" b="1" dirty="0">
              <a:solidFill>
                <a:srgbClr val="3846AF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86995">
              <a:lnSpc>
                <a:spcPct val="110000"/>
              </a:lnSpc>
            </a:pPr>
            <a:r>
              <a:rPr lang="ru-RU" b="1" dirty="0">
                <a:solidFill>
                  <a:srgbClr val="3846A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Даначев Георгий Иванович</a:t>
            </a:r>
            <a:r>
              <a:rPr lang="ru-RU" b="1" dirty="0" smtClean="0">
                <a:solidFill>
                  <a:srgbClr val="3846A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</a:t>
            </a:r>
            <a:endParaRPr lang="ru-RU" b="1" dirty="0">
              <a:solidFill>
                <a:srgbClr val="3846AF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86995">
              <a:lnSpc>
                <a:spcPct val="110000"/>
              </a:lnSpc>
            </a:pPr>
            <a:endParaRPr lang="ru-RU" b="1" dirty="0" smtClean="0">
              <a:solidFill>
                <a:srgbClr val="3846AF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51007">
            <a:off x="3855600" y="1698524"/>
            <a:ext cx="1116349" cy="167174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4244511" cy="51435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71961">
            <a:off x="5144911" y="903722"/>
            <a:ext cx="341088" cy="32069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71961">
            <a:off x="5158383" y="2790027"/>
            <a:ext cx="355778" cy="3345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093" y="360492"/>
            <a:ext cx="2346226" cy="4788000"/>
          </a:xfrm>
          <a:prstGeom prst="rect">
            <a:avLst/>
          </a:prstGeom>
        </p:spPr>
      </p:pic>
      <p:sp>
        <p:nvSpPr>
          <p:cNvPr id="6" name="bg object 46"/>
          <p:cNvSpPr/>
          <p:nvPr/>
        </p:nvSpPr>
        <p:spPr>
          <a:xfrm>
            <a:off x="0" y="0"/>
            <a:ext cx="9144000" cy="618789"/>
          </a:xfrm>
          <a:custGeom>
            <a:avLst/>
            <a:gdLst/>
            <a:ahLst/>
            <a:cxnLst/>
            <a:rect l="l" t="t" r="r" b="b"/>
            <a:pathLst>
              <a:path w="20104100" h="1341120">
                <a:moveTo>
                  <a:pt x="20104099" y="0"/>
                </a:moveTo>
                <a:lnTo>
                  <a:pt x="0" y="0"/>
                </a:lnTo>
                <a:lnTo>
                  <a:pt x="0" y="1340608"/>
                </a:lnTo>
                <a:lnTo>
                  <a:pt x="20104099" y="1340608"/>
                </a:lnTo>
                <a:lnTo>
                  <a:pt x="20104099" y="0"/>
                </a:lnTo>
                <a:close/>
              </a:path>
            </a:pathLst>
          </a:custGeom>
          <a:solidFill>
            <a:srgbClr val="3846AF"/>
          </a:solidFill>
        </p:spPr>
        <p:txBody>
          <a:bodyPr wrap="square" lIns="0" tIns="0" rIns="0" bIns="0" rtlCol="0"/>
          <a:lstStyle/>
          <a:p>
            <a:endParaRPr sz="135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320045" y="195675"/>
            <a:ext cx="641219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135" b="1">
                <a:solidFill>
                  <a:srgbClr val="3B74AF"/>
                </a:solidFill>
                <a:latin typeface="DIN Pro Bold" panose="020B0604020202020204" charset="0"/>
                <a:ea typeface="Tahoma" panose="020B0604030504040204"/>
                <a:cs typeface="DIN Pro Bold" panose="020B0604020202020204" charset="0"/>
              </a:defRPr>
            </a:lvl1pPr>
          </a:lstStyle>
          <a:p>
            <a:r>
              <a:rPr lang="ru-RU" sz="1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 ПРОБЛЕМАТИКА</a:t>
            </a:r>
            <a:endParaRPr lang="ru-RU" sz="1800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974904" y="4890194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bg1"/>
                </a:solidFill>
              </a:rPr>
            </a:fld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78142" y="900292"/>
          <a:ext cx="6096000" cy="364250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365666"/>
                <a:gridCol w="1944216"/>
                <a:gridCol w="1786118"/>
              </a:tblGrid>
              <a:tr h="665528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Техническая</a:t>
                      </a:r>
                      <a:endParaRPr lang="ru-RU" sz="1600" b="0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Разработка агента</a:t>
                      </a:r>
                      <a:endParaRPr lang="ru-RU" sz="1600" b="0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А*</a:t>
                      </a:r>
                      <a:endParaRPr lang="ru-RU" sz="1600" b="0" baseline="0" dirty="0" smtClean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sz="1600" b="0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66552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Экономическая</a:t>
                      </a:r>
                      <a:endParaRPr lang="ru-RU" sz="1600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Неэффективность</a:t>
                      </a:r>
                      <a:r>
                        <a:rPr lang="ru-RU" sz="1600" baseline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ручного труда менеджера</a:t>
                      </a:r>
                      <a:endParaRPr lang="ru-RU" sz="1600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</a:t>
                      </a:r>
                      <a:endParaRPr lang="ru-RU" sz="1600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65528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Импортозамещение</a:t>
                      </a:r>
                      <a:endParaRPr lang="ru-RU" sz="1600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Российская разработка</a:t>
                      </a:r>
                      <a:endParaRPr lang="ru-RU" sz="1600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</a:t>
                      </a:r>
                      <a:endParaRPr lang="ru-RU" sz="1600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6552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Стейк</a:t>
                      </a:r>
                      <a:r>
                        <a:rPr lang="ru-RU" sz="1600" baseline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холдер</a:t>
                      </a:r>
                      <a:endParaRPr lang="ru-RU" sz="1600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Санаторно-курортный</a:t>
                      </a:r>
                      <a:r>
                        <a:rPr lang="ru-RU" sz="1600" baseline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кластер</a:t>
                      </a:r>
                      <a:endParaRPr lang="ru-RU" sz="1600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</a:t>
                      </a:r>
                      <a:endParaRPr lang="ru-RU" sz="1600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6552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Признаки проблемы</a:t>
                      </a:r>
                      <a:endParaRPr lang="ru-RU" sz="1600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 стратегии развития</a:t>
                      </a:r>
                      <a:endParaRPr lang="ru-RU" sz="1600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</a:t>
                      </a:r>
                      <a:endParaRPr lang="ru-RU" sz="1600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11560" y="4443958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3846AF"/>
                </a:solidFill>
              </a:rPr>
              <a:t>* - Оценка важности по шкале А - В</a:t>
            </a:r>
            <a:endParaRPr lang="ru-RU" dirty="0" smtClean="0">
              <a:solidFill>
                <a:srgbClr val="3846A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093" y="360492"/>
            <a:ext cx="2346226" cy="4788000"/>
          </a:xfrm>
          <a:prstGeom prst="rect">
            <a:avLst/>
          </a:prstGeom>
        </p:spPr>
      </p:pic>
      <p:sp>
        <p:nvSpPr>
          <p:cNvPr id="6" name="bg object 46"/>
          <p:cNvSpPr/>
          <p:nvPr/>
        </p:nvSpPr>
        <p:spPr>
          <a:xfrm>
            <a:off x="0" y="0"/>
            <a:ext cx="9144000" cy="618789"/>
          </a:xfrm>
          <a:custGeom>
            <a:avLst/>
            <a:gdLst/>
            <a:ahLst/>
            <a:cxnLst/>
            <a:rect l="l" t="t" r="r" b="b"/>
            <a:pathLst>
              <a:path w="20104100" h="1341120">
                <a:moveTo>
                  <a:pt x="20104099" y="0"/>
                </a:moveTo>
                <a:lnTo>
                  <a:pt x="0" y="0"/>
                </a:lnTo>
                <a:lnTo>
                  <a:pt x="0" y="1340608"/>
                </a:lnTo>
                <a:lnTo>
                  <a:pt x="20104099" y="1340608"/>
                </a:lnTo>
                <a:lnTo>
                  <a:pt x="20104099" y="0"/>
                </a:lnTo>
                <a:close/>
              </a:path>
            </a:pathLst>
          </a:custGeom>
          <a:solidFill>
            <a:srgbClr val="3846AF"/>
          </a:solidFill>
        </p:spPr>
        <p:txBody>
          <a:bodyPr wrap="square" lIns="0" tIns="0" rIns="0" bIns="0" rtlCol="0"/>
          <a:lstStyle/>
          <a:p>
            <a:endParaRPr sz="135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320045" y="195675"/>
            <a:ext cx="641219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135" b="1">
                <a:solidFill>
                  <a:srgbClr val="3B74AF"/>
                </a:solidFill>
                <a:latin typeface="DIN Pro Bold" panose="020B0604020202020204" charset="0"/>
                <a:ea typeface="Tahoma" panose="020B0604030504040204"/>
                <a:cs typeface="DIN Pro Bold" panose="020B0604020202020204" charset="0"/>
              </a:defRPr>
            </a:lvl1pPr>
          </a:lstStyle>
          <a:p>
            <a:r>
              <a:rPr lang="ru-RU" sz="1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 ПРЕДЛАГАЕМОЕ </a:t>
            </a:r>
            <a:r>
              <a:rPr lang="ru-RU" sz="1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РЕШЕНИЕ</a:t>
            </a:r>
            <a:endParaRPr lang="ru-RU" sz="1800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974904" y="4890194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bg1"/>
                </a:solidFill>
              </a:rPr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12946" y="987574"/>
            <a:ext cx="3409138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должно быть на слайде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57200" y="1200150"/>
          <a:ext cx="7556084" cy="250132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232248"/>
                <a:gridCol w="5323836"/>
              </a:tblGrid>
              <a:tr h="833776"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Решение</a:t>
                      </a:r>
                      <a:endParaRPr lang="ru-RU" sz="2000" b="0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Интеллектуальные агенты на основе алгоритмов сетей Байеса</a:t>
                      </a:r>
                      <a:endParaRPr lang="ru-RU" sz="2000" b="0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833776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Преимущества</a:t>
                      </a:r>
                      <a:endParaRPr lang="ru-RU" sz="2000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Алгоритмы позволяют собирать метаданные и настраивать агентов.</a:t>
                      </a:r>
                      <a:endParaRPr lang="ru-RU" sz="2000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833776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Задел</a:t>
                      </a:r>
                      <a:endParaRPr lang="ru-RU" sz="2000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Команда проекта имеет опыт разработки интеллектуальных приложений и сайтов.</a:t>
                      </a:r>
                      <a:endParaRPr lang="ru-RU" sz="2000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093" y="360492"/>
            <a:ext cx="2346226" cy="4788000"/>
          </a:xfrm>
          <a:prstGeom prst="rect">
            <a:avLst/>
          </a:prstGeom>
        </p:spPr>
      </p:pic>
      <p:sp>
        <p:nvSpPr>
          <p:cNvPr id="6" name="bg object 46"/>
          <p:cNvSpPr/>
          <p:nvPr/>
        </p:nvSpPr>
        <p:spPr>
          <a:xfrm>
            <a:off x="0" y="0"/>
            <a:ext cx="9144000" cy="618789"/>
          </a:xfrm>
          <a:custGeom>
            <a:avLst/>
            <a:gdLst/>
            <a:ahLst/>
            <a:cxnLst/>
            <a:rect l="l" t="t" r="r" b="b"/>
            <a:pathLst>
              <a:path w="20104100" h="1341120">
                <a:moveTo>
                  <a:pt x="20104099" y="0"/>
                </a:moveTo>
                <a:lnTo>
                  <a:pt x="0" y="0"/>
                </a:lnTo>
                <a:lnTo>
                  <a:pt x="0" y="1340608"/>
                </a:lnTo>
                <a:lnTo>
                  <a:pt x="20104099" y="1340608"/>
                </a:lnTo>
                <a:lnTo>
                  <a:pt x="20104099" y="0"/>
                </a:lnTo>
                <a:close/>
              </a:path>
            </a:pathLst>
          </a:custGeom>
          <a:solidFill>
            <a:srgbClr val="3846AF"/>
          </a:solidFill>
        </p:spPr>
        <p:txBody>
          <a:bodyPr wrap="square" lIns="0" tIns="0" rIns="0" bIns="0" rtlCol="0"/>
          <a:lstStyle/>
          <a:p>
            <a:endParaRPr sz="135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320045" y="195675"/>
            <a:ext cx="641219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135" b="1">
                <a:solidFill>
                  <a:srgbClr val="3B74AF"/>
                </a:solidFill>
                <a:latin typeface="DIN Pro Bold" panose="020B0604020202020204" charset="0"/>
                <a:ea typeface="Tahoma" panose="020B0604030504040204"/>
                <a:cs typeface="DIN Pro Bold" panose="020B0604020202020204" charset="0"/>
              </a:defRPr>
            </a:lvl1pPr>
          </a:lstStyle>
          <a:p>
            <a:r>
              <a:rPr lang="ru-RU" sz="1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 ОБОСНОВАНИЕ </a:t>
            </a:r>
            <a:r>
              <a:rPr lang="ru-RU" sz="1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ДОСТИЖИМОСТИ РЕЗУЛЬТАТА</a:t>
            </a:r>
            <a:endParaRPr lang="ru-RU" sz="1800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974904" y="4890194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bg1"/>
                </a:solidFill>
              </a:rPr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12946" y="987574"/>
            <a:ext cx="3409138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должно быть на слайде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457200" y="1200150"/>
          <a:ext cx="7556084" cy="267339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232248"/>
                <a:gridCol w="5323836"/>
              </a:tblGrid>
              <a:tr h="833776"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Ресурсы</a:t>
                      </a:r>
                      <a:endParaRPr lang="ru-RU" sz="2000" b="0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Инфраструктура ВУЗа и инфраструктура разработчика.</a:t>
                      </a:r>
                      <a:endParaRPr lang="ru-RU" sz="2000" b="0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8337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00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Задел</a:t>
                      </a:r>
                      <a:endParaRPr lang="ru-RU" sz="2000" dirty="0" smtClean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Команда проекта имеет опыт разработки интеллектуальных приложений и сайтов.</a:t>
                      </a:r>
                      <a:endParaRPr lang="ru-RU" sz="2000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833776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Интеллектуальная</a:t>
                      </a:r>
                      <a:r>
                        <a:rPr lang="ru-RU" sz="2000" baseline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</a:t>
                      </a:r>
                      <a:r>
                        <a:rPr lang="ru-RU" sz="200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обственность</a:t>
                      </a:r>
                      <a:endParaRPr lang="ru-RU" sz="2000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Будет оформлено свидетельство на</a:t>
                      </a:r>
                      <a:r>
                        <a:rPr lang="ru-RU" sz="2000" baseline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программу</a:t>
                      </a:r>
                      <a:r>
                        <a:rPr lang="ru-RU" sz="2000" baseline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для ЭВМ.</a:t>
                      </a:r>
                      <a:endParaRPr lang="ru-RU" sz="2000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093" y="360492"/>
            <a:ext cx="2346226" cy="4788000"/>
          </a:xfrm>
          <a:prstGeom prst="rect">
            <a:avLst/>
          </a:prstGeom>
        </p:spPr>
      </p:pic>
      <p:sp>
        <p:nvSpPr>
          <p:cNvPr id="6" name="bg object 46"/>
          <p:cNvSpPr/>
          <p:nvPr/>
        </p:nvSpPr>
        <p:spPr>
          <a:xfrm>
            <a:off x="0" y="0"/>
            <a:ext cx="9144000" cy="618789"/>
          </a:xfrm>
          <a:custGeom>
            <a:avLst/>
            <a:gdLst/>
            <a:ahLst/>
            <a:cxnLst/>
            <a:rect l="l" t="t" r="r" b="b"/>
            <a:pathLst>
              <a:path w="20104100" h="1341120">
                <a:moveTo>
                  <a:pt x="20104099" y="0"/>
                </a:moveTo>
                <a:lnTo>
                  <a:pt x="0" y="0"/>
                </a:lnTo>
                <a:lnTo>
                  <a:pt x="0" y="1340608"/>
                </a:lnTo>
                <a:lnTo>
                  <a:pt x="20104099" y="1340608"/>
                </a:lnTo>
                <a:lnTo>
                  <a:pt x="20104099" y="0"/>
                </a:lnTo>
                <a:close/>
              </a:path>
            </a:pathLst>
          </a:custGeom>
          <a:solidFill>
            <a:srgbClr val="3846AF"/>
          </a:solidFill>
        </p:spPr>
        <p:txBody>
          <a:bodyPr wrap="square" lIns="0" tIns="0" rIns="0" bIns="0" rtlCol="0"/>
          <a:lstStyle/>
          <a:p>
            <a:endParaRPr sz="135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320045" y="195675"/>
            <a:ext cx="641219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135" b="1">
                <a:solidFill>
                  <a:srgbClr val="3B74AF"/>
                </a:solidFill>
                <a:latin typeface="DIN Pro Bold" panose="020B0604020202020204" charset="0"/>
                <a:ea typeface="Tahoma" panose="020B0604030504040204"/>
                <a:cs typeface="DIN Pro Bold" panose="020B0604020202020204" charset="0"/>
              </a:defRPr>
            </a:lvl1pPr>
          </a:lstStyle>
          <a:p>
            <a:r>
              <a:rPr lang="ru-RU" sz="1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 СРАВНЕНИЕ </a:t>
            </a:r>
            <a:r>
              <a:rPr lang="ru-RU" sz="1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 АНАЛОГАМИ</a:t>
            </a:r>
            <a:endParaRPr lang="ru-RU" sz="1800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974904" y="4890194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bg1"/>
                </a:solidFill>
              </a:rPr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9768"/>
            <a:ext cx="3816424" cy="64435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25173" y="816804"/>
            <a:ext cx="27660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Аналоги и конкуренты</a:t>
            </a:r>
            <a:endParaRPr lang="ru-RU" b="1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92290" y="1444474"/>
            <a:ext cx="3624134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dirty="0"/>
              <a:t>https://habr.com/ru/articles/794008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92127" y="1920606"/>
            <a:ext cx="4021229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dirty="0"/>
              <a:t>https://www.aistudios.com/ru/ai-avatars</a:t>
            </a:r>
            <a:endParaRPr lang="ru-RU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2914725"/>
            <a:ext cx="3550816" cy="21072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290" y="3624531"/>
            <a:ext cx="2967180" cy="14025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27" y="2629618"/>
            <a:ext cx="2967343" cy="960575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4355976" y="889908"/>
          <a:ext cx="3961200" cy="142993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980600"/>
                <a:gridCol w="1980600"/>
              </a:tblGrid>
              <a:tr h="1429934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Преимущества:</a:t>
                      </a:r>
                      <a:endParaRPr lang="ru-RU" sz="1600" dirty="0" smtClean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600" b="0" baseline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ru-RU" sz="1600" b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Интерактивность</a:t>
                      </a:r>
                      <a:endParaRPr lang="ru-RU" sz="1600" b="0" dirty="0" smtClean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600" b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Доступность</a:t>
                      </a:r>
                      <a:r>
                        <a:rPr lang="ru-RU" sz="1600" b="0" baseline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информации</a:t>
                      </a:r>
                      <a:endParaRPr lang="ru-RU" sz="1600" b="0" dirty="0" smtClean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sz="1600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Недостатки</a:t>
                      </a:r>
                      <a:endParaRPr lang="ru-RU" sz="1600" dirty="0" smtClean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b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применимо</a:t>
                      </a:r>
                      <a:r>
                        <a:rPr lang="ru-RU" sz="1600" b="0" baseline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 курортному сектору</a:t>
                      </a:r>
                      <a:endParaRPr lang="ru-RU" sz="1600" b="0" baseline="0" dirty="0" smtClean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sz="1600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093" y="360492"/>
            <a:ext cx="2346226" cy="4788000"/>
          </a:xfrm>
          <a:prstGeom prst="rect">
            <a:avLst/>
          </a:prstGeom>
        </p:spPr>
      </p:pic>
      <p:sp>
        <p:nvSpPr>
          <p:cNvPr id="6" name="bg object 46"/>
          <p:cNvSpPr/>
          <p:nvPr/>
        </p:nvSpPr>
        <p:spPr>
          <a:xfrm>
            <a:off x="0" y="0"/>
            <a:ext cx="9144000" cy="618789"/>
          </a:xfrm>
          <a:custGeom>
            <a:avLst/>
            <a:gdLst/>
            <a:ahLst/>
            <a:cxnLst/>
            <a:rect l="l" t="t" r="r" b="b"/>
            <a:pathLst>
              <a:path w="20104100" h="1341120">
                <a:moveTo>
                  <a:pt x="20104099" y="0"/>
                </a:moveTo>
                <a:lnTo>
                  <a:pt x="0" y="0"/>
                </a:lnTo>
                <a:lnTo>
                  <a:pt x="0" y="1340608"/>
                </a:lnTo>
                <a:lnTo>
                  <a:pt x="20104099" y="1340608"/>
                </a:lnTo>
                <a:lnTo>
                  <a:pt x="20104099" y="0"/>
                </a:lnTo>
                <a:close/>
              </a:path>
            </a:pathLst>
          </a:custGeom>
          <a:solidFill>
            <a:srgbClr val="3846AF"/>
          </a:solidFill>
        </p:spPr>
        <p:txBody>
          <a:bodyPr wrap="square" lIns="0" tIns="0" rIns="0" bIns="0" rtlCol="0"/>
          <a:lstStyle/>
          <a:p>
            <a:endParaRPr sz="135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320045" y="195675"/>
            <a:ext cx="641219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135" b="1">
                <a:solidFill>
                  <a:srgbClr val="3B74AF"/>
                </a:solidFill>
                <a:latin typeface="DIN Pro Bold" panose="020B0604020202020204" charset="0"/>
                <a:ea typeface="Tahoma" panose="020B0604030504040204"/>
                <a:cs typeface="DIN Pro Bold" panose="020B0604020202020204" charset="0"/>
              </a:defRPr>
            </a:lvl1pPr>
          </a:lstStyle>
          <a:p>
            <a:r>
              <a:rPr lang="ru-RU" sz="1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 ПЕРСПЕКТИВЫ </a:t>
            </a:r>
            <a:r>
              <a:rPr lang="ru-RU" sz="1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КОММЕРЦИАЛИЗАЦИИ</a:t>
            </a:r>
            <a:endParaRPr lang="ru-RU" sz="1800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974904" y="4890194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bg1"/>
                </a:solidFill>
              </a:rPr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12946" y="987574"/>
            <a:ext cx="3409138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должно быть на слайде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512" y="987574"/>
          <a:ext cx="6096000" cy="26619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marL="0" indent="0"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lang="ru-RU" b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Портрет потребителя</a:t>
                      </a:r>
                      <a:endParaRPr lang="ru-RU" b="0" dirty="0" smtClean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b="0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Санаторно-курортный</a:t>
                      </a:r>
                      <a:r>
                        <a:rPr lang="ru-RU" sz="1800" b="0" baseline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кластер</a:t>
                      </a:r>
                      <a:endParaRPr lang="ru-RU" sz="1800" b="0" dirty="0" smtClean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b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Предполагаемая себестоимость</a:t>
                      </a:r>
                      <a:endParaRPr lang="ru-RU" b="0" dirty="0" smtClean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 тыс. руб.</a:t>
                      </a:r>
                      <a:endParaRPr lang="ru-RU" b="0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b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Предполагаемая цена</a:t>
                      </a:r>
                      <a:endParaRPr lang="ru-RU" b="0" dirty="0" smtClean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ru-RU" b="0" baseline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 тыс. руб.</a:t>
                      </a:r>
                      <a:endParaRPr lang="ru-RU" b="0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b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Предполагаемая оценка объема рынка  </a:t>
                      </a:r>
                      <a:endParaRPr lang="ru-RU" b="0" dirty="0" smtClean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 млн.</a:t>
                      </a:r>
                      <a:r>
                        <a:rPr lang="ru-RU" b="0" baseline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руб. (регион)</a:t>
                      </a:r>
                      <a:endParaRPr lang="ru-RU" b="0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Бизнес модель</a:t>
                      </a:r>
                      <a:endParaRPr lang="ru-RU" b="0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Годовая</a:t>
                      </a:r>
                      <a:r>
                        <a:rPr lang="ru-RU" b="0" baseline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подписка</a:t>
                      </a:r>
                      <a:endParaRPr lang="ru-RU" b="0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093" y="360492"/>
            <a:ext cx="2346226" cy="4788000"/>
          </a:xfrm>
          <a:prstGeom prst="rect">
            <a:avLst/>
          </a:prstGeom>
        </p:spPr>
      </p:pic>
      <p:sp>
        <p:nvSpPr>
          <p:cNvPr id="6" name="bg object 46"/>
          <p:cNvSpPr/>
          <p:nvPr/>
        </p:nvSpPr>
        <p:spPr>
          <a:xfrm>
            <a:off x="0" y="0"/>
            <a:ext cx="9144000" cy="618789"/>
          </a:xfrm>
          <a:custGeom>
            <a:avLst/>
            <a:gdLst/>
            <a:ahLst/>
            <a:cxnLst/>
            <a:rect l="l" t="t" r="r" b="b"/>
            <a:pathLst>
              <a:path w="20104100" h="1341120">
                <a:moveTo>
                  <a:pt x="20104099" y="0"/>
                </a:moveTo>
                <a:lnTo>
                  <a:pt x="0" y="0"/>
                </a:lnTo>
                <a:lnTo>
                  <a:pt x="0" y="1340608"/>
                </a:lnTo>
                <a:lnTo>
                  <a:pt x="20104099" y="1340608"/>
                </a:lnTo>
                <a:lnTo>
                  <a:pt x="20104099" y="0"/>
                </a:lnTo>
                <a:close/>
              </a:path>
            </a:pathLst>
          </a:custGeom>
          <a:solidFill>
            <a:srgbClr val="3846AF"/>
          </a:solidFill>
        </p:spPr>
        <p:txBody>
          <a:bodyPr wrap="square" lIns="0" tIns="0" rIns="0" bIns="0" rtlCol="0"/>
          <a:lstStyle/>
          <a:p>
            <a:endParaRPr sz="135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320045" y="195675"/>
            <a:ext cx="641219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135" b="1">
                <a:solidFill>
                  <a:srgbClr val="3B74AF"/>
                </a:solidFill>
                <a:latin typeface="DIN Pro Bold" panose="020B0604020202020204" charset="0"/>
                <a:ea typeface="Tahoma" panose="020B0604030504040204"/>
                <a:cs typeface="DIN Pro Bold" panose="020B0604020202020204" charset="0"/>
              </a:defRPr>
            </a:lvl1pPr>
          </a:lstStyle>
          <a:p>
            <a:r>
              <a:rPr lang="ru-RU" sz="1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 ПЛАН </a:t>
            </a:r>
            <a:r>
              <a:rPr lang="ru-RU" sz="1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РЕАЛИЗАЦИИ ПРОЕКТА</a:t>
            </a:r>
            <a:endParaRPr lang="ru-RU" sz="1800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974904" y="4890194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bg1"/>
                </a:solidFill>
              </a:rPr>
            </a:fld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1520" y="1131892"/>
          <a:ext cx="7848872" cy="265899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160240"/>
                <a:gridCol w="5688632"/>
              </a:tblGrid>
              <a:tr h="1367850"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Технические задачи</a:t>
                      </a:r>
                      <a:endParaRPr lang="ru-RU" b="0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Разработка концепции;</a:t>
                      </a:r>
                      <a:endParaRPr lang="ru-RU" b="0" dirty="0" smtClean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b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Разработка интеллектуальных алгоритмов;</a:t>
                      </a:r>
                      <a:endParaRPr lang="ru-RU" b="0" dirty="0" smtClean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b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Разработка сайта;</a:t>
                      </a:r>
                      <a:endParaRPr lang="ru-RU" b="0" dirty="0" smtClean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b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Внедрение интеллектуальных сервисов.</a:t>
                      </a:r>
                      <a:endParaRPr lang="ru-RU" b="0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2544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Затраты</a:t>
                      </a:r>
                      <a:endParaRPr lang="ru-RU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</a:t>
                      </a:r>
                      <a:r>
                        <a:rPr lang="ru-RU" baseline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тыс. руб.</a:t>
                      </a:r>
                      <a:endParaRPr lang="ru-RU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918601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Интеллектуальная собственность</a:t>
                      </a:r>
                      <a:endParaRPr lang="ru-RU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Будет оформлено свидетельство на</a:t>
                      </a:r>
                      <a:r>
                        <a:rPr lang="ru-RU" sz="1800" baseline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программу</a:t>
                      </a:r>
                      <a:r>
                        <a:rPr lang="ru-RU" sz="1800" baseline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для ЭВМ.</a:t>
                      </a:r>
                      <a:endParaRPr lang="ru-RU" sz="1800" dirty="0" smtClean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093" y="360492"/>
            <a:ext cx="2346226" cy="4788000"/>
          </a:xfrm>
          <a:prstGeom prst="rect">
            <a:avLst/>
          </a:prstGeom>
        </p:spPr>
      </p:pic>
      <p:sp>
        <p:nvSpPr>
          <p:cNvPr id="6" name="bg object 46"/>
          <p:cNvSpPr/>
          <p:nvPr/>
        </p:nvSpPr>
        <p:spPr>
          <a:xfrm>
            <a:off x="0" y="0"/>
            <a:ext cx="9144000" cy="618789"/>
          </a:xfrm>
          <a:custGeom>
            <a:avLst/>
            <a:gdLst/>
            <a:ahLst/>
            <a:cxnLst/>
            <a:rect l="l" t="t" r="r" b="b"/>
            <a:pathLst>
              <a:path w="20104100" h="1341120">
                <a:moveTo>
                  <a:pt x="20104099" y="0"/>
                </a:moveTo>
                <a:lnTo>
                  <a:pt x="0" y="0"/>
                </a:lnTo>
                <a:lnTo>
                  <a:pt x="0" y="1340608"/>
                </a:lnTo>
                <a:lnTo>
                  <a:pt x="20104099" y="1340608"/>
                </a:lnTo>
                <a:lnTo>
                  <a:pt x="20104099" y="0"/>
                </a:lnTo>
                <a:close/>
              </a:path>
            </a:pathLst>
          </a:custGeom>
          <a:solidFill>
            <a:srgbClr val="3846AF"/>
          </a:solidFill>
        </p:spPr>
        <p:txBody>
          <a:bodyPr wrap="square" lIns="0" tIns="0" rIns="0" bIns="0" rtlCol="0"/>
          <a:lstStyle/>
          <a:p>
            <a:endParaRPr sz="135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320045" y="195675"/>
            <a:ext cx="641219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135" b="1">
                <a:solidFill>
                  <a:srgbClr val="3B74AF"/>
                </a:solidFill>
                <a:latin typeface="DIN Pro Bold" panose="020B0604020202020204" charset="0"/>
                <a:ea typeface="Tahoma" panose="020B0604030504040204"/>
                <a:cs typeface="DIN Pro Bold" panose="020B0604020202020204" charset="0"/>
              </a:defRPr>
            </a:lvl1pPr>
          </a:lstStyle>
          <a:p>
            <a:r>
              <a:rPr lang="ru-RU" sz="1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 КВАЛИФИКАЦИЯ </a:t>
            </a:r>
            <a:r>
              <a:rPr lang="ru-RU" sz="1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ЗАЯВИТЕЛЯ</a:t>
            </a:r>
            <a:endParaRPr lang="ru-RU" sz="1800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974904" y="4890194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bg1"/>
                </a:solidFill>
              </a:rPr>
            </a:fld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512" y="1131590"/>
          <a:ext cx="7632848" cy="285905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048428"/>
                <a:gridCol w="5584420"/>
              </a:tblGrid>
              <a:tr h="373897"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Образование</a:t>
                      </a:r>
                      <a:endParaRPr lang="ru-RU" b="0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Бакалавр 09.03.02</a:t>
                      </a:r>
                      <a:endParaRPr lang="ru-RU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3897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Опыт</a:t>
                      </a:r>
                      <a:endParaRPr lang="ru-RU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Разработка </a:t>
                      </a:r>
                      <a:r>
                        <a:rPr lang="ru-RU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сайтов, статьи</a:t>
                      </a:r>
                      <a:endParaRPr lang="ru-RU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3897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Команда</a:t>
                      </a:r>
                      <a:endParaRPr lang="ru-RU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rgbClr val="3846A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Ризван Чокаев имеет опыт работы программистом;</a:t>
                      </a:r>
                      <a:endParaRPr lang="ru-RU" sz="1800" b="0" i="0" kern="1200" dirty="0" smtClean="0">
                        <a:solidFill>
                          <a:srgbClr val="3846A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800" b="0" i="0" kern="1200" dirty="0" smtClean="0">
                          <a:solidFill>
                            <a:srgbClr val="3846A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Самвел </a:t>
                      </a:r>
                      <a:r>
                        <a:rPr lang="ru-RU" sz="1800" b="0" i="0" kern="1200" dirty="0" smtClean="0">
                          <a:solidFill>
                            <a:srgbClr val="3846A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Киракосян </a:t>
                      </a:r>
                      <a:r>
                        <a:rPr lang="ru-RU" sz="1800" b="0" i="0" kern="1200" dirty="0" smtClean="0">
                          <a:solidFill>
                            <a:srgbClr val="3846A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имеет опыт работы программистом;</a:t>
                      </a:r>
                      <a:endParaRPr lang="ru-RU" sz="1800" b="0" i="0" kern="1200" baseline="0" dirty="0" smtClean="0">
                        <a:solidFill>
                          <a:srgbClr val="3846A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800" b="0" i="0" kern="1200" dirty="0" smtClean="0">
                          <a:solidFill>
                            <a:srgbClr val="3846A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Даначев Георгий имеет опыт управления проектом.</a:t>
                      </a:r>
                      <a:endParaRPr lang="ru-RU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3897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Права</a:t>
                      </a:r>
                      <a:r>
                        <a:rPr lang="ru-RU" baseline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РИД</a:t>
                      </a:r>
                      <a:endParaRPr lang="ru-RU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Будут оформлены</a:t>
                      </a:r>
                      <a:r>
                        <a:rPr lang="ru-RU" baseline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 ноябре 2025 г.</a:t>
                      </a:r>
                      <a:endParaRPr lang="ru-RU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093" y="360492"/>
            <a:ext cx="2346226" cy="4788000"/>
          </a:xfrm>
          <a:prstGeom prst="rect">
            <a:avLst/>
          </a:prstGeom>
        </p:spPr>
      </p:pic>
      <p:sp>
        <p:nvSpPr>
          <p:cNvPr id="6" name="bg object 46"/>
          <p:cNvSpPr/>
          <p:nvPr/>
        </p:nvSpPr>
        <p:spPr>
          <a:xfrm>
            <a:off x="0" y="0"/>
            <a:ext cx="9144000" cy="618789"/>
          </a:xfrm>
          <a:custGeom>
            <a:avLst/>
            <a:gdLst/>
            <a:ahLst/>
            <a:cxnLst/>
            <a:rect l="l" t="t" r="r" b="b"/>
            <a:pathLst>
              <a:path w="20104100" h="1341120">
                <a:moveTo>
                  <a:pt x="20104099" y="0"/>
                </a:moveTo>
                <a:lnTo>
                  <a:pt x="0" y="0"/>
                </a:lnTo>
                <a:lnTo>
                  <a:pt x="0" y="1340608"/>
                </a:lnTo>
                <a:lnTo>
                  <a:pt x="20104099" y="1340608"/>
                </a:lnTo>
                <a:lnTo>
                  <a:pt x="20104099" y="0"/>
                </a:lnTo>
                <a:close/>
              </a:path>
            </a:pathLst>
          </a:custGeom>
          <a:solidFill>
            <a:srgbClr val="3846AF"/>
          </a:solidFill>
        </p:spPr>
        <p:txBody>
          <a:bodyPr wrap="square" lIns="0" tIns="0" rIns="0" bIns="0" rtlCol="0"/>
          <a:lstStyle/>
          <a:p>
            <a:endParaRPr sz="135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320045" y="195675"/>
            <a:ext cx="641219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135" b="1">
                <a:solidFill>
                  <a:srgbClr val="3B74AF"/>
                </a:solidFill>
                <a:latin typeface="DIN Pro Bold" panose="020B0604020202020204" charset="0"/>
                <a:ea typeface="Tahoma" panose="020B0604030504040204"/>
                <a:cs typeface="DIN Pro Bold" panose="020B0604020202020204" charset="0"/>
              </a:defRPr>
            </a:lvl1pPr>
          </a:lstStyle>
          <a:p>
            <a:r>
              <a:rPr lang="ru-RU" sz="1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 КВАЛИФИКАЦИЯ </a:t>
            </a:r>
            <a:r>
              <a:rPr lang="ru-RU" sz="1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ЗАЯВИТЕЛЯ</a:t>
            </a:r>
            <a:endParaRPr lang="ru-RU" sz="1800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974904" y="4890194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bg1"/>
                </a:solidFill>
              </a:rPr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2"/>
          <a:stretch>
            <a:fillRect/>
          </a:stretch>
        </p:blipFill>
        <p:spPr>
          <a:xfrm>
            <a:off x="11038" y="642972"/>
            <a:ext cx="4079156" cy="438300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090194" y="614622"/>
            <a:ext cx="3204275" cy="92333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rPr>
              <a:t>Публикация Даначева Г.И.</a:t>
            </a:r>
            <a:endParaRPr lang="ru-RU" dirty="0" smtClean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rPr>
              <a:t>в материалах конференции</a:t>
            </a:r>
            <a:endParaRPr lang="ru-RU" dirty="0" smtClean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rPr>
              <a:t>«Студенческая наука региону»</a:t>
            </a: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093" y="360492"/>
            <a:ext cx="2346226" cy="4788000"/>
          </a:xfrm>
          <a:prstGeom prst="rect">
            <a:avLst/>
          </a:prstGeom>
        </p:spPr>
      </p:pic>
      <p:sp>
        <p:nvSpPr>
          <p:cNvPr id="6" name="bg object 46"/>
          <p:cNvSpPr/>
          <p:nvPr/>
        </p:nvSpPr>
        <p:spPr>
          <a:xfrm>
            <a:off x="0" y="0"/>
            <a:ext cx="9144000" cy="618789"/>
          </a:xfrm>
          <a:custGeom>
            <a:avLst/>
            <a:gdLst/>
            <a:ahLst/>
            <a:cxnLst/>
            <a:rect l="l" t="t" r="r" b="b"/>
            <a:pathLst>
              <a:path w="20104100" h="1341120">
                <a:moveTo>
                  <a:pt x="20104099" y="0"/>
                </a:moveTo>
                <a:lnTo>
                  <a:pt x="0" y="0"/>
                </a:lnTo>
                <a:lnTo>
                  <a:pt x="0" y="1340608"/>
                </a:lnTo>
                <a:lnTo>
                  <a:pt x="20104099" y="1340608"/>
                </a:lnTo>
                <a:lnTo>
                  <a:pt x="20104099" y="0"/>
                </a:lnTo>
                <a:close/>
              </a:path>
            </a:pathLst>
          </a:custGeom>
          <a:solidFill>
            <a:srgbClr val="3846AF"/>
          </a:solidFill>
        </p:spPr>
        <p:txBody>
          <a:bodyPr wrap="square" lIns="0" tIns="0" rIns="0" bIns="0" rtlCol="0"/>
          <a:lstStyle/>
          <a:p>
            <a:endParaRPr sz="135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385579" y="177040"/>
            <a:ext cx="641219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135" b="1">
                <a:solidFill>
                  <a:srgbClr val="3B74AF"/>
                </a:solidFill>
                <a:latin typeface="DIN Pro Bold" panose="020B0604020202020204" charset="0"/>
                <a:ea typeface="Tahoma" panose="020B0604030504040204"/>
                <a:cs typeface="DIN Pro Bold" panose="020B0604020202020204" charset="0"/>
              </a:defRPr>
            </a:lvl1pPr>
          </a:lstStyle>
          <a:p>
            <a:r>
              <a:rPr lang="ru-RU" sz="18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ПАРТНЕРЫ</a:t>
            </a:r>
            <a:endParaRPr lang="ru-RU" sz="1800" dirty="0">
              <a:solidFill>
                <a:schemeClr val="accent5">
                  <a:lumMod val="20000"/>
                  <a:lumOff val="8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974904" y="4890194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bg1"/>
                </a:solidFill>
              </a:rPr>
            </a:fld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43727" y="915565"/>
          <a:ext cx="6396287" cy="345638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141387"/>
                <a:gridCol w="4254900"/>
              </a:tblGrid>
              <a:tr h="666074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СКФУ</a:t>
                      </a:r>
                      <a:endParaRPr lang="ru-RU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ncfu.ru </a:t>
                      </a:r>
                      <a:endParaRPr lang="ru-RU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846095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Санаторий «РОДНИК»</a:t>
                      </a:r>
                      <a:endParaRPr lang="ru-RU" dirty="0" smtClean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kmvrodnik.ru</a:t>
                      </a:r>
                      <a:r>
                        <a:rPr lang="ru-RU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792088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Санатори</a:t>
                      </a:r>
                      <a:r>
                        <a:rPr lang="ru-RU" baseline="0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й им. М.Ю.Лермонтова</a:t>
                      </a:r>
                      <a:endParaRPr lang="ru-RU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lerm-pyatigorsk-knz.ru</a:t>
                      </a:r>
                      <a:endParaRPr lang="ru-RU" dirty="0" smtClean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152128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Санаторий «Виктория»</a:t>
                      </a:r>
                      <a:endParaRPr lang="ru-RU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victoriya-kmv-esn.ru</a:t>
                      </a:r>
                      <a:r>
                        <a:rPr lang="ru-RU" dirty="0" smtClean="0">
                          <a:solidFill>
                            <a:srgbClr val="3846A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dirty="0">
                        <a:solidFill>
                          <a:srgbClr val="3846A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099781"/>
            <a:ext cx="1154205" cy="3957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679750"/>
            <a:ext cx="751230" cy="68436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510020"/>
            <a:ext cx="1505955" cy="60934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359597"/>
            <a:ext cx="1205250" cy="9613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093" y="360492"/>
            <a:ext cx="2346226" cy="4788000"/>
          </a:xfrm>
          <a:prstGeom prst="rect">
            <a:avLst/>
          </a:prstGeom>
        </p:spPr>
      </p:pic>
      <p:sp>
        <p:nvSpPr>
          <p:cNvPr id="6" name="bg object 46"/>
          <p:cNvSpPr/>
          <p:nvPr/>
        </p:nvSpPr>
        <p:spPr>
          <a:xfrm>
            <a:off x="0" y="0"/>
            <a:ext cx="9144000" cy="618789"/>
          </a:xfrm>
          <a:custGeom>
            <a:avLst/>
            <a:gdLst/>
            <a:ahLst/>
            <a:cxnLst/>
            <a:rect l="l" t="t" r="r" b="b"/>
            <a:pathLst>
              <a:path w="20104100" h="1341120">
                <a:moveTo>
                  <a:pt x="20104099" y="0"/>
                </a:moveTo>
                <a:lnTo>
                  <a:pt x="0" y="0"/>
                </a:lnTo>
                <a:lnTo>
                  <a:pt x="0" y="1340608"/>
                </a:lnTo>
                <a:lnTo>
                  <a:pt x="20104099" y="1340608"/>
                </a:lnTo>
                <a:lnTo>
                  <a:pt x="20104099" y="0"/>
                </a:lnTo>
                <a:close/>
              </a:path>
            </a:pathLst>
          </a:custGeom>
          <a:solidFill>
            <a:srgbClr val="3846AF"/>
          </a:solidFill>
        </p:spPr>
        <p:txBody>
          <a:bodyPr wrap="square" lIns="0" tIns="0" rIns="0" bIns="0" rtlCol="0"/>
          <a:lstStyle/>
          <a:p>
            <a:endParaRPr sz="1350" dirty="0">
              <a:solidFill>
                <a:prstClr val="black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910" y="829945"/>
            <a:ext cx="3537585" cy="332486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0" y="618490"/>
            <a:ext cx="3420745" cy="119888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ru-RU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Почта для связи:</a:t>
            </a:r>
            <a:endParaRPr lang="ru-RU" altLang="en-US" b="1" dirty="0" smtClean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ru-RU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01</a:t>
            </a:r>
            <a:r>
              <a:rPr lang="en-US" altLang="ru-RU" b="1" dirty="0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geodan10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@gmail.com</a:t>
            </a:r>
            <a:endParaRPr lang="ru-RU" sz="16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Контактные данные: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Телефон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+7 (928) 304-77-34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716122" y="4228073"/>
            <a:ext cx="1997968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ru-RU" b="1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Аватар проекта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5778" y="4155459"/>
            <a:ext cx="3085412" cy="9220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Даначев Георгий И., Киракасян Самвел А.,</a:t>
            </a:r>
            <a:endParaRPr lang="ru-RU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Чокаев Ризван А.</a:t>
            </a:r>
            <a:endParaRPr lang="ru-RU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2348</Words>
  <Application>WPS Presentation</Application>
  <PresentationFormat>Экран (16:9)</PresentationFormat>
  <Paragraphs>203</Paragraphs>
  <Slides>11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3" baseType="lpstr">
      <vt:lpstr>Arial</vt:lpstr>
      <vt:lpstr>SimSun</vt:lpstr>
      <vt:lpstr>Wingdings</vt:lpstr>
      <vt:lpstr>Tahoma</vt:lpstr>
      <vt:lpstr>DIN Pro Bold</vt:lpstr>
      <vt:lpstr>Segoe Print</vt:lpstr>
      <vt:lpstr>Tahoma</vt:lpstr>
      <vt:lpstr>Times New Roman</vt:lpstr>
      <vt:lpstr>Microsoft YaHei</vt:lpstr>
      <vt:lpstr>Arial Unicode MS</vt:lpstr>
      <vt:lpstr>Calibri</vt:lpstr>
      <vt:lpstr>Тема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Овчинников Александр Александрович</dc:creator>
  <cp:lastModifiedBy>Георгий Даначев</cp:lastModifiedBy>
  <cp:revision>503</cp:revision>
  <cp:lastPrinted>2025-06-03T10:28:00Z</cp:lastPrinted>
  <dcterms:created xsi:type="dcterms:W3CDTF">2023-09-21T09:05:00Z</dcterms:created>
  <dcterms:modified xsi:type="dcterms:W3CDTF">2025-12-01T13:48:46Z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FD882289B5C14A8A8BE28480E159CEB3_12</vt:lpwstr>
  </property>
  <property fmtid="{D5CDD505-2E9C-101B-9397-08002B2CF9AE}" pid="3" name="KSOProductBuildVer">
    <vt:lpwstr>1049-12.2.0.23155</vt:lpwstr>
  </property>
</Properties>
</file>