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9" r:id="rId2"/>
    <p:sldId id="260" r:id="rId3"/>
    <p:sldId id="309" r:id="rId4"/>
    <p:sldId id="310" r:id="rId5"/>
    <p:sldId id="311" r:id="rId6"/>
    <p:sldId id="312" r:id="rId7"/>
    <p:sldId id="308" r:id="rId8"/>
    <p:sldId id="265" r:id="rId9"/>
    <p:sldId id="286" r:id="rId10"/>
    <p:sldId id="296" r:id="rId11"/>
    <p:sldId id="287" r:id="rId12"/>
    <p:sldId id="306" r:id="rId13"/>
    <p:sldId id="267" r:id="rId14"/>
    <p:sldId id="282" r:id="rId15"/>
    <p:sldId id="283" r:id="rId16"/>
    <p:sldId id="294" r:id="rId17"/>
    <p:sldId id="266" r:id="rId18"/>
    <p:sldId id="305" r:id="rId19"/>
    <p:sldId id="307" r:id="rId20"/>
    <p:sldId id="289" r:id="rId21"/>
    <p:sldId id="271" r:id="rId22"/>
    <p:sldId id="299" r:id="rId23"/>
    <p:sldId id="300" r:id="rId24"/>
    <p:sldId id="301" r:id="rId25"/>
    <p:sldId id="27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1" autoAdjust="0"/>
    <p:restoredTop sz="94628"/>
  </p:normalViewPr>
  <p:slideViewPr>
    <p:cSldViewPr snapToGrid="0">
      <p:cViewPr varScale="1">
        <p:scale>
          <a:sx n="82" d="100"/>
          <a:sy n="82" d="100"/>
        </p:scale>
        <p:origin x="749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29EA0-D0A4-AE4B-A572-568869F2203F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D8F4F-374B-204F-9726-33A1494C5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439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D8F4F-374B-204F-9726-33A1494C52E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31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D8F4F-374B-204F-9726-33A1494C52E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644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D8F4F-374B-204F-9726-33A1494C52E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953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D8F4F-374B-204F-9726-33A1494C52E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43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D8F4F-374B-204F-9726-33A1494C52E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307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D8F4F-374B-204F-9726-33A1494C52E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546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D8F4F-374B-204F-9726-33A1494C52E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380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D8F4F-374B-204F-9726-33A1494C52E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633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D8F4F-374B-204F-9726-33A1494C52E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005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982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211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12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8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05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87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82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969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778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27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58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D5221BF9-9559-4D62-ADC6-2362970143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FB4C3E1-495D-437D-A1DB-87F3028BB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51536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AAB131D-0F50-4923-96D1-8C59A3D8EEC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62875" y="2386654"/>
            <a:ext cx="8663075" cy="331089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>
                <a:latin typeface="Times New Roman" panose="020206030504050203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</p:txBody>
      </p:sp>
      <p:sp>
        <p:nvSpPr>
          <p:cNvPr id="8" name="Нижний колонтитул 9">
            <a:extLst>
              <a:ext uri="{FF2B5EF4-FFF2-40B4-BE49-F238E27FC236}">
                <a16:creationId xmlns:a16="http://schemas.microsoft.com/office/drawing/2014/main" id="{F30DBE8A-9D17-4F79-86F8-9FEA11DF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Дата 8">
            <a:extLst>
              <a:ext uri="{FF2B5EF4-FFF2-40B4-BE49-F238E27FC236}">
                <a16:creationId xmlns:a16="http://schemas.microsoft.com/office/drawing/2014/main" id="{FC9023F8-E1A8-4C1E-B745-6658DCD67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ru-RU" noProof="0"/>
              <a:t>11 февраля 20XX</a:t>
            </a:r>
          </a:p>
        </p:txBody>
      </p:sp>
      <p:sp>
        <p:nvSpPr>
          <p:cNvPr id="10" name="Номер слайда 10">
            <a:extLst>
              <a:ext uri="{FF2B5EF4-FFF2-40B4-BE49-F238E27FC236}">
                <a16:creationId xmlns:a16="http://schemas.microsoft.com/office/drawing/2014/main" id="{E51CCEBF-A77A-4DDA-94D4-73646D55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0303F77D-1BEF-481A-B8C1-15974ED46EB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38437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210B5-4C50-4D64-9A56-C9331DACC2B8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2137E-3FE5-4042-B03B-F167300049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083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D3A6E2C-43CA-469E-A2BB-AFF8CEFBD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049"/>
            <a:ext cx="12192000" cy="68908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62991" y="4195046"/>
            <a:ext cx="50198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Проект :   Голосовой помощник-</a:t>
            </a:r>
            <a:r>
              <a:rPr lang="ru-RU" sz="3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адаптатор</a:t>
            </a:r>
            <a:r>
              <a:rPr lang="ru-RU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32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E.V.A. </a:t>
            </a:r>
            <a:endParaRPr lang="ru-RU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025872" y="357922"/>
            <a:ext cx="6009628" cy="5180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Министерство науки и высшего образования Российской Федерации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ФГБОУ ВО «Уфимский государственный нефтяной 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технический университет» 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 Уфимская высшая школа экономики и управления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126166" y="1628079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35500" y="5489172"/>
            <a:ext cx="34488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Выполнили: Атнагулова Р.М.</a:t>
            </a:r>
          </a:p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                        </a:t>
            </a:r>
            <a:r>
              <a:rPr lang="ru-RU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Бикбаува</a:t>
            </a:r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 А.И.</a:t>
            </a:r>
          </a:p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                        </a:t>
            </a:r>
            <a:r>
              <a:rPr lang="ru-RU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Пыпкина</a:t>
            </a:r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 А.В.</a:t>
            </a:r>
          </a:p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                        </a:t>
            </a:r>
            <a:r>
              <a:rPr lang="ru-RU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Шайдатова</a:t>
            </a:r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 Д.Р.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8CB332-FCA4-4DA9-9449-B9D600F51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205" y="-220316"/>
            <a:ext cx="2549468" cy="1568685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D1E84C0-D889-44FB-ABDE-5EB77B43BA2C}"/>
              </a:ext>
            </a:extLst>
          </p:cNvPr>
          <p:cNvSpPr/>
          <p:nvPr/>
        </p:nvSpPr>
        <p:spPr>
          <a:xfrm>
            <a:off x="5573487" y="6320169"/>
            <a:ext cx="1398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 Уфа  2023  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370EFF7-2593-4304-8386-364C846BBBC4}"/>
              </a:ext>
            </a:extLst>
          </p:cNvPr>
          <p:cNvSpPr/>
          <p:nvPr/>
        </p:nvSpPr>
        <p:spPr>
          <a:xfrm>
            <a:off x="3458969" y="3429000"/>
            <a:ext cx="57231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ТЕХНОЛОГИЧЕСКОЕ ПРЕДПРИНИМАТЕЛЬСТВО</a:t>
            </a:r>
            <a:endParaRPr lang="ru-RU" sz="20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126166" y="1637410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88B2A6-808A-4132-89DB-C77E6EB7F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952" y="-15902"/>
            <a:ext cx="1175657" cy="11854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C13502-3987-76D2-ACBF-420A242F1F70}"/>
              </a:ext>
            </a:extLst>
          </p:cNvPr>
          <p:cNvSpPr txBox="1"/>
          <p:nvPr/>
        </p:nvSpPr>
        <p:spPr>
          <a:xfrm>
            <a:off x="31525" y="791992"/>
            <a:ext cx="11682805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некоторых компаниях новому сотруднику в самом начале не уделяется должного внимания, он не знает, к кому обратиться за необходимой для работы информацией, так как не был назначен человек для введения его в курс дела, он чувствует свою невостребованность. </a:t>
            </a:r>
          </a:p>
          <a:p>
            <a:pPr indent="457200"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Практика показывает, если получается улучшить процесс адаптации новичков в первые 45 дней, можно сократить отсев новых сотрудников примерно на 20 %.</a:t>
            </a:r>
          </a:p>
          <a:p>
            <a:pPr indent="457200"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Если сотрудник уходит после первого года работы, это прямые потери: приходится не только искать, но и снова обучать нового человека.</a:t>
            </a:r>
          </a:p>
          <a:p>
            <a:pPr indent="457200"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6BA80-E74C-FAD3-2634-511A5166B0B7}"/>
              </a:ext>
            </a:extLst>
          </p:cNvPr>
          <p:cNvSpPr txBox="1"/>
          <p:nvPr/>
        </p:nvSpPr>
        <p:spPr>
          <a:xfrm>
            <a:off x="2006520" y="315235"/>
            <a:ext cx="8891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СТАТИСТИКА  ПО ПРОБЛЕМЕ</a:t>
            </a:r>
            <a:endParaRPr lang="ru-RU" sz="28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BFDB835-2D22-2CF7-D848-3A93F0906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225" y="3351246"/>
            <a:ext cx="3506754" cy="350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67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126166" y="1628079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88B2A6-808A-4132-89DB-C77E6EB7F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98" y="92237"/>
            <a:ext cx="1175657" cy="11854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C13502-3987-76D2-ACBF-420A242F1F70}"/>
              </a:ext>
            </a:extLst>
          </p:cNvPr>
          <p:cNvSpPr txBox="1"/>
          <p:nvPr/>
        </p:nvSpPr>
        <p:spPr>
          <a:xfrm>
            <a:off x="150607" y="797435"/>
            <a:ext cx="11682805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Сложно на новой работе - 13 000 000 запросов 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Что делать если ничего не понимаешь на новой работе - 8 520 000 запросов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Очень тяжело на новой работе - 8 010 000 запросов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Проблема адаптации новых сотрудников - 7 560 000 запросов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Не могу адаптироваться на новой работе - 2 220 000 запросов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Мне ничего не объясняют на новой работе -1 010 000 запросов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Как помочь себе адаптироваться на новой работе - 566 000 запросов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Проблема адаптации новых сотрудников в Газпроме - 140 000 запросов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проблема адаптации новых сотрудников в Роснефти - 71 200 запросов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6BA80-E74C-FAD3-2634-511A5166B0B7}"/>
              </a:ext>
            </a:extLst>
          </p:cNvPr>
          <p:cNvSpPr txBox="1"/>
          <p:nvPr/>
        </p:nvSpPr>
        <p:spPr>
          <a:xfrm>
            <a:off x="1689431" y="431768"/>
            <a:ext cx="8891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СТАТИСТИКА ПО ПРОБЛЕМЕ</a:t>
            </a:r>
            <a:endParaRPr lang="ru-RU" sz="28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9386D4-A965-A45A-E9D9-46AEBF6D9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335" y="4090644"/>
            <a:ext cx="4385482" cy="286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21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126166" y="1628079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88B2A6-808A-4132-89DB-C77E6EB7F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98" y="92237"/>
            <a:ext cx="1175657" cy="11854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C13502-3987-76D2-ACBF-420A242F1F70}"/>
              </a:ext>
            </a:extLst>
          </p:cNvPr>
          <p:cNvSpPr txBox="1"/>
          <p:nvPr/>
        </p:nvSpPr>
        <p:spPr>
          <a:xfrm>
            <a:off x="150607" y="797435"/>
            <a:ext cx="11682805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Работник, медленно проходящий адаптацию, может менее оперативно реагировать на сложности в работе, ЧП и пр., что ведет за собой нарушение норм.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Сложности во время адаптационного периода повышают уровень текучести кадров, следовательно затрачивается все больше ресурсов и времени на новых сотрудников (все зациклилось)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Управляющие тем или иным отделом не всегда могут объективно выделить “проблемные точки” персонала (сотрудники не всегда честно и объективно говорят о своих проблемных аспектах в работе, это становится “слепой зоной”)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Замедленное распространение информации о нововведениях среди сотрудников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6BA80-E74C-FAD3-2634-511A5166B0B7}"/>
              </a:ext>
            </a:extLst>
          </p:cNvPr>
          <p:cNvSpPr txBox="1"/>
          <p:nvPr/>
        </p:nvSpPr>
        <p:spPr>
          <a:xfrm>
            <a:off x="1689431" y="431768"/>
            <a:ext cx="88911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Риски, связанные с отсутствием нашего продукта на рынке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52508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126166" y="1628079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88B2A6-808A-4132-89DB-C77E6EB7F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98" y="92237"/>
            <a:ext cx="1175657" cy="11854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C13502-3987-76D2-ACBF-420A242F1F70}"/>
              </a:ext>
            </a:extLst>
          </p:cNvPr>
          <p:cNvSpPr txBox="1"/>
          <p:nvPr/>
        </p:nvSpPr>
        <p:spPr>
          <a:xfrm>
            <a:off x="150607" y="797435"/>
            <a:ext cx="1168280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Книга, рассказывающая о компании (М.Видео, Сбербанк)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https://альпинапро.рф/corporate?utm_source=yandex&amp;utm_medium=ak&amp;utm_campaign=mc_rf_98725381&amp;utm_content=%7Cag:5312947011%7Caid:15216707929%7Csrc:search-none%7Cpos:premium-1%7Ctar:47947157533-%7Cret:47947157533%7Cdev:desktop%7Cmat:%7Cg:Уфа_172%7Cph:47947157533-no%7C&amp;utm_term=---autotargeting&amp;yclid=5254764883749634047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Motivity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— это модульная система, позволяющая собрать платформу под любые потребности. Выбирайте готовое решение под конкретную задачу или создавайте свою уникальную платформу из множества модулей. (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adidas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google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sony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indent="457200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https://motivity.ru/?utm_source=yandex_direct&amp;utm_medium=cpc&amp;utm_campaign=wizard_all&amp;utm_content=15156955301&amp;utm_term=---autotargeting&amp;yclid=1167585387214274559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6BA80-E74C-FAD3-2634-511A5166B0B7}"/>
              </a:ext>
            </a:extLst>
          </p:cNvPr>
          <p:cNvSpPr txBox="1"/>
          <p:nvPr/>
        </p:nvSpPr>
        <p:spPr>
          <a:xfrm>
            <a:off x="1689431" y="431768"/>
            <a:ext cx="88911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Решение проблемы на данный момент, помимо использования человеческих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950128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126166" y="1628079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88B2A6-808A-4132-89DB-C77E6EB7F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98" y="92237"/>
            <a:ext cx="1175657" cy="11854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C13502-3987-76D2-ACBF-420A242F1F70}"/>
              </a:ext>
            </a:extLst>
          </p:cNvPr>
          <p:cNvSpPr txBox="1"/>
          <p:nvPr/>
        </p:nvSpPr>
        <p:spPr>
          <a:xfrm>
            <a:off x="150607" y="797435"/>
            <a:ext cx="1168280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6BA80-E74C-FAD3-2634-511A5166B0B7}"/>
              </a:ext>
            </a:extLst>
          </p:cNvPr>
          <p:cNvSpPr txBox="1"/>
          <p:nvPr/>
        </p:nvSpPr>
        <p:spPr>
          <a:xfrm>
            <a:off x="1689431" y="431768"/>
            <a:ext cx="8891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Риски, связанные с невыполнением плана</a:t>
            </a:r>
          </a:p>
        </p:txBody>
      </p:sp>
    </p:spTree>
    <p:extLst>
      <p:ext uri="{BB962C8B-B14F-4D97-AF65-F5344CB8AC3E}">
        <p14:creationId xmlns:p14="http://schemas.microsoft.com/office/powerpoint/2010/main" val="2388388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8998C8E-0B4C-1439-34CE-3D54CD970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588113" y="3076687"/>
            <a:ext cx="9453280" cy="378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126166" y="1628079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88B2A6-808A-4132-89DB-C77E6EB7F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4952" y="-6572"/>
            <a:ext cx="1175657" cy="11854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C13502-3987-76D2-ACBF-420A242F1F70}"/>
              </a:ext>
            </a:extLst>
          </p:cNvPr>
          <p:cNvSpPr txBox="1"/>
          <p:nvPr/>
        </p:nvSpPr>
        <p:spPr>
          <a:xfrm>
            <a:off x="150607" y="1216614"/>
            <a:ext cx="11682805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 В РЫНКЕ ТЕХНЕТ:</a:t>
            </a: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Длительность адаптации новых сотрудника на предприятии. </a:t>
            </a:r>
          </a:p>
          <a:p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АКТУАЛЬНОСТЬ: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Часто информация не структурирована, что замедляет процесс адаптации нового сотрудника. Проблема решается за счет человеческих ресурсов (опыта других сотрудников), что понижает производительность труда опытных сотрудников. </a:t>
            </a:r>
          </a:p>
          <a:p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Создание голосового помощника-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адаптатора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 </a:t>
            </a:r>
          </a:p>
          <a:p>
            <a:pPr indent="-342900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рынка цифровых технологий;</a:t>
            </a:r>
          </a:p>
          <a:p>
            <a:pPr indent="-342900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бизнес-модели по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Остервальдеру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-342900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прототипа голосового помощника;</a:t>
            </a:r>
          </a:p>
          <a:p>
            <a:pPr indent="-342900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Выход на рынок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Технет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rabicPeriod"/>
            </a:pP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6BA80-E74C-FAD3-2634-511A5166B0B7}"/>
              </a:ext>
            </a:extLst>
          </p:cNvPr>
          <p:cNvSpPr txBox="1"/>
          <p:nvPr/>
        </p:nvSpPr>
        <p:spPr>
          <a:xfrm>
            <a:off x="2641002" y="412939"/>
            <a:ext cx="8891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 / ПРОБЛЕМА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75330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CE2B70B-9B90-8BFD-98D5-15AAEF00AE43}"/>
              </a:ext>
            </a:extLst>
          </p:cNvPr>
          <p:cNvSpPr/>
          <p:nvPr/>
        </p:nvSpPr>
        <p:spPr>
          <a:xfrm>
            <a:off x="3548602" y="4614437"/>
            <a:ext cx="643813" cy="3231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460702" y="296799"/>
            <a:ext cx="7592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РЫНОК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88410A-9E34-4C23-B1C2-FE6284680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5197"/>
            <a:ext cx="1364051" cy="12856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DA368A-160B-4489-8FCF-CA9EACE52E0E}"/>
              </a:ext>
            </a:extLst>
          </p:cNvPr>
          <p:cNvSpPr txBox="1"/>
          <p:nvPr/>
        </p:nvSpPr>
        <p:spPr>
          <a:xfrm>
            <a:off x="870250" y="872790"/>
            <a:ext cx="4777086" cy="4555093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fontAlgn="base">
              <a:buAutoNum type="arabicPeriod"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Юридические лица  с численностью 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300 000 человек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(управляющие или владельцы крупных компаний, заинтересованные в комфортной адаптации сотрудников);</a:t>
            </a:r>
          </a:p>
          <a:p>
            <a:pPr marL="228600" indent="-228600" fontAlgn="base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 с текучестью 25-30%.</a:t>
            </a:r>
          </a:p>
          <a:p>
            <a:pPr marL="228600" indent="-228600" fontAlgn="base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 с большим потоком набора сотрудников.</a:t>
            </a:r>
          </a:p>
          <a:p>
            <a:pPr fontAlgn="base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(ПАО, ООО, ОА, ТОО, ИОО, АО СП, ПАО СП)</a:t>
            </a:r>
          </a:p>
          <a:p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рынка: </a:t>
            </a:r>
            <a:b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Крупные компании – примерно 200 шт.;</a:t>
            </a:r>
          </a:p>
          <a:p>
            <a:pPr fontAlgn="base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НГК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2500 шт.;</a:t>
            </a:r>
          </a:p>
          <a:p>
            <a:pPr fontAlgn="base"/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Дочернии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НГК – 100-150 шт. по оценке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Forbes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fontAlgn="base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ИП - 4,8 миллиона.</a:t>
            </a:r>
          </a:p>
          <a:p>
            <a:pPr fontAlgn="base"/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География рынка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российский рынок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BF5727-E323-41B3-9F96-800C05AABB8E}"/>
              </a:ext>
            </a:extLst>
          </p:cNvPr>
          <p:cNvSpPr txBox="1"/>
          <p:nvPr/>
        </p:nvSpPr>
        <p:spPr>
          <a:xfrm>
            <a:off x="6686555" y="872790"/>
            <a:ext cx="5039279" cy="4708981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Рыночная ниша</a:t>
            </a: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Характеристика рынка</a:t>
            </a:r>
            <a:endParaRPr lang="en-US" sz="1600" b="1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b="1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Большая зависимость от внешних факторов, политических событий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технологических запросов и климатических условий.</a:t>
            </a:r>
          </a:p>
          <a:p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 конкурентный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существуют программы, облегчающие адаптацию персонала, однако большинство из них являются зарубежными.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Товары, которые пользуются спросом на рынке ИКТ</a:t>
            </a: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Импортозамещающие ПО.</a:t>
            </a:r>
            <a:b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Планируемая доля рынка.</a:t>
            </a: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ближайшие 5 лет, занять 50% рынка</a:t>
            </a: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Увеличится доля, так как увеличится кол-во обслуживаемых компаний, не только НГК.</a:t>
            </a:r>
          </a:p>
          <a:p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Степень насыщения рынка аналогичным продуктом</a:t>
            </a: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Степень насыщения рынка - минимальная, так как в большинстве организаций подобную работу выполняют сами сотрудники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FE59F26-4835-88A9-22C6-107D8B1275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0" r="24185"/>
          <a:stretch/>
        </p:blipFill>
        <p:spPr bwMode="auto">
          <a:xfrm rot="10800000" flipV="1">
            <a:off x="79718" y="5475052"/>
            <a:ext cx="1818041" cy="138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180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126166" y="1628079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91186" y="394848"/>
            <a:ext cx="6009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ПРЕДЛАГАЕМЫЙ ПРОДУКТ/ ТЕХНОЛОГИЯ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F66265-C9B8-4D0B-A255-DC22B0BB4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"/>
            <a:ext cx="1240971" cy="12513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5E3798-B1BD-A6C8-CAD1-D86B2B7A72B0}"/>
              </a:ext>
            </a:extLst>
          </p:cNvPr>
          <p:cNvSpPr txBox="1"/>
          <p:nvPr/>
        </p:nvSpPr>
        <p:spPr>
          <a:xfrm>
            <a:off x="1717258" y="1224958"/>
            <a:ext cx="873822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rgbClr val="FF0000"/>
              </a:solidFill>
            </a:endParaRPr>
          </a:p>
          <a:p>
            <a:pPr indent="457200" algn="just"/>
            <a:r>
              <a:rPr lang="ru-RU" sz="2000" b="1" dirty="0">
                <a:solidFill>
                  <a:srgbClr val="FF0000"/>
                </a:solidFill>
                <a:latin typeface="Roboto" panose="02000000000000000000" pitchFamily="2" charset="0"/>
              </a:rPr>
              <a:t>Голосовой помощник 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– это программная система, разработанная для выполнения различных задач по командам голосом. </a:t>
            </a:r>
          </a:p>
          <a:p>
            <a:pPr indent="457200" algn="just"/>
            <a:endParaRPr lang="ru-RU" dirty="0">
              <a:solidFill>
                <a:srgbClr val="000000"/>
              </a:solidFill>
            </a:endParaRPr>
          </a:p>
          <a:p>
            <a:pPr indent="457200" algn="just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</a:rPr>
              <a:t>Особенности:</a:t>
            </a:r>
          </a:p>
          <a:p>
            <a:pPr indent="457200" algn="just"/>
            <a:r>
              <a:rPr lang="ru-RU" dirty="0">
                <a:latin typeface="Arial" panose="020B0604020202020204" pitchFamily="34" charset="0"/>
              </a:rPr>
              <a:t>- Владеет терминологией нефтегазового комплекса;</a:t>
            </a:r>
          </a:p>
          <a:p>
            <a:pPr indent="457200" algn="just"/>
            <a:r>
              <a:rPr lang="ru-RU" dirty="0">
                <a:latin typeface="Arial" panose="020B0604020202020204" pitchFamily="34" charset="0"/>
              </a:rPr>
              <a:t>- Знание иностранных языков;</a:t>
            </a:r>
          </a:p>
          <a:p>
            <a:pPr indent="457200" algn="just"/>
            <a:r>
              <a:rPr lang="ru-RU" dirty="0">
                <a:latin typeface="Arial" panose="020B0604020202020204" pitchFamily="34" charset="0"/>
              </a:rPr>
              <a:t>- Работа без подключения к интернету.</a:t>
            </a:r>
          </a:p>
          <a:p>
            <a:pPr indent="457200" algn="just"/>
            <a:endParaRPr lang="ru-RU" dirty="0">
              <a:latin typeface="Arial" panose="020B0604020202020204" pitchFamily="34" charset="0"/>
            </a:endParaRPr>
          </a:p>
          <a:p>
            <a:pPr indent="457200" algn="just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</a:rPr>
              <a:t>Функционал:</a:t>
            </a:r>
          </a:p>
          <a:p>
            <a:pPr indent="457200" algn="just" fontAlgn="base"/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- Находить нужную информацию;</a:t>
            </a:r>
          </a:p>
          <a:p>
            <a:pPr indent="457200" algn="just" fontAlgn="base"/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- Трансформировать устную речь в письменную и заносить текст в базу данных; </a:t>
            </a:r>
          </a:p>
          <a:p>
            <a:pPr indent="457200" algn="just" fontAlgn="base"/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- Рассылать отчеты на указанные электронные адреса; </a:t>
            </a:r>
          </a:p>
          <a:p>
            <a:pPr indent="457200" algn="just" fontAlgn="base"/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- Открывать по голосовому запросу другие корпоративные приложения.</a:t>
            </a:r>
          </a:p>
          <a:p>
            <a:pPr indent="457200" algn="just" fontAlgn="base"/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- Навигация по предприятию; </a:t>
            </a:r>
          </a:p>
          <a:p>
            <a:pPr indent="457200" algn="just" fontAlgn="base"/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- Дедлайн уведомления - управление календарем;</a:t>
            </a:r>
          </a:p>
          <a:p>
            <a:pPr indent="457200" algn="just" fontAlgn="base"/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- Моментальная координация при возникновении проблем. </a:t>
            </a:r>
          </a:p>
        </p:txBody>
      </p:sp>
      <p:pic>
        <p:nvPicPr>
          <p:cNvPr id="8" name="Объект 4">
            <a:extLst>
              <a:ext uri="{FF2B5EF4-FFF2-40B4-BE49-F238E27FC236}">
                <a16:creationId xmlns:a16="http://schemas.microsoft.com/office/drawing/2014/main" id="{A94F044B-DE28-4F9D-8448-B6EE40F65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45238" y1="77111" x2="50397" y2="7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263" y="1960458"/>
            <a:ext cx="4800847" cy="2857647"/>
          </a:xfrm>
        </p:spPr>
      </p:pic>
    </p:spTree>
    <p:extLst>
      <p:ext uri="{BB962C8B-B14F-4D97-AF65-F5344CB8AC3E}">
        <p14:creationId xmlns:p14="http://schemas.microsoft.com/office/powerpoint/2010/main" val="2468475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5881" y="659930"/>
            <a:ext cx="759251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ЦЕННОСТНОЕ ПРЕДЛОЖЕНИЕ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283EAD-D41C-4524-A562-53ECEA878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0300"/>
            <a:ext cx="1457070" cy="14692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1BFD69-BF66-46BE-9672-349A13508872}"/>
              </a:ext>
            </a:extLst>
          </p:cNvPr>
          <p:cNvSpPr txBox="1"/>
          <p:nvPr/>
        </p:nvSpPr>
        <p:spPr>
          <a:xfrm>
            <a:off x="1660390" y="1785015"/>
            <a:ext cx="922534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Использование нашего продукта сохраняет уровень продуктивности опытных сотрудников и позволяет ускорить процесс адаптации новичков.</a:t>
            </a:r>
          </a:p>
          <a:p>
            <a:pPr indent="457200"/>
            <a:endParaRPr lang="ru-RU" sz="24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indent="457200"/>
            <a:endParaRPr lang="ru-RU" sz="24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indent="457200"/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indent="457200"/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indent="457200"/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indent="457200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Голосовой помощник-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адаптатор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 - инновационный инструмент, который ускорит адаптацию и эффективно выстроит работу сотрудника.</a:t>
            </a:r>
          </a:p>
          <a:p>
            <a:pPr indent="457200"/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3D294D9-069E-BB12-26D6-F55BB6F70446}"/>
              </a:ext>
            </a:extLst>
          </p:cNvPr>
          <p:cNvSpPr/>
          <p:nvPr/>
        </p:nvSpPr>
        <p:spPr>
          <a:xfrm>
            <a:off x="2025576" y="3770173"/>
            <a:ext cx="759251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УТП</a:t>
            </a:r>
          </a:p>
        </p:txBody>
      </p:sp>
    </p:spTree>
    <p:extLst>
      <p:ext uri="{BB962C8B-B14F-4D97-AF65-F5344CB8AC3E}">
        <p14:creationId xmlns:p14="http://schemas.microsoft.com/office/powerpoint/2010/main" val="434552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1530631" y="1"/>
            <a:ext cx="5065233" cy="6857999"/>
          </a:xfrm>
          <a:prstGeom prst="rect">
            <a:avLst/>
          </a:prstGeom>
          <a:ln w="28575">
            <a:solidFill>
              <a:srgbClr val="1F4E79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817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21253" y="788854"/>
            <a:ext cx="39625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Конкурентные преимущества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6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5B0260-2517-43DC-AC38-93E162F56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630" y="-244775"/>
            <a:ext cx="1457070" cy="146926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395059" y="1799863"/>
            <a:ext cx="3783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Интеллектуальная собственность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20C53D-100A-419C-8A4F-AE725EA91CDD}"/>
              </a:ext>
            </a:extLst>
          </p:cNvPr>
          <p:cNvSpPr txBox="1"/>
          <p:nvPr/>
        </p:nvSpPr>
        <p:spPr>
          <a:xfrm>
            <a:off x="7008635" y="2916906"/>
            <a:ext cx="316991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/>
              <a:t>На разработанный макет ПО голосового помощника-</a:t>
            </a:r>
            <a:r>
              <a:rPr lang="ru-RU" dirty="0" err="1"/>
              <a:t>адаптатора</a:t>
            </a:r>
            <a:r>
              <a:rPr lang="ru-RU" dirty="0"/>
              <a:t> будет оформлен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патент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21253" y="1450361"/>
            <a:ext cx="42839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</a:rPr>
              <a:t>ГОЛОСОВОЙ ПОМОЩНИК-АДАПТАТОР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33616" y="2382636"/>
            <a:ext cx="282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66968" y="2358794"/>
            <a:ext cx="4044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 </a:t>
            </a:r>
            <a:r>
              <a:rPr lang="ru-RU" dirty="0"/>
              <a:t>Возможность проводить аналитику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2166967" y="3237489"/>
            <a:ext cx="4044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Быстрый голосовой ответ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33616" y="3234916"/>
            <a:ext cx="282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33616" y="4113611"/>
            <a:ext cx="282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+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16420" y="4121623"/>
            <a:ext cx="4044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Обслуживание ПО   </a:t>
            </a:r>
          </a:p>
        </p:txBody>
      </p:sp>
    </p:spTree>
    <p:extLst>
      <p:ext uri="{BB962C8B-B14F-4D97-AF65-F5344CB8AC3E}">
        <p14:creationId xmlns:p14="http://schemas.microsoft.com/office/powerpoint/2010/main" val="377812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908632" y="215802"/>
            <a:ext cx="483268" cy="714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178735" y="215802"/>
            <a:ext cx="221381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+mj-lt"/>
              </a:rPr>
              <a:t>Lean Canvas</a:t>
            </a:r>
            <a:endParaRPr lang="ru-RU" sz="24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079433" y="6372392"/>
            <a:ext cx="672354" cy="365125"/>
          </a:xfrm>
        </p:spPr>
        <p:txBody>
          <a:bodyPr/>
          <a:lstStyle/>
          <a:p>
            <a:pPr rtl="0"/>
            <a:fld id="{0303F77D-1BEF-481A-B8C1-15974ED46EB7}" type="slidenum">
              <a:rPr lang="ru-RU" noProof="0" smtClean="0"/>
              <a:t>12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1161907" y="215803"/>
            <a:ext cx="2008414" cy="468429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+mj-lt"/>
              </a:rPr>
              <a:t>Проблема</a:t>
            </a:r>
            <a:endParaRPr lang="ru-RU" dirty="0"/>
          </a:p>
          <a:p>
            <a:pPr algn="ctr"/>
            <a:r>
              <a:rPr lang="ru-RU" sz="1700" dirty="0">
                <a:solidFill>
                  <a:schemeClr val="tx1"/>
                </a:solidFill>
                <a:latin typeface="+mj-lt"/>
              </a:rPr>
              <a:t>Длительная адаптации новых сотрудников на предприятии. </a:t>
            </a:r>
          </a:p>
          <a:p>
            <a:pPr algn="ctr"/>
            <a:endParaRPr lang="ru-RU" dirty="0"/>
          </a:p>
          <a:p>
            <a:pPr algn="ctr"/>
            <a:r>
              <a:rPr lang="ru-RU" b="1" dirty="0"/>
              <a:t> </a:t>
            </a:r>
            <a:r>
              <a:rPr lang="ru-RU" b="1" dirty="0">
                <a:solidFill>
                  <a:schemeClr val="tx1"/>
                </a:solidFill>
                <a:latin typeface="+mj-lt"/>
              </a:rPr>
              <a:t>Альтернативы:</a:t>
            </a:r>
          </a:p>
          <a:p>
            <a:pPr algn="ctr"/>
            <a:r>
              <a:rPr lang="ru-RU" sz="1700" dirty="0">
                <a:solidFill>
                  <a:schemeClr val="tx1"/>
                </a:solidFill>
                <a:latin typeface="+mj-lt"/>
              </a:rPr>
              <a:t>- Частные поставщики и другие магазины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19308" y="215803"/>
            <a:ext cx="1959428" cy="2454727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+mj-lt"/>
              </a:rPr>
              <a:t>Решение</a:t>
            </a:r>
          </a:p>
          <a:p>
            <a:pPr algn="ctr"/>
            <a:r>
              <a:rPr lang="ru-RU" sz="1700" dirty="0">
                <a:solidFill>
                  <a:schemeClr val="tx1"/>
                </a:solidFill>
                <a:latin typeface="+mj-lt"/>
              </a:rPr>
              <a:t>Голосовой помощник-</a:t>
            </a:r>
            <a:r>
              <a:rPr lang="ru-RU" sz="1700" dirty="0" err="1">
                <a:solidFill>
                  <a:schemeClr val="tx1"/>
                </a:solidFill>
                <a:latin typeface="+mj-lt"/>
              </a:rPr>
              <a:t>адаптатор</a:t>
            </a:r>
            <a:endParaRPr lang="ru-RU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19306" y="2722236"/>
            <a:ext cx="1959429" cy="2177862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+mj-lt"/>
              </a:rPr>
              <a:t>Ключевые метрики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Удовлетворенность заинтересованных сторон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27721" y="749201"/>
            <a:ext cx="2008414" cy="4150897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+mj-lt"/>
              </a:rPr>
              <a:t>УТП</a:t>
            </a:r>
          </a:p>
          <a:p>
            <a:pPr algn="ctr"/>
            <a:endParaRPr lang="ru-RU" b="1" dirty="0">
              <a:solidFill>
                <a:schemeClr val="tx1"/>
              </a:solidFill>
              <a:latin typeface="+mj-lt"/>
            </a:endParaRPr>
          </a:p>
          <a:p>
            <a:pPr algn="ctr"/>
            <a:endParaRPr lang="ru-RU" sz="1200" b="1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+mj-lt"/>
              </a:rPr>
              <a:t>Голосовой помощник-</a:t>
            </a:r>
            <a:r>
              <a:rPr lang="ru-RU" sz="1600" dirty="0" err="1">
                <a:solidFill>
                  <a:schemeClr val="tx1"/>
                </a:solidFill>
                <a:latin typeface="+mj-lt"/>
              </a:rPr>
              <a:t>адаптатор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 - инновационный инструмент, который ускорит адаптацию и эффективно выстроит работу сотрудника.</a:t>
            </a:r>
          </a:p>
          <a:p>
            <a:pPr algn="ctr"/>
            <a:endParaRPr lang="ru-RU" sz="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85121" y="215802"/>
            <a:ext cx="1681843" cy="2454727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50" b="1" dirty="0">
                <a:solidFill>
                  <a:schemeClr val="tx1"/>
                </a:solidFill>
                <a:latin typeface="+mj-lt"/>
              </a:rPr>
              <a:t>Нечестное </a:t>
            </a:r>
            <a:r>
              <a:rPr lang="ru-RU" sz="1600" b="1" dirty="0">
                <a:solidFill>
                  <a:schemeClr val="tx1"/>
                </a:solidFill>
                <a:latin typeface="+mj-lt"/>
              </a:rPr>
              <a:t>преимущество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+mj-lt"/>
              </a:rPr>
              <a:t>Установленные партнерские отношения и интеграция с другими компаниями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285121" y="2722236"/>
            <a:ext cx="1681843" cy="2177862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+mj-lt"/>
              </a:rPr>
              <a:t>Каналы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+mj-lt"/>
              </a:rPr>
              <a:t>Прямые - Продажи через сайт (другая контактная информация)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015950" y="215802"/>
            <a:ext cx="2008414" cy="4684296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+mj-lt"/>
              </a:rPr>
              <a:t>Сегменты клиентов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+mj-lt"/>
              </a:rPr>
              <a:t>Крупные и средние организации с обширной организационной структурой и численность сотрудников от 300 тысяч 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61906" y="4951804"/>
            <a:ext cx="4879025" cy="1420588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+mj-lt"/>
              </a:rPr>
              <a:t>Структура расходов  (в месяц)</a:t>
            </a:r>
          </a:p>
          <a:p>
            <a:r>
              <a:rPr lang="ru-RU" sz="1700" dirty="0">
                <a:solidFill>
                  <a:schemeClr val="tx1"/>
                </a:solidFill>
                <a:latin typeface="+mj-lt"/>
              </a:rPr>
              <a:t>Написание кода – 200 000 </a:t>
            </a:r>
            <a:r>
              <a:rPr lang="ru-RU" sz="1700" dirty="0" err="1">
                <a:solidFill>
                  <a:schemeClr val="tx1"/>
                </a:solidFill>
                <a:latin typeface="+mj-lt"/>
              </a:rPr>
              <a:t>руб</a:t>
            </a:r>
            <a:endParaRPr lang="ru-RU" sz="1700" dirty="0">
              <a:solidFill>
                <a:schemeClr val="tx1"/>
              </a:solidFill>
              <a:latin typeface="+mj-lt"/>
            </a:endParaRPr>
          </a:p>
          <a:p>
            <a:r>
              <a:rPr lang="ru-RU" sz="1700" dirty="0">
                <a:solidFill>
                  <a:schemeClr val="tx1"/>
                </a:solidFill>
                <a:latin typeface="+mj-lt"/>
              </a:rPr>
              <a:t>Маркетолог – 70 000 </a:t>
            </a:r>
            <a:r>
              <a:rPr lang="ru-RU" sz="1700" dirty="0" err="1">
                <a:solidFill>
                  <a:schemeClr val="tx1"/>
                </a:solidFill>
                <a:latin typeface="+mj-lt"/>
              </a:rPr>
              <a:t>руб</a:t>
            </a:r>
            <a:endParaRPr lang="ru-RU" sz="1700" dirty="0">
              <a:solidFill>
                <a:schemeClr val="tx1"/>
              </a:solidFill>
              <a:latin typeface="+mj-lt"/>
            </a:endParaRPr>
          </a:p>
          <a:p>
            <a:r>
              <a:rPr lang="en-US" sz="1700" dirty="0">
                <a:solidFill>
                  <a:schemeClr val="tx1"/>
                </a:solidFill>
                <a:latin typeface="+mj-lt"/>
              </a:rPr>
              <a:t>IT – </a:t>
            </a:r>
            <a:r>
              <a:rPr lang="ru-RU" sz="1700" dirty="0">
                <a:solidFill>
                  <a:schemeClr val="tx1"/>
                </a:solidFill>
                <a:latin typeface="+mj-lt"/>
              </a:rPr>
              <a:t>специалисты – 300 000 </a:t>
            </a:r>
            <a:r>
              <a:rPr lang="ru-RU" sz="1700" dirty="0" err="1">
                <a:solidFill>
                  <a:schemeClr val="tx1"/>
                </a:solidFill>
                <a:latin typeface="+mj-lt"/>
              </a:rPr>
              <a:t>руб</a:t>
            </a:r>
            <a:endParaRPr lang="ru-RU" sz="1700" dirty="0">
              <a:solidFill>
                <a:schemeClr val="tx1"/>
              </a:solidFill>
              <a:latin typeface="+mj-lt"/>
            </a:endParaRPr>
          </a:p>
          <a:p>
            <a:r>
              <a:rPr lang="ru-RU" sz="1700" dirty="0">
                <a:solidFill>
                  <a:schemeClr val="tx1"/>
                </a:solidFill>
                <a:latin typeface="+mj-lt"/>
              </a:rPr>
              <a:t>Реклама – 1 000 000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096000" y="4951804"/>
            <a:ext cx="4928364" cy="1420588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+mj-lt"/>
              </a:rPr>
              <a:t>Структура доходов (в месяц)</a:t>
            </a:r>
          </a:p>
          <a:p>
            <a:endParaRPr lang="ru-RU" sz="1600" dirty="0">
              <a:solidFill>
                <a:schemeClr val="tx1"/>
              </a:solidFill>
              <a:latin typeface="+mj-lt"/>
            </a:endParaRPr>
          </a:p>
          <a:p>
            <a:r>
              <a:rPr lang="ru-RU" sz="1700" dirty="0" err="1">
                <a:solidFill>
                  <a:schemeClr val="tx1"/>
                </a:solidFill>
                <a:latin typeface="+mj-lt"/>
              </a:rPr>
              <a:t>Единоразовая</a:t>
            </a:r>
            <a:r>
              <a:rPr lang="ru-RU" sz="1700" dirty="0">
                <a:solidFill>
                  <a:schemeClr val="tx1"/>
                </a:solidFill>
                <a:latin typeface="+mj-lt"/>
              </a:rPr>
              <a:t> покупка– 700 000 </a:t>
            </a:r>
            <a:r>
              <a:rPr lang="ru-RU" sz="1700" dirty="0" err="1">
                <a:solidFill>
                  <a:schemeClr val="tx1"/>
                </a:solidFill>
                <a:latin typeface="+mj-lt"/>
              </a:rPr>
              <a:t>руб</a:t>
            </a:r>
            <a:endParaRPr lang="ru-RU" sz="1700" dirty="0">
              <a:solidFill>
                <a:schemeClr val="tx1"/>
              </a:solidFill>
              <a:latin typeface="+mj-lt"/>
            </a:endParaRPr>
          </a:p>
          <a:p>
            <a:r>
              <a:rPr lang="en-US" sz="1700" dirty="0">
                <a:solidFill>
                  <a:schemeClr val="tx1"/>
                </a:solidFill>
                <a:latin typeface="+mj-lt"/>
              </a:rPr>
              <a:t>Standard </a:t>
            </a:r>
            <a:r>
              <a:rPr lang="ru-RU" sz="1700" dirty="0">
                <a:solidFill>
                  <a:schemeClr val="tx1"/>
                </a:solidFill>
                <a:latin typeface="+mj-lt"/>
              </a:rPr>
              <a:t>пакет– 500 000 </a:t>
            </a:r>
            <a:r>
              <a:rPr lang="ru-RU" sz="1700" dirty="0" err="1">
                <a:solidFill>
                  <a:schemeClr val="tx1"/>
                </a:solidFill>
                <a:latin typeface="+mj-lt"/>
              </a:rPr>
              <a:t>руб</a:t>
            </a:r>
            <a:endParaRPr lang="ru-RU" sz="1700" dirty="0">
              <a:solidFill>
                <a:schemeClr val="tx1"/>
              </a:solidFill>
              <a:latin typeface="+mj-lt"/>
            </a:endParaRPr>
          </a:p>
          <a:p>
            <a:r>
              <a:rPr lang="en-US" sz="1700" dirty="0">
                <a:solidFill>
                  <a:schemeClr val="tx1"/>
                </a:solidFill>
                <a:latin typeface="+mj-lt"/>
              </a:rPr>
              <a:t>VIP-</a:t>
            </a:r>
            <a:r>
              <a:rPr lang="ru-RU" sz="1700" dirty="0">
                <a:solidFill>
                  <a:schemeClr val="tx1"/>
                </a:solidFill>
                <a:latin typeface="+mj-lt"/>
              </a:rPr>
              <a:t>пакет – 650 000 </a:t>
            </a:r>
            <a:r>
              <a:rPr lang="ru-RU" sz="1700" dirty="0" err="1">
                <a:solidFill>
                  <a:schemeClr val="tx1"/>
                </a:solidFill>
                <a:latin typeface="+mj-lt"/>
              </a:rPr>
              <a:t>руб</a:t>
            </a:r>
            <a:r>
              <a:rPr lang="ru-RU" sz="1700" dirty="0">
                <a:solidFill>
                  <a:schemeClr val="tx1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1718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035488" y="1509282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60702" y="296799"/>
            <a:ext cx="7592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Коммерциализация проекта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112728" y="6396336"/>
            <a:ext cx="5552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12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1DBCB-2A9D-47BB-8EE1-7A6825CBA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51" y="-207002"/>
            <a:ext cx="1457070" cy="14692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F33D82-45BB-40A9-8DC6-85FEB512B367}"/>
              </a:ext>
            </a:extLst>
          </p:cNvPr>
          <p:cNvSpPr txBox="1"/>
          <p:nvPr/>
        </p:nvSpPr>
        <p:spPr>
          <a:xfrm>
            <a:off x="1250302" y="1037372"/>
            <a:ext cx="4481805" cy="535531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F4E79"/>
                </a:solidFill>
                <a:latin typeface="Arial" panose="020B0604020202020204" pitchFamily="34" charset="0"/>
              </a:rPr>
              <a:t>Структура издержек</a:t>
            </a:r>
            <a:endParaRPr lang="ru-RU" dirty="0">
              <a:solidFill>
                <a:srgbClr val="1F4E79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Самые значительные затраты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Оплата работы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IT-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специалиста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Реклама 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i="1" dirty="0">
                <a:solidFill>
                  <a:srgbClr val="000000"/>
                </a:solidFill>
                <a:latin typeface="Arial" panose="020B0604020202020204" pitchFamily="34" charset="0"/>
              </a:rPr>
              <a:t>Этап разработки: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1.1 Затраты на маркетинг и продвижение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1.2 Затраты на исследование и разработку</a:t>
            </a:r>
          </a:p>
          <a:p>
            <a:endParaRPr lang="ru-RU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i="1" dirty="0">
                <a:solidFill>
                  <a:srgbClr val="000000"/>
                </a:solidFill>
                <a:latin typeface="Arial" panose="020B0604020202020204" pitchFamily="34" charset="0"/>
              </a:rPr>
              <a:t>Этап запуска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1.1 Затраты на исследование и разработку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1.2 затраты на инфраструктуру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1.3 затраты на обслуживание и поддержку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1.4 затраты на управление проектом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0E42A-D2F0-4D4A-871B-9273A7B0258B}"/>
              </a:ext>
            </a:extLst>
          </p:cNvPr>
          <p:cNvSpPr txBox="1"/>
          <p:nvPr/>
        </p:nvSpPr>
        <p:spPr>
          <a:xfrm>
            <a:off x="5816083" y="1037372"/>
            <a:ext cx="5604586" cy="477053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F4E79"/>
                </a:solidFill>
                <a:latin typeface="Arial" panose="020B0604020202020204" pitchFamily="34" charset="0"/>
              </a:rPr>
              <a:t>Потоки поступления доходов</a:t>
            </a:r>
            <a:endParaRPr lang="ru-RU" dirty="0">
              <a:solidFill>
                <a:srgbClr val="1F4E79"/>
              </a:solidFill>
              <a:latin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Платежи за использование голосового помощника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Лицензирование технологии 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Поддержка и обслуживание 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Дополнительные услуги</a:t>
            </a: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Способ оплаты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Univers Condensed (Заголовки)"/>
              </a:rPr>
              <a:t>Расчетный счет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Источники дохода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Платежи за использование голосового помощника – 60%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Лицензирование технологии – 10%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Поддержка и обслуживание – 15%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Дополнительные услуги – 15%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402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035488" y="1509282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60702" y="296799"/>
            <a:ext cx="7592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Маркетинговый план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9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AFB269-F9E0-4BE8-AE8B-3F0AF8166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251" y="-183810"/>
            <a:ext cx="1457070" cy="14692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4BA82B-4C12-4E17-B63B-6183612B6B90}"/>
              </a:ext>
            </a:extLst>
          </p:cNvPr>
          <p:cNvSpPr txBox="1"/>
          <p:nvPr/>
        </p:nvSpPr>
        <p:spPr>
          <a:xfrm>
            <a:off x="1655003" y="1040145"/>
            <a:ext cx="4076732" cy="563231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Покупатели: НГК узнают о нас с </a:t>
            </a:r>
          </a:p>
          <a:p>
            <a:r>
              <a:rPr lang="ru-RU" dirty="0">
                <a:latin typeface="Arial" panose="020B0604020202020204" pitchFamily="34" charset="0"/>
              </a:rPr>
              <a:t>1.Прямые продажи;</a:t>
            </a:r>
          </a:p>
          <a:p>
            <a:r>
              <a:rPr lang="ru-RU" dirty="0">
                <a:latin typeface="Arial" panose="020B0604020202020204" pitchFamily="34" charset="0"/>
              </a:rPr>
              <a:t>2. Партнеры и дилеры;</a:t>
            </a:r>
          </a:p>
          <a:p>
            <a:r>
              <a:rPr lang="ru-RU" dirty="0">
                <a:latin typeface="Arial" panose="020B0604020202020204" pitchFamily="34" charset="0"/>
              </a:rPr>
              <a:t>3. Онлайн-продажи;</a:t>
            </a:r>
          </a:p>
          <a:p>
            <a:r>
              <a:rPr lang="ru-RU" dirty="0">
                <a:latin typeface="Arial" panose="020B0604020202020204" pitchFamily="34" charset="0"/>
              </a:rPr>
              <a:t>4. Участие в выставках и конференциях.</a:t>
            </a:r>
          </a:p>
          <a:p>
            <a:endParaRPr lang="ru-RU" dirty="0">
              <a:latin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Процесс продаж</a:t>
            </a:r>
          </a:p>
          <a:p>
            <a:r>
              <a:rPr lang="ru-RU" dirty="0">
                <a:latin typeface="Arial" panose="020B0604020202020204" pitchFamily="34" charset="0"/>
              </a:rPr>
              <a:t>1. Идентификация потенциального клиента;</a:t>
            </a:r>
          </a:p>
          <a:p>
            <a:r>
              <a:rPr lang="ru-RU" dirty="0">
                <a:latin typeface="Arial" panose="020B0604020202020204" pitchFamily="34" charset="0"/>
              </a:rPr>
              <a:t>2. Генерация потенциальных клиентов;</a:t>
            </a:r>
          </a:p>
          <a:p>
            <a:r>
              <a:rPr lang="ru-RU" dirty="0">
                <a:latin typeface="Arial" panose="020B0604020202020204" pitchFamily="34" charset="0"/>
              </a:rPr>
              <a:t>3. Квалификация </a:t>
            </a:r>
            <a:r>
              <a:rPr lang="ru-RU" dirty="0" err="1">
                <a:latin typeface="Arial" panose="020B0604020202020204" pitchFamily="34" charset="0"/>
              </a:rPr>
              <a:t>лидов</a:t>
            </a:r>
            <a:r>
              <a:rPr lang="ru-RU" dirty="0">
                <a:latin typeface="Arial" panose="020B0604020202020204" pitchFamily="34" charset="0"/>
              </a:rPr>
              <a:t>;</a:t>
            </a:r>
          </a:p>
          <a:p>
            <a:r>
              <a:rPr lang="ru-RU" dirty="0">
                <a:latin typeface="Arial" panose="020B0604020202020204" pitchFamily="34" charset="0"/>
              </a:rPr>
              <a:t>4. Установление контакта;</a:t>
            </a:r>
          </a:p>
          <a:p>
            <a:r>
              <a:rPr lang="ru-RU" dirty="0">
                <a:latin typeface="Arial" panose="020B0604020202020204" pitchFamily="34" charset="0"/>
              </a:rPr>
              <a:t>5. Представление продукта или услуги;</a:t>
            </a:r>
          </a:p>
          <a:p>
            <a:r>
              <a:rPr lang="ru-RU" dirty="0">
                <a:latin typeface="Arial" panose="020B0604020202020204" pitchFamily="34" charset="0"/>
              </a:rPr>
              <a:t>6. Обработка возражений и вопросов;</a:t>
            </a:r>
          </a:p>
          <a:p>
            <a:r>
              <a:rPr lang="ru-RU" dirty="0">
                <a:latin typeface="Arial" panose="020B0604020202020204" pitchFamily="34" charset="0"/>
              </a:rPr>
              <a:t>7. Заключение сделки;</a:t>
            </a:r>
          </a:p>
          <a:p>
            <a:r>
              <a:rPr lang="ru-RU" dirty="0">
                <a:latin typeface="Arial" panose="020B0604020202020204" pitchFamily="34" charset="0"/>
              </a:rPr>
              <a:t>8. Послепродажное обслуживание.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917943-D796-5256-3E56-0E6AB77E9C6E}"/>
              </a:ext>
            </a:extLst>
          </p:cNvPr>
          <p:cNvSpPr txBox="1"/>
          <p:nvPr/>
        </p:nvSpPr>
        <p:spPr>
          <a:xfrm>
            <a:off x="5731735" y="1039617"/>
            <a:ext cx="4637022" cy="563231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b="1" dirty="0">
                <a:latin typeface="Arial" panose="020B0604020202020204" pitchFamily="34" charset="0"/>
              </a:rPr>
              <a:t>Весь процесс продаж основан на</a:t>
            </a:r>
            <a:r>
              <a:rPr lang="ru-RU" dirty="0">
                <a:latin typeface="Arial" panose="020B0604020202020204" pitchFamily="34" charset="0"/>
              </a:rPr>
              <a:t> постоянной коммуникации, взаимодействии и адаптации к потребностям клиента.</a:t>
            </a:r>
          </a:p>
          <a:p>
            <a:pPr indent="457200" algn="just"/>
            <a:r>
              <a:rPr lang="ru-RU" dirty="0">
                <a:latin typeface="Arial" panose="020B0604020202020204" pitchFamily="34" charset="0"/>
              </a:rPr>
              <a:t>Для дифференциации "голосового помощника" для нефтегазовых компаний (НГК) можно применить следующие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стратегии</a:t>
            </a:r>
            <a:r>
              <a:rPr lang="ru-RU" dirty="0">
                <a:latin typeface="Arial" panose="020B0604020202020204" pitchFamily="34" charset="0"/>
              </a:rPr>
              <a:t>:</a:t>
            </a:r>
          </a:p>
          <a:p>
            <a:pPr indent="457200"/>
            <a:r>
              <a:rPr lang="ru-RU" dirty="0">
                <a:latin typeface="Arial" panose="020B0604020202020204" pitchFamily="34" charset="0"/>
              </a:rPr>
              <a:t>1. Приспособленность к специфике малых НГК;</a:t>
            </a:r>
          </a:p>
          <a:p>
            <a:pPr indent="457200"/>
            <a:r>
              <a:rPr lang="ru-RU" dirty="0">
                <a:latin typeface="Arial" panose="020B0604020202020204" pitchFamily="34" charset="0"/>
              </a:rPr>
              <a:t>2. Интеграция с существующими системами;</a:t>
            </a:r>
          </a:p>
          <a:p>
            <a:pPr indent="457200"/>
            <a:r>
              <a:rPr lang="ru-RU" dirty="0">
                <a:latin typeface="Arial" panose="020B0604020202020204" pitchFamily="34" charset="0"/>
              </a:rPr>
              <a:t>3. Особый уклон на безопасность;</a:t>
            </a:r>
          </a:p>
          <a:p>
            <a:pPr indent="457200"/>
            <a:r>
              <a:rPr lang="ru-RU" dirty="0">
                <a:latin typeface="Arial" panose="020B0604020202020204" pitchFamily="34" charset="0"/>
              </a:rPr>
              <a:t>4. Многоязыковая поддержка;</a:t>
            </a:r>
          </a:p>
          <a:p>
            <a:pPr indent="457200"/>
            <a:r>
              <a:rPr lang="ru-RU" dirty="0">
                <a:latin typeface="Arial" panose="020B0604020202020204" pitchFamily="34" charset="0"/>
              </a:rPr>
              <a:t>5. Предоставление аналитической информации;</a:t>
            </a:r>
          </a:p>
          <a:p>
            <a:pPr indent="457200"/>
            <a:r>
              <a:rPr lang="ru-RU" dirty="0">
                <a:latin typeface="Arial" panose="020B0604020202020204" pitchFamily="34" charset="0"/>
              </a:rPr>
              <a:t>6. Постоянная поддержка и обновления;</a:t>
            </a:r>
          </a:p>
          <a:p>
            <a:pPr indent="457200"/>
            <a:r>
              <a:rPr lang="ru-RU" dirty="0">
                <a:latin typeface="Arial" panose="020B0604020202020204" pitchFamily="34" charset="0"/>
              </a:rPr>
              <a:t>7. Управление энергопотреблением и экологичность.</a:t>
            </a:r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180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0702" y="296799"/>
            <a:ext cx="7592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Организационный план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9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0C8F92-1FE8-412C-9CFF-4C2B2896B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183810"/>
            <a:ext cx="1457070" cy="14692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B14680-961F-4BCA-8927-D57900E2D1E3}"/>
              </a:ext>
            </a:extLst>
          </p:cNvPr>
          <p:cNvSpPr txBox="1"/>
          <p:nvPr/>
        </p:nvSpPr>
        <p:spPr>
          <a:xfrm>
            <a:off x="1757264" y="1108216"/>
            <a:ext cx="8622095" cy="230832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indent="457200" algn="ctr"/>
            <a:r>
              <a:rPr lang="ru-RU" b="1" dirty="0">
                <a:solidFill>
                  <a:srgbClr val="1F4E79"/>
                </a:solidFill>
                <a:latin typeface="Arial" panose="020B0604020202020204" pitchFamily="34" charset="0"/>
              </a:rPr>
              <a:t>Ключевые действия </a:t>
            </a:r>
          </a:p>
          <a:p>
            <a:endParaRPr lang="ru-RU" dirty="0">
              <a:solidFill>
                <a:srgbClr val="1F4E79"/>
              </a:solidFill>
              <a:latin typeface="Arial" panose="020B0604020202020204" pitchFamily="34" charset="0"/>
            </a:endParaRP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1. Исследование рынка и потребностей клиентов;</a:t>
            </a: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2. Разработка уникального предложения;</a:t>
            </a: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3. Улучшение качества;</a:t>
            </a: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4. Создание удобного интерфейса;</a:t>
            </a: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5. Поддержка и обслуживание клиентов;</a:t>
            </a: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6. Маркетинговая стратегия.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618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0702" y="296799"/>
            <a:ext cx="7592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Организационный план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379358" y="6244390"/>
            <a:ext cx="152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9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0C8F92-1FE8-412C-9CFF-4C2B2896B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183810"/>
            <a:ext cx="1457070" cy="14692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DF0C3D-6314-422E-A1F0-77FE8F27FC47}"/>
              </a:ext>
            </a:extLst>
          </p:cNvPr>
          <p:cNvSpPr txBox="1"/>
          <p:nvPr/>
        </p:nvSpPr>
        <p:spPr>
          <a:xfrm>
            <a:off x="1660390" y="986941"/>
            <a:ext cx="4842590" cy="424731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indent="457200" algn="ctr"/>
            <a:r>
              <a:rPr lang="ru-RU" b="1" dirty="0">
                <a:solidFill>
                  <a:srgbClr val="1F4E79"/>
                </a:solidFill>
                <a:latin typeface="Arial" panose="020B0604020202020204" pitchFamily="34" charset="0"/>
              </a:rPr>
              <a:t>Ключевые ресурсы</a:t>
            </a:r>
          </a:p>
          <a:p>
            <a:pPr indent="457200" algn="just"/>
            <a:endParaRPr lang="ru-RU" dirty="0">
              <a:solidFill>
                <a:srgbClr val="1F4E79"/>
              </a:solidFill>
              <a:latin typeface="Arial" panose="020B0604020202020204" pitchFamily="34" charset="0"/>
            </a:endParaRP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1.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Финансовые ресурсы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: необходимы для разработки, производства и маркетинга продукта.</a:t>
            </a:r>
          </a:p>
          <a:p>
            <a:pPr indent="457200" algn="just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2.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Человеческие ресурсы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: необходим человек в сфере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it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который сможет написать нашу программу.</a:t>
            </a:r>
          </a:p>
          <a:p>
            <a:pPr indent="457200" algn="just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3.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Временные ресурсы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: необходимы для выполнения всех задач, связанных с созданием и продвижением продукта, включая сроки разработки, производства и маркетинга.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0B5D6B-D4D2-4377-55CE-3D9FBE864BE2}"/>
              </a:ext>
            </a:extLst>
          </p:cNvPr>
          <p:cNvSpPr txBox="1"/>
          <p:nvPr/>
        </p:nvSpPr>
        <p:spPr>
          <a:xfrm>
            <a:off x="6733284" y="986941"/>
            <a:ext cx="3552769" cy="418576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F4E79"/>
                </a:solidFill>
                <a:latin typeface="Arial" panose="020B0604020202020204" pitchFamily="34" charset="0"/>
              </a:rPr>
              <a:t>Описание основного штата сотрудников</a:t>
            </a:r>
          </a:p>
          <a:p>
            <a:pPr indent="457200" algn="just"/>
            <a:endParaRPr lang="ru-RU" b="1" dirty="0">
              <a:solidFill>
                <a:srgbClr val="1F4E79"/>
              </a:solidFill>
              <a:latin typeface="Arial" panose="020B0604020202020204" pitchFamily="34" charset="0"/>
            </a:endParaRPr>
          </a:p>
          <a:p>
            <a:pPr indent="457200" algn="just"/>
            <a:r>
              <a:rPr lang="ru-RU" b="1" dirty="0" err="1">
                <a:latin typeface="Arial" panose="020B0604020202020204" pitchFamily="34" charset="0"/>
              </a:rPr>
              <a:t>Атнагулова</a:t>
            </a:r>
            <a:r>
              <a:rPr lang="ru-RU" b="1" dirty="0">
                <a:latin typeface="Arial" panose="020B0604020202020204" pitchFamily="34" charset="0"/>
              </a:rPr>
              <a:t> Руфина </a:t>
            </a:r>
            <a:r>
              <a:rPr lang="ru-RU" dirty="0">
                <a:latin typeface="Arial" panose="020B0604020202020204" pitchFamily="34" charset="0"/>
              </a:rPr>
              <a:t>- тестировщик продукта;</a:t>
            </a:r>
          </a:p>
          <a:p>
            <a:pPr indent="457200" algn="just"/>
            <a:r>
              <a:rPr lang="ru-RU" b="1" dirty="0" err="1">
                <a:latin typeface="Arial" panose="020B0604020202020204" pitchFamily="34" charset="0"/>
              </a:rPr>
              <a:t>Бикбаува</a:t>
            </a:r>
            <a:r>
              <a:rPr lang="ru-RU" b="1" dirty="0">
                <a:latin typeface="Arial" panose="020B0604020202020204" pitchFamily="34" charset="0"/>
              </a:rPr>
              <a:t> Адель </a:t>
            </a:r>
            <a:r>
              <a:rPr lang="ru-RU" dirty="0">
                <a:latin typeface="Arial" panose="020B0604020202020204" pitchFamily="34" charset="0"/>
              </a:rPr>
              <a:t>- дизайнер продукта;</a:t>
            </a:r>
          </a:p>
          <a:p>
            <a:pPr indent="457200" algn="just"/>
            <a:r>
              <a:rPr lang="ru-RU" b="1" dirty="0" err="1">
                <a:latin typeface="Arial" panose="020B0604020202020204" pitchFamily="34" charset="0"/>
              </a:rPr>
              <a:t>Пыпкина</a:t>
            </a:r>
            <a:r>
              <a:rPr lang="ru-RU" b="1" dirty="0">
                <a:latin typeface="Arial" panose="020B0604020202020204" pitchFamily="34" charset="0"/>
              </a:rPr>
              <a:t> Анна</a:t>
            </a:r>
            <a:r>
              <a:rPr lang="ru-RU" dirty="0">
                <a:latin typeface="Arial" panose="020B0604020202020204" pitchFamily="34" charset="0"/>
              </a:rPr>
              <a:t> - менеджер продукта;</a:t>
            </a:r>
          </a:p>
          <a:p>
            <a:pPr indent="457200" algn="just"/>
            <a:r>
              <a:rPr lang="ru-RU" b="1" dirty="0" err="1">
                <a:latin typeface="Arial" panose="020B0604020202020204" pitchFamily="34" charset="0"/>
              </a:rPr>
              <a:t>Шайдатова</a:t>
            </a:r>
            <a:r>
              <a:rPr lang="ru-RU" b="1" dirty="0">
                <a:latin typeface="Arial" panose="020B0604020202020204" pitchFamily="34" charset="0"/>
              </a:rPr>
              <a:t> Диана</a:t>
            </a:r>
            <a:r>
              <a:rPr lang="ru-RU" dirty="0">
                <a:latin typeface="Arial" panose="020B0604020202020204" pitchFamily="34" charset="0"/>
              </a:rPr>
              <a:t> - «голос» помощника;</a:t>
            </a:r>
          </a:p>
          <a:p>
            <a:pPr indent="457200" algn="just"/>
            <a:r>
              <a:rPr lang="ru-RU" b="1" dirty="0">
                <a:latin typeface="Arial" panose="020B0604020202020204" pitchFamily="34" charset="0"/>
              </a:rPr>
              <a:t>IT-специалист</a:t>
            </a:r>
            <a:r>
              <a:rPr lang="ru-RU" dirty="0">
                <a:latin typeface="Arial" panose="020B0604020202020204" pitchFamily="34" charset="0"/>
              </a:rPr>
              <a:t> - полное написание программы.</a:t>
            </a:r>
            <a:endParaRPr lang="ru-RU" sz="1400" dirty="0">
              <a:latin typeface="Arial" panose="020B0604020202020204" pitchFamily="34" charset="0"/>
            </a:endParaRPr>
          </a:p>
          <a:p>
            <a:endParaRPr lang="ru-RU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2E3C2B-6094-D0AF-D15D-1957D5ACA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262" y="5256834"/>
            <a:ext cx="1967793" cy="163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17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6837" y="217475"/>
            <a:ext cx="75925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Партнеры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356153" y="6297866"/>
            <a:ext cx="506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10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033118" y="579582"/>
            <a:ext cx="7548283" cy="8337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13919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1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6F2530-1ACC-476C-BCFB-F90873F90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582" y="-207002"/>
            <a:ext cx="1457070" cy="14692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90A6AF-DB91-4E8D-A767-DD10AC138694}"/>
              </a:ext>
            </a:extLst>
          </p:cNvPr>
          <p:cNvSpPr txBox="1"/>
          <p:nvPr/>
        </p:nvSpPr>
        <p:spPr>
          <a:xfrm>
            <a:off x="429208" y="966787"/>
            <a:ext cx="9927772" cy="575542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</a:rPr>
              <a:t>      </a:t>
            </a: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1. Google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Cloud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Speech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-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to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-Text или Amazon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Transcribe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- поставщики технологий голосового распознавания.</a:t>
            </a:r>
          </a:p>
          <a:p>
            <a:pPr indent="457200" algn="just"/>
            <a:endParaRPr lang="ru-R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indent="457200" algn="just"/>
            <a:endParaRPr lang="ru-R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2. Microsoft или Oracle - разработчики программного обеспечения и облачных платформ, которые могут помочь с интеграцией голосового помощника с существующими системами и приложениями.</a:t>
            </a:r>
          </a:p>
          <a:p>
            <a:pPr indent="457200" algn="just"/>
            <a:endParaRPr lang="ru-R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indent="457200" algn="just"/>
            <a:endParaRPr lang="ru-R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3. ПАО «Газпром» - нефтегазовая компания, которая может стать партнёром-пользователям и тестировщиком голосового помощника.</a:t>
            </a:r>
          </a:p>
          <a:p>
            <a:pPr indent="457200" algn="just"/>
            <a:endParaRPr lang="ru-R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indent="457200" algn="just"/>
            <a:endParaRPr lang="ru-R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indent="457200" algn="just"/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4.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Umbrella IT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- компания, которая предоставляет услуги в сфере разработки и IT-консалтинга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sz="1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C20277-DE2F-0BA5-78E2-094FBC2DD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365" y="928286"/>
            <a:ext cx="970026" cy="9700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293C2D-4192-7E93-AE32-3D81DD728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2160" y="2080219"/>
            <a:ext cx="1348437" cy="13484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0C9ED9-E709-F053-F4DA-4C1ADBBFF0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5460" y="4294146"/>
            <a:ext cx="1534995" cy="15349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D193A1-038B-5E92-9570-B777827916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2345" y="3610564"/>
            <a:ext cx="868069" cy="86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18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3086" y="1205099"/>
            <a:ext cx="21940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Исследование рынка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19810" y="801595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400" b="1" dirty="0"/>
              <a:t>21.09.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3086" y="1539732"/>
            <a:ext cx="20468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Формирование бизнес-плана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88521" y="792265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25.09.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3086" y="2089808"/>
            <a:ext cx="24480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Разработка концепции продукта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94074" y="793115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27.09.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3085" y="2637277"/>
            <a:ext cx="20468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Поиск и утверждение </a:t>
            </a:r>
            <a:r>
              <a:rPr lang="en-US" sz="1400" dirty="0"/>
              <a:t>it-</a:t>
            </a:r>
            <a:r>
              <a:rPr lang="ru-RU" sz="1400" dirty="0"/>
              <a:t>специалиста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84522" y="792265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15.10.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3084" y="3192953"/>
            <a:ext cx="20468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Проектирование архитектуры и дизайна продукта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139171" y="801596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01.10.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23084" y="3964180"/>
            <a:ext cx="20768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Запись голоса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566457" y="792265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22.10.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23084" y="4309138"/>
            <a:ext cx="15203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Написание кода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964892" y="802446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16.10.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3084" y="4654096"/>
            <a:ext cx="2721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Тестирование работоспособности кода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224138" y="792265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400" b="1" dirty="0"/>
              <a:t>25.10.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23084" y="5214497"/>
            <a:ext cx="21940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Развертывание продукта на сервере и его запуск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881819" y="792265"/>
            <a:ext cx="5950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17.11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23085" y="5789805"/>
            <a:ext cx="21940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Поддержка работоспособности продукта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879170" y="792265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27.11.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533110" y="792265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30.09.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777699" y="801596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13.10.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9525999" y="792264"/>
            <a:ext cx="5950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25.11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0202584" y="801595"/>
            <a:ext cx="5950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defRPr/>
            </a:pPr>
            <a:r>
              <a:rPr lang="ru-RU" sz="1400" b="1" dirty="0"/>
              <a:t>26.11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43569" y="1280401"/>
            <a:ext cx="2527024" cy="196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268578" y="1722859"/>
            <a:ext cx="1918210" cy="157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271622" y="2269964"/>
            <a:ext cx="1244588" cy="1373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278219" y="2839020"/>
            <a:ext cx="3729802" cy="1871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5179441" y="3429000"/>
            <a:ext cx="1205081" cy="1446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6391868" y="4058201"/>
            <a:ext cx="1832271" cy="140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7006037" y="4403160"/>
            <a:ext cx="2470817" cy="122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229298" y="4805265"/>
            <a:ext cx="1901823" cy="1586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0118025" y="5398648"/>
            <a:ext cx="679594" cy="162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0778714" y="6085728"/>
            <a:ext cx="1413285" cy="175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643568" y="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3268578" y="-6836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3894074" y="-1452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529753" y="-1452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5179441" y="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777699" y="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6391868" y="8664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7008021" y="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7571617" y="-1452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8229298" y="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8870469" y="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9476854" y="8664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0121034" y="-1452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10797619" y="-1452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1525501" y="0"/>
            <a:ext cx="0" cy="685800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0" y="8664"/>
            <a:ext cx="12192000" cy="7929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2477456" y="248081"/>
            <a:ext cx="7592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План реализации проекта</a:t>
            </a:r>
          </a:p>
        </p:txBody>
      </p:sp>
      <p:cxnSp>
        <p:nvCxnSpPr>
          <p:cNvPr id="56" name="Прямая соединительная линия 55"/>
          <p:cNvCxnSpPr>
            <a:endCxn id="2" idx="1"/>
          </p:cNvCxnSpPr>
          <p:nvPr/>
        </p:nvCxnSpPr>
        <p:spPr>
          <a:xfrm>
            <a:off x="2164702" y="1371600"/>
            <a:ext cx="478867" cy="726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endCxn id="35" idx="1"/>
          </p:cNvCxnSpPr>
          <p:nvPr/>
        </p:nvCxnSpPr>
        <p:spPr>
          <a:xfrm flipV="1">
            <a:off x="1679510" y="4128489"/>
            <a:ext cx="4712358" cy="497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>
            <a:endCxn id="30" idx="1"/>
          </p:cNvCxnSpPr>
          <p:nvPr/>
        </p:nvCxnSpPr>
        <p:spPr>
          <a:xfrm>
            <a:off x="2351314" y="1800808"/>
            <a:ext cx="917264" cy="67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>
            <a:endCxn id="31" idx="1"/>
          </p:cNvCxnSpPr>
          <p:nvPr/>
        </p:nvCxnSpPr>
        <p:spPr>
          <a:xfrm flipV="1">
            <a:off x="2351314" y="2338631"/>
            <a:ext cx="920308" cy="335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>
            <a:endCxn id="33" idx="1"/>
          </p:cNvCxnSpPr>
          <p:nvPr/>
        </p:nvCxnSpPr>
        <p:spPr>
          <a:xfrm flipV="1">
            <a:off x="2351314" y="2932620"/>
            <a:ext cx="926905" cy="652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>
            <a:endCxn id="34" idx="1"/>
          </p:cNvCxnSpPr>
          <p:nvPr/>
        </p:nvCxnSpPr>
        <p:spPr>
          <a:xfrm>
            <a:off x="2351314" y="3498980"/>
            <a:ext cx="2828127" cy="23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>
            <a:stCxn id="16" idx="3"/>
            <a:endCxn id="36" idx="1"/>
          </p:cNvCxnSpPr>
          <p:nvPr/>
        </p:nvCxnSpPr>
        <p:spPr>
          <a:xfrm>
            <a:off x="1943461" y="4463027"/>
            <a:ext cx="5062576" cy="122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>
            <a:endCxn id="37" idx="1"/>
          </p:cNvCxnSpPr>
          <p:nvPr/>
        </p:nvCxnSpPr>
        <p:spPr>
          <a:xfrm>
            <a:off x="2477456" y="4857017"/>
            <a:ext cx="5751842" cy="27559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>
            <a:endCxn id="38" idx="1"/>
          </p:cNvCxnSpPr>
          <p:nvPr/>
        </p:nvCxnSpPr>
        <p:spPr>
          <a:xfrm flipV="1">
            <a:off x="2469943" y="5479847"/>
            <a:ext cx="7648082" cy="158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>
            <a:endCxn id="39" idx="1"/>
          </p:cNvCxnSpPr>
          <p:nvPr/>
        </p:nvCxnSpPr>
        <p:spPr>
          <a:xfrm flipV="1">
            <a:off x="2164702" y="6173285"/>
            <a:ext cx="8614012" cy="4130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626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6787" y="434693"/>
            <a:ext cx="7592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Матрица ответственности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438094"/>
              </p:ext>
            </p:extLst>
          </p:nvPr>
        </p:nvGraphicFramePr>
        <p:xfrm>
          <a:off x="457199" y="1241591"/>
          <a:ext cx="10776858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6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5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35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49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75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Биакбаува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Шайдатова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Атнагулова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Пыпкина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-специалист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Исследование рынка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бизнес-плана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концепции продукта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Поиск и утверждение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it-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специалиста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Проектирование архитектуры и дизайна продукта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Запись голоса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Написание кода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Тестирование работоспособности кода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Развертывание продукта на сервере и его запуск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Поддержка работоспособности продукта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518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2E0034-4D51-4419-9021-CBEACC516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952" y="-183810"/>
            <a:ext cx="1457070" cy="1469263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A79FD18-4AAD-4A9E-80EF-F5EC65D5C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949" y="338455"/>
            <a:ext cx="78867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Источники и методы финансирования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4D5D80-837E-4755-B029-36598D8A0364}"/>
              </a:ext>
            </a:extLst>
          </p:cNvPr>
          <p:cNvSpPr txBox="1"/>
          <p:nvPr/>
        </p:nvSpPr>
        <p:spPr>
          <a:xfrm>
            <a:off x="1386179" y="1443841"/>
            <a:ext cx="941964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Источники финансирования проекта по созданию голосового помощника:</a:t>
            </a:r>
          </a:p>
          <a:p>
            <a:pPr indent="457200" algn="just"/>
            <a:r>
              <a:rPr lang="ru-RU" dirty="0"/>
              <a:t>1. Инвестиции от частных инвесторов;</a:t>
            </a:r>
          </a:p>
          <a:p>
            <a:pPr indent="457200" algn="just"/>
            <a:r>
              <a:rPr lang="ru-RU" dirty="0"/>
              <a:t>2. Государственная поддержка:</a:t>
            </a:r>
          </a:p>
          <a:p>
            <a:pPr indent="457200" algn="just"/>
            <a:r>
              <a:rPr lang="ru-RU" dirty="0"/>
              <a:t>- ДЛЯ РЕЗИДЕНТОВ СКОЛКОВО – от 1,5 до 300 млн рублей на инновационные проекты;</a:t>
            </a:r>
          </a:p>
          <a:p>
            <a:pPr indent="457200" algn="just"/>
            <a:r>
              <a:rPr lang="ru-RU" dirty="0"/>
              <a:t>- ПРОГРАММА ФСИ «СТАРТ» - До 4 млн руб. Срок гранта, 1 год. Внебюджетное софинансирование не требуется РФРИТ – до 10 млн руб. софинансирования в размере 50% от стоимости проекта Фонд содействия инновациям: «Код-ИИ (очередь III)» - Максимальный размер гранта — до 10 млн рублей на команду, но не более 2 млн рублей на одного грантополучателя, в проекте могут участвовать физлица, от 1 до 10 человек;</a:t>
            </a:r>
          </a:p>
          <a:p>
            <a:pPr indent="457200" algn="just"/>
            <a:r>
              <a:rPr lang="ru-RU" dirty="0"/>
              <a:t>- «Развитие-ЦТ» - Размер гранта — в пределах 20 млн рублей АНО ЦПИИ «Центр поддержки инжиниринга и инноваций» в рамках федерального проекта «Взлёт — от стартапа до IPO» - на грант до 250 млн рублей;</a:t>
            </a:r>
          </a:p>
          <a:p>
            <a:pPr indent="457200" algn="just"/>
            <a:r>
              <a:rPr lang="ru-RU" dirty="0"/>
              <a:t>- Фонд «Агентство стратегических инициатив»;</a:t>
            </a:r>
          </a:p>
          <a:p>
            <a:pPr indent="457200" algn="just"/>
            <a:r>
              <a:rPr lang="ru-RU" dirty="0"/>
              <a:t>- Акселератор Спринт от Фонда развития интернет-инициатив.</a:t>
            </a:r>
          </a:p>
        </p:txBody>
      </p:sp>
    </p:spTree>
    <p:extLst>
      <p:ext uri="{BB962C8B-B14F-4D97-AF65-F5344CB8AC3E}">
        <p14:creationId xmlns:p14="http://schemas.microsoft.com/office/powerpoint/2010/main" val="3753631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035488" y="1509282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99743" y="319988"/>
            <a:ext cx="7592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Риски проекта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402583" y="6307178"/>
            <a:ext cx="478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13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1007B3-F855-4BB4-929C-674D4C3F8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251" y="-183810"/>
            <a:ext cx="1457070" cy="1469263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DF60F0A-1BCA-3453-FED9-DC44075B72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929815"/>
              </p:ext>
            </p:extLst>
          </p:nvPr>
        </p:nvGraphicFramePr>
        <p:xfrm>
          <a:off x="1558212" y="1017035"/>
          <a:ext cx="9392815" cy="5649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7837">
                  <a:extLst>
                    <a:ext uri="{9D8B030D-6E8A-4147-A177-3AD203B41FA5}">
                      <a16:colId xmlns:a16="http://schemas.microsoft.com/office/drawing/2014/main" val="582181627"/>
                    </a:ext>
                  </a:extLst>
                </a:gridCol>
                <a:gridCol w="4684978">
                  <a:extLst>
                    <a:ext uri="{9D8B030D-6E8A-4147-A177-3AD203B41FA5}">
                      <a16:colId xmlns:a16="http://schemas.microsoft.com/office/drawing/2014/main" val="3053157235"/>
                    </a:ext>
                  </a:extLst>
                </a:gridCol>
              </a:tblGrid>
              <a:tr h="375984"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Риск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Характеристика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267994"/>
                  </a:ext>
                </a:extLst>
              </a:tr>
              <a:tr h="1309557"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Технические риски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Сложность интеграции, точность распознавания специфической терминологии, безопасность данных, совместимость с другими системами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100246"/>
                  </a:ext>
                </a:extLst>
              </a:tr>
              <a:tr h="705146"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Финансовые риски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Отсутствие инвесторов, не принятие заявок на гранты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50921"/>
                  </a:ext>
                </a:extLst>
              </a:tr>
              <a:tr h="408537"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Риски принятия технологии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Компания может быть не готова к изменениям, что может привести к неудаче.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6520709"/>
                  </a:ext>
                </a:extLst>
              </a:tr>
              <a:tr h="1309557"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Конкурентные риски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Конкуренция от других компаний, техническая конкуренция, большие игроки на рынке, возможность внедрения других технологий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9016786"/>
                  </a:ext>
                </a:extLst>
              </a:tr>
              <a:tr h="1309557"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Риски регуляторного регулирования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Лицензирование и разрешения, ограничения на сбор и использование данных, развитие и изменения законодательства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418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7027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035488" y="1509282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60702" y="296799"/>
            <a:ext cx="7592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Команда проекта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870832" y="6232666"/>
            <a:ext cx="6256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14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CA323C-6846-47BD-94DB-04B9D78DA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952" y="-207002"/>
            <a:ext cx="1457070" cy="14692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AB1F77-108B-E98D-5FF5-511D77AF6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2834" y="1019561"/>
            <a:ext cx="2744150" cy="34301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39BF9A-2724-FB13-D846-3C735F217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662" y="2781574"/>
            <a:ext cx="2608504" cy="39127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4967AE6-1B5E-83E2-453F-935D07E5393F}"/>
              </a:ext>
            </a:extLst>
          </p:cNvPr>
          <p:cNvSpPr txBox="1"/>
          <p:nvPr/>
        </p:nvSpPr>
        <p:spPr>
          <a:xfrm>
            <a:off x="5854331" y="938687"/>
            <a:ext cx="464781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Arial Narrow" panose="020B0606020202030204" pitchFamily="34" charset="0"/>
              </a:rPr>
              <a:t>Пыпкина</a:t>
            </a:r>
            <a:r>
              <a:rPr lang="ru-RU" b="1" dirty="0">
                <a:latin typeface="Arial Narrow" panose="020B0606020202030204" pitchFamily="34" charset="0"/>
              </a:rPr>
              <a:t> Анна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Главный менеджер продукта. Аналитик-стратег. Умеет рационально мыслить, углубленно изучать проблему.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                  Контакт для связи:  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              </a:t>
            </a:r>
            <a:r>
              <a:rPr lang="en-US" b="1" dirty="0">
                <a:latin typeface="Arial Narrow" panose="020B0606020202030204" pitchFamily="34" charset="0"/>
              </a:rPr>
              <a:t>https://vk.com/id82488787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562BBE-E5A6-F0F1-ECB8-C499EBC1A30E}"/>
              </a:ext>
            </a:extLst>
          </p:cNvPr>
          <p:cNvSpPr txBox="1"/>
          <p:nvPr/>
        </p:nvSpPr>
        <p:spPr>
          <a:xfrm>
            <a:off x="1658909" y="4552952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Arial Narrow" panose="020B0606020202030204" pitchFamily="34" charset="0"/>
              </a:rPr>
              <a:t>Шайдатова</a:t>
            </a:r>
            <a:r>
              <a:rPr lang="ru-RU" b="1" dirty="0">
                <a:latin typeface="Arial Narrow" panose="020B0606020202030204" pitchFamily="34" charset="0"/>
              </a:rPr>
              <a:t> Диана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«Голос» нашего помощника-</a:t>
            </a:r>
            <a:r>
              <a:rPr lang="ru-RU" b="1" dirty="0" err="1">
                <a:latin typeface="Arial Narrow" panose="020B0606020202030204" pitchFamily="34" charset="0"/>
              </a:rPr>
              <a:t>адаптатора</a:t>
            </a:r>
            <a:r>
              <a:rPr lang="ru-RU" b="1" dirty="0">
                <a:latin typeface="Arial Narrow" panose="020B0606020202030204" pitchFamily="34" charset="0"/>
              </a:rPr>
              <a:t>. Координатор проекта. Поддерживает, направляет, а также мотивирует команду на совместную работу. 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                Контакт для связи:  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         </a:t>
            </a:r>
            <a:r>
              <a:rPr lang="en-US" b="1" dirty="0">
                <a:latin typeface="Arial Narrow" panose="020B0606020202030204" pitchFamily="34" charset="0"/>
              </a:rPr>
              <a:t>https://vk.com/sshaidatovaa</a:t>
            </a:r>
            <a:endParaRPr lang="ru-RU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052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035488" y="1509282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60702" y="296799"/>
            <a:ext cx="7592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Команда проекта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870832" y="6232666"/>
            <a:ext cx="6256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14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CA323C-6846-47BD-94DB-04B9D78DA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952" y="-207002"/>
            <a:ext cx="1457070" cy="14692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4967AE6-1B5E-83E2-453F-935D07E5393F}"/>
              </a:ext>
            </a:extLst>
          </p:cNvPr>
          <p:cNvSpPr txBox="1"/>
          <p:nvPr/>
        </p:nvSpPr>
        <p:spPr>
          <a:xfrm>
            <a:off x="5782012" y="885641"/>
            <a:ext cx="477041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Атнагулова Руфина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Тестировщик продукта. Исследователь ресурсов. Способна устанавливать положительные контакты для развития бизнеса.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                  Контакт для связи: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            </a:t>
            </a:r>
            <a:r>
              <a:rPr lang="en-US" b="1" dirty="0">
                <a:latin typeface="Arial Narrow" panose="020B0606020202030204" pitchFamily="34" charset="0"/>
              </a:rPr>
              <a:t>https://vk.com/rufina_tnglv</a:t>
            </a:r>
            <a:endParaRPr lang="ru-RU" b="1" dirty="0">
              <a:latin typeface="Arial Narrow" panose="020B0606020202030204" pitchFamily="34" charset="0"/>
            </a:endParaRPr>
          </a:p>
          <a:p>
            <a:pPr indent="457200" algn="just"/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562BBE-E5A6-F0F1-ECB8-C499EBC1A30E}"/>
              </a:ext>
            </a:extLst>
          </p:cNvPr>
          <p:cNvSpPr txBox="1"/>
          <p:nvPr/>
        </p:nvSpPr>
        <p:spPr>
          <a:xfrm>
            <a:off x="1729177" y="4663006"/>
            <a:ext cx="464781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Arial Narrow" panose="020B0606020202030204" pitchFamily="34" charset="0"/>
              </a:rPr>
              <a:t>Бикбаува</a:t>
            </a:r>
            <a:r>
              <a:rPr lang="ru-RU" b="1" dirty="0">
                <a:latin typeface="Arial Narrow" panose="020B0606020202030204" pitchFamily="34" charset="0"/>
              </a:rPr>
              <a:t> Адель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Дизайнер продукта. Генератор идей. Помогает улучшать проект благодаря творческому мышлению. Имеет большой опыт в научной деятельности университета.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                 Контакт для связи:</a:t>
            </a:r>
          </a:p>
          <a:p>
            <a:pPr indent="457200" algn="just"/>
            <a:r>
              <a:rPr lang="ru-RU" b="1" dirty="0">
                <a:latin typeface="Arial Narrow" panose="020B0606020202030204" pitchFamily="34" charset="0"/>
              </a:rPr>
              <a:t>       </a:t>
            </a:r>
            <a:r>
              <a:rPr lang="en-US" b="1" dirty="0">
                <a:latin typeface="Arial Narrow" panose="020B0606020202030204" pitchFamily="34" charset="0"/>
              </a:rPr>
              <a:t>https://vk.com/adel_bikbauva</a:t>
            </a:r>
            <a:endParaRPr lang="ru-RU" b="1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645881-7D5B-E312-9EAA-3D47692DB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823" y="876144"/>
            <a:ext cx="2509042" cy="37650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08190C-677B-DBB4-0D05-F002FAC10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994" y="2902733"/>
            <a:ext cx="2767264" cy="368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6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035488" y="1509282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60702" y="296799"/>
            <a:ext cx="7592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Предложения о партнерстве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053214" y="6244390"/>
            <a:ext cx="478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15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FBAD3B-EA45-4476-ABBC-50D5BA79E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678" y="-207002"/>
            <a:ext cx="1457070" cy="14692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4498FC-6E7A-4E52-871E-49B224500A08}"/>
              </a:ext>
            </a:extLst>
          </p:cNvPr>
          <p:cNvSpPr txBox="1"/>
          <p:nvPr/>
        </p:nvSpPr>
        <p:spPr>
          <a:xfrm>
            <a:off x="638508" y="1119910"/>
            <a:ext cx="560782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Инвестирование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поможет создать прототип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нашего проекта, а, в дальнейшем, выведет его на новый уровень – «начало продаж»</a:t>
            </a:r>
          </a:p>
          <a:p>
            <a:pPr indent="457200"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Нам необходимы инвестиции в размере 1 570 000 рублей, которые будут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направлены 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Написание кода;</a:t>
            </a:r>
          </a:p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Маркетолога;</a:t>
            </a:r>
          </a:p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Рекламу;</a:t>
            </a:r>
          </a:p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Команду IT-специалистов.</a:t>
            </a:r>
          </a:p>
          <a:p>
            <a:pPr indent="457200"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первый месяц мы планируем выручить минимум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1 850 000 рублей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Дальше - больше, соответственно, Ваш пассивный доход также будет расти.</a:t>
            </a:r>
          </a:p>
          <a:p>
            <a:pPr indent="457200"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Мы заинтересованы в долгосрочном и взаимовыгодном партнерстве, поэтому предлагаем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от прибыли.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3E2FAE-4478-74FF-5F21-FF3BC5292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958" y="1262261"/>
            <a:ext cx="5508296" cy="495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22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126166" y="1628079"/>
            <a:ext cx="8017727" cy="2786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6055" y="1918178"/>
            <a:ext cx="104779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>
                <a:latin typeface="Arial Narrow" panose="020B0606020202030204" pitchFamily="34" charset="0"/>
              </a:rPr>
              <a:t>СПАСИБО ЗА ВНИМАНИЕ!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1AF8B6-3D57-4964-9018-97D60C5A4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5723" y="-406391"/>
            <a:ext cx="4035172" cy="40689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220649-08CE-5A30-18EA-1856E8040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904" y="3195451"/>
            <a:ext cx="4035172" cy="40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684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1755</TotalTime>
  <Words>2208</Words>
  <Application>Microsoft Office PowerPoint</Application>
  <PresentationFormat>Широкоэкранный</PresentationFormat>
  <Paragraphs>378</Paragraphs>
  <Slides>25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Arial Narrow</vt:lpstr>
      <vt:lpstr>Calibri</vt:lpstr>
      <vt:lpstr>Calibri Light</vt:lpstr>
      <vt:lpstr>Roboto</vt:lpstr>
      <vt:lpstr>Times New Roman</vt:lpstr>
      <vt:lpstr>Univers Condensed (Заголовки)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и методы финансирования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«Фермеры»</dc:title>
  <dc:creator>Евгения Быль</dc:creator>
  <cp:lastModifiedBy>Руфина Атнагулова</cp:lastModifiedBy>
  <cp:revision>189</cp:revision>
  <dcterms:created xsi:type="dcterms:W3CDTF">2017-11-10T08:48:46Z</dcterms:created>
  <dcterms:modified xsi:type="dcterms:W3CDTF">2023-10-31T11:43:01Z</dcterms:modified>
</cp:coreProperties>
</file>