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78" r:id="rId3"/>
    <p:sldId id="275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6" r:id="rId15"/>
    <p:sldId id="27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508"/>
    <a:srgbClr val="E7E7EB"/>
    <a:srgbClr val="161817"/>
    <a:srgbClr val="000000"/>
    <a:srgbClr val="F2F2F2"/>
    <a:srgbClr val="EEF7F8"/>
    <a:srgbClr val="7E7D79"/>
    <a:srgbClr val="211F22"/>
    <a:srgbClr val="3F403F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59"/>
    <p:restoredTop sz="94640"/>
  </p:normalViewPr>
  <p:slideViewPr>
    <p:cSldViewPr snapToGrid="0">
      <p:cViewPr>
        <p:scale>
          <a:sx n="106" d="100"/>
          <a:sy n="106" d="100"/>
        </p:scale>
        <p:origin x="656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D4AB63-0D87-403B-B74B-903D05FBF77B}" type="doc">
      <dgm:prSet loTypeId="urn:microsoft.com/office/officeart/2005/8/layout/radial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22F10B1-7D1D-4949-BABA-6CAC165E3FAF}">
      <dgm:prSet phldrT="[Текст]" custT="1"/>
      <dgm:spPr>
        <a:solidFill>
          <a:srgbClr val="FF4508">
            <a:alpha val="94000"/>
          </a:srgbClr>
        </a:solidFill>
        <a:ln>
          <a:noFill/>
        </a:ln>
      </dgm:spPr>
      <dgm:t>
        <a:bodyPr/>
        <a:lstStyle/>
        <a:p>
          <a:pPr algn="ctr">
            <a:buClr>
              <a:schemeClr val="lt1"/>
            </a:buClr>
            <a:buSzPts val="1800"/>
            <a:buFont typeface="Calibri"/>
            <a:buNone/>
          </a:pPr>
          <a:r>
            <a:rPr lang="ru-RU" sz="3200" b="0" i="0" u="none" strike="noStrike" cap="none" dirty="0">
              <a:solidFill>
                <a:schemeClr val="bg1"/>
              </a:solidFill>
              <a:latin typeface="Montserrat Medium" pitchFamily="2" charset="0"/>
              <a:ea typeface="Calibri"/>
              <a:cs typeface="Calibri"/>
              <a:sym typeface="Calibri"/>
            </a:rPr>
            <a:t>Стартап-проект</a:t>
          </a:r>
          <a:endParaRPr lang="ru-RU" sz="3600" b="0" i="0" dirty="0">
            <a:solidFill>
              <a:schemeClr val="bg1"/>
            </a:solidFill>
            <a:latin typeface="Montserrat Medium" pitchFamily="2" charset="0"/>
          </a:endParaRPr>
        </a:p>
      </dgm:t>
    </dgm:pt>
    <dgm:pt modelId="{403D8B29-B04F-431F-B43E-C8EABCE04840}" type="parTrans" cxnId="{C8DEF5B0-0F24-4FB3-82B8-380DA565B17E}">
      <dgm:prSet/>
      <dgm:spPr/>
      <dgm:t>
        <a:bodyPr/>
        <a:lstStyle/>
        <a:p>
          <a:endParaRPr lang="ru-RU" sz="2400"/>
        </a:p>
      </dgm:t>
    </dgm:pt>
    <dgm:pt modelId="{9BD5661D-C3B8-42EE-8273-F86305589A55}" type="sibTrans" cxnId="{C8DEF5B0-0F24-4FB3-82B8-380DA565B17E}">
      <dgm:prSet/>
      <dgm:spPr/>
      <dgm:t>
        <a:bodyPr/>
        <a:lstStyle/>
        <a:p>
          <a:endParaRPr lang="ru-RU" sz="2400"/>
        </a:p>
      </dgm:t>
    </dgm:pt>
    <dgm:pt modelId="{1688424C-997A-4DCA-8078-76D53A003D99}">
      <dgm:prSet phldrT="[Текст]" custT="1"/>
      <dgm:spPr>
        <a:solidFill>
          <a:srgbClr val="000000">
            <a:alpha val="81179"/>
          </a:srgbClr>
        </a:solidFill>
        <a:ln>
          <a:noFill/>
        </a:ln>
      </dgm:spPr>
      <dgm:t>
        <a:bodyPr/>
        <a:lstStyle/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Контрактное производство</a:t>
          </a:r>
        </a:p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- ГГНТУ. </a:t>
          </a:r>
        </a:p>
      </dgm:t>
    </dgm:pt>
    <dgm:pt modelId="{8B9DEE56-91D9-42D6-A7BE-1092FECF6E07}" type="parTrans" cxnId="{E70EEEF9-223B-4FEA-8BC4-95E4EAC76678}">
      <dgm:prSet/>
      <dgm:spPr/>
      <dgm:t>
        <a:bodyPr/>
        <a:lstStyle/>
        <a:p>
          <a:endParaRPr lang="ru-RU" sz="2400"/>
        </a:p>
      </dgm:t>
    </dgm:pt>
    <dgm:pt modelId="{4D5EDED4-023A-4845-BF59-A578DC951523}" type="sibTrans" cxnId="{E70EEEF9-223B-4FEA-8BC4-95E4EAC76678}">
      <dgm:prSet/>
      <dgm:spPr/>
      <dgm:t>
        <a:bodyPr/>
        <a:lstStyle/>
        <a:p>
          <a:endParaRPr lang="ru-RU" sz="2400"/>
        </a:p>
      </dgm:t>
    </dgm:pt>
    <dgm:pt modelId="{94483BD9-47A5-41A7-8078-8D7437D0CB08}">
      <dgm:prSet phldrT="[Текст]" custT="1"/>
      <dgm:spPr>
        <a:solidFill>
          <a:srgbClr val="000000">
            <a:alpha val="54000"/>
          </a:srgbClr>
        </a:solidFill>
        <a:ln>
          <a:noFill/>
        </a:ln>
      </dgm:spPr>
      <dgm:t>
        <a:bodyPr/>
        <a:lstStyle/>
        <a:p>
          <a:r>
            <a:rPr lang="ru-RU" sz="900" b="0" i="0" u="none" dirty="0">
              <a:solidFill>
                <a:schemeClr val="bg1"/>
              </a:solidFill>
              <a:latin typeface="Montserrat" pitchFamily="2" charset="0"/>
            </a:rPr>
            <a:t>Поставщик инженеров – технологических продуктов: </a:t>
          </a:r>
          <a:endParaRPr lang="ru-RU" sz="900" b="0" dirty="0">
            <a:solidFill>
              <a:schemeClr val="bg1"/>
            </a:solidFill>
            <a:latin typeface="Montserrat" pitchFamily="2" charset="0"/>
          </a:endParaRPr>
        </a:p>
        <a:p>
          <a:r>
            <a:rPr lang="ru-RU" sz="900" b="0" i="0" u="none" dirty="0">
              <a:solidFill>
                <a:schemeClr val="bg1"/>
              </a:solidFill>
              <a:latin typeface="Montserrat" pitchFamily="2" charset="0"/>
            </a:rPr>
            <a:t>- </a:t>
          </a:r>
          <a:r>
            <a:rPr lang="en-US" sz="900" b="0" i="0" u="none" dirty="0">
              <a:solidFill>
                <a:schemeClr val="bg1"/>
              </a:solidFill>
              <a:latin typeface="Montserrat" pitchFamily="2" charset="0"/>
            </a:rPr>
            <a:t>IT</a:t>
          </a:r>
          <a:r>
            <a:rPr lang="ru-RU" sz="900" b="0" i="0" u="none" dirty="0">
              <a:solidFill>
                <a:schemeClr val="bg1"/>
              </a:solidFill>
              <a:latin typeface="Montserrat" pitchFamily="2" charset="0"/>
            </a:rPr>
            <a:t> -компании                                   - ГГНТУ. </a:t>
          </a:r>
          <a:endParaRPr lang="ru-RU" sz="900" b="0" dirty="0">
            <a:solidFill>
              <a:schemeClr val="bg1"/>
            </a:solidFill>
            <a:latin typeface="Montserrat" pitchFamily="2" charset="0"/>
          </a:endParaRPr>
        </a:p>
      </dgm:t>
    </dgm:pt>
    <dgm:pt modelId="{FE145ED1-FFE5-43BC-9800-E44C920CEEB6}" type="parTrans" cxnId="{92C49E64-4E77-461C-A3E7-4083D777AF90}">
      <dgm:prSet/>
      <dgm:spPr/>
      <dgm:t>
        <a:bodyPr/>
        <a:lstStyle/>
        <a:p>
          <a:endParaRPr lang="ru-RU" sz="2400"/>
        </a:p>
      </dgm:t>
    </dgm:pt>
    <dgm:pt modelId="{E42DABC0-DDE8-4E2C-97C2-3CBC317C9513}" type="sibTrans" cxnId="{92C49E64-4E77-461C-A3E7-4083D777AF90}">
      <dgm:prSet/>
      <dgm:spPr/>
      <dgm:t>
        <a:bodyPr/>
        <a:lstStyle/>
        <a:p>
          <a:endParaRPr lang="ru-RU" sz="2400"/>
        </a:p>
      </dgm:t>
    </dgm:pt>
    <dgm:pt modelId="{BDB8300B-DD5F-4EFF-93DD-8B78AAF842D1}">
      <dgm:prSet phldrT="[Текст]" custT="1"/>
      <dgm:spPr>
        <a:solidFill>
          <a:srgbClr val="000000">
            <a:alpha val="49000"/>
          </a:srgbClr>
        </a:solidFill>
        <a:ln>
          <a:noFill/>
        </a:ln>
      </dgm:spPr>
      <dgm:t>
        <a:bodyPr/>
        <a:lstStyle/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Девелопер – </a:t>
          </a:r>
          <a:r>
            <a:rPr lang="ru-RU" sz="900" dirty="0" err="1">
              <a:solidFill>
                <a:schemeClr val="bg1"/>
              </a:solidFill>
              <a:latin typeface="Montserrat" pitchFamily="2" charset="0"/>
            </a:rPr>
            <a:t>фининвестор</a:t>
          </a:r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:</a:t>
          </a:r>
        </a:p>
        <a:p>
          <a:r>
            <a:rPr lang="ru-RU" sz="900" b="0" i="0" u="none" strike="noStrike" cap="none" dirty="0">
              <a:solidFill>
                <a:schemeClr val="bg1"/>
              </a:solidFill>
              <a:latin typeface="Montserrat Light" pitchFamily="2" charset="0"/>
              <a:ea typeface="Calibri"/>
              <a:cs typeface="Calibri"/>
              <a:sym typeface="Calibri"/>
            </a:rPr>
            <a:t>Стартап-студия</a:t>
          </a:r>
          <a:endParaRPr lang="ru-RU" sz="900" b="0" i="0" dirty="0">
            <a:solidFill>
              <a:schemeClr val="bg1"/>
            </a:solidFill>
            <a:latin typeface="Montserrat Light" pitchFamily="2" charset="0"/>
          </a:endParaRPr>
        </a:p>
        <a:p>
          <a:pPr>
            <a:buClr>
              <a:srgbClr val="0D0D0D"/>
            </a:buClr>
            <a:buSzPts val="1800"/>
            <a:buFont typeface="Calibri"/>
            <a:buNone/>
          </a:pPr>
          <a:r>
            <a:rPr lang="ru-RU" sz="900" b="0" i="0" u="none" strike="noStrike" cap="none" dirty="0">
              <a:solidFill>
                <a:schemeClr val="bg1"/>
              </a:solidFill>
              <a:latin typeface="Montserrat Light" pitchFamily="2" charset="0"/>
              <a:ea typeface="Calibri"/>
              <a:cs typeface="Calibri"/>
              <a:sym typeface="Calibri"/>
            </a:rPr>
            <a:t>Грозненского ГНТУ</a:t>
          </a:r>
          <a:endParaRPr lang="ru-RU" sz="900" b="0" i="0" dirty="0">
            <a:solidFill>
              <a:schemeClr val="bg1"/>
            </a:solidFill>
            <a:latin typeface="Montserrat Light" pitchFamily="2" charset="0"/>
          </a:endParaRPr>
        </a:p>
      </dgm:t>
    </dgm:pt>
    <dgm:pt modelId="{C3057D81-73E0-41D5-A07F-8C5F17AC0831}" type="parTrans" cxnId="{215F1138-C7AB-4223-94EC-9E738A3A19E4}">
      <dgm:prSet/>
      <dgm:spPr/>
      <dgm:t>
        <a:bodyPr/>
        <a:lstStyle/>
        <a:p>
          <a:endParaRPr lang="ru-RU" sz="2400"/>
        </a:p>
      </dgm:t>
    </dgm:pt>
    <dgm:pt modelId="{886AFFF3-BFD9-4E5A-9F8C-3EA312A04BA3}" type="sibTrans" cxnId="{215F1138-C7AB-4223-94EC-9E738A3A19E4}">
      <dgm:prSet/>
      <dgm:spPr/>
      <dgm:t>
        <a:bodyPr/>
        <a:lstStyle/>
        <a:p>
          <a:endParaRPr lang="ru-RU" sz="2400"/>
        </a:p>
      </dgm:t>
    </dgm:pt>
    <dgm:pt modelId="{7DC877A7-756F-4009-9C7C-50C29B4D0507}">
      <dgm:prSet phldrT="[Текст]" custT="1"/>
      <dgm:spPr>
        <a:solidFill>
          <a:srgbClr val="000000">
            <a:alpha val="50000"/>
          </a:srgbClr>
        </a:solidFill>
        <a:ln>
          <a:noFill/>
        </a:ln>
      </dgm:spPr>
      <dgm:t>
        <a:bodyPr/>
        <a:lstStyle/>
        <a:p>
          <a:r>
            <a:rPr lang="en-US" sz="900" dirty="0">
              <a:solidFill>
                <a:schemeClr val="bg1"/>
              </a:solidFill>
              <a:latin typeface="Montserrat" pitchFamily="2" charset="0"/>
            </a:rPr>
            <a:t>B2B </a:t>
          </a:r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потребители:</a:t>
          </a:r>
        </a:p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- Местные бренды;</a:t>
          </a:r>
        </a:p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- Бутики.</a:t>
          </a:r>
        </a:p>
      </dgm:t>
    </dgm:pt>
    <dgm:pt modelId="{1E169B05-656C-46B0-96FC-A5FD1955F457}" type="parTrans" cxnId="{02D091D7-AAEE-4E0C-8886-22EE5CB5CFE3}">
      <dgm:prSet/>
      <dgm:spPr/>
      <dgm:t>
        <a:bodyPr/>
        <a:lstStyle/>
        <a:p>
          <a:endParaRPr lang="ru-RU" sz="2400"/>
        </a:p>
      </dgm:t>
    </dgm:pt>
    <dgm:pt modelId="{309E6A9F-91CF-4F2C-BDBC-6E517BA40EE2}" type="sibTrans" cxnId="{02D091D7-AAEE-4E0C-8886-22EE5CB5CFE3}">
      <dgm:prSet/>
      <dgm:spPr/>
      <dgm:t>
        <a:bodyPr/>
        <a:lstStyle/>
        <a:p>
          <a:endParaRPr lang="ru-RU" sz="2400"/>
        </a:p>
      </dgm:t>
    </dgm:pt>
    <dgm:pt modelId="{1ACC9EFC-D1BA-434E-AFF5-4D7937BD1CF1}">
      <dgm:prSet phldrT="[Текст]" custT="1"/>
      <dgm:spPr>
        <a:solidFill>
          <a:srgbClr val="000000">
            <a:alpha val="89000"/>
          </a:srgbClr>
        </a:solidFill>
        <a:ln>
          <a:noFill/>
        </a:ln>
      </dgm:spPr>
      <dgm:t>
        <a:bodyPr/>
        <a:lstStyle/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Венчурный инвестор:</a:t>
          </a:r>
        </a:p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Предприниматели;            </a:t>
          </a:r>
        </a:p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 - Фонд поддержки;</a:t>
          </a:r>
        </a:p>
        <a:p>
          <a:r>
            <a:rPr lang="ru-RU" sz="800" dirty="0"/>
            <a:t> </a:t>
          </a:r>
        </a:p>
      </dgm:t>
    </dgm:pt>
    <dgm:pt modelId="{CB2870ED-EA68-4A34-8985-F4854366A819}" type="parTrans" cxnId="{96A3D6E9-14DB-49E9-8438-C08C07EC8FA8}">
      <dgm:prSet/>
      <dgm:spPr/>
      <dgm:t>
        <a:bodyPr/>
        <a:lstStyle/>
        <a:p>
          <a:endParaRPr lang="ru-RU" sz="2400"/>
        </a:p>
      </dgm:t>
    </dgm:pt>
    <dgm:pt modelId="{6DA71C78-3E80-4C05-A0F1-1ACD08D7046A}" type="sibTrans" cxnId="{96A3D6E9-14DB-49E9-8438-C08C07EC8FA8}">
      <dgm:prSet/>
      <dgm:spPr/>
      <dgm:t>
        <a:bodyPr/>
        <a:lstStyle/>
        <a:p>
          <a:endParaRPr lang="ru-RU" sz="2400"/>
        </a:p>
      </dgm:t>
    </dgm:pt>
    <dgm:pt modelId="{4DA0C70D-BB33-4604-BA1E-54CD98D6D217}">
      <dgm:prSet phldrT="[Текст]" custT="1"/>
      <dgm:spPr>
        <a:solidFill>
          <a:srgbClr val="000000">
            <a:alpha val="60000"/>
          </a:srgbClr>
        </a:solidFill>
        <a:ln>
          <a:noFill/>
        </a:ln>
      </dgm:spPr>
      <dgm:t>
        <a:bodyPr/>
        <a:lstStyle/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Тестирование </a:t>
          </a:r>
          <a:r>
            <a:rPr lang="ru-RU" sz="900" dirty="0" err="1">
              <a:solidFill>
                <a:schemeClr val="bg1"/>
              </a:solidFill>
              <a:latin typeface="Montserrat" pitchFamily="2" charset="0"/>
            </a:rPr>
            <a:t>лаб.образца</a:t>
          </a:r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:</a:t>
          </a:r>
        </a:p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- ГГНТУ</a:t>
          </a:r>
        </a:p>
      </dgm:t>
    </dgm:pt>
    <dgm:pt modelId="{B4E2C646-B5B9-4DDF-B2C3-AE6DC8E1B5C0}" type="parTrans" cxnId="{0AC1F503-6B3B-4D8C-8317-511ECF72C469}">
      <dgm:prSet/>
      <dgm:spPr/>
      <dgm:t>
        <a:bodyPr/>
        <a:lstStyle/>
        <a:p>
          <a:endParaRPr lang="ru-RU" sz="2400"/>
        </a:p>
      </dgm:t>
    </dgm:pt>
    <dgm:pt modelId="{80F2067B-8B4E-480F-B5AB-058DAF3AAC99}" type="sibTrans" cxnId="{0AC1F503-6B3B-4D8C-8317-511ECF72C469}">
      <dgm:prSet/>
      <dgm:spPr/>
      <dgm:t>
        <a:bodyPr/>
        <a:lstStyle/>
        <a:p>
          <a:endParaRPr lang="ru-RU" sz="2400"/>
        </a:p>
      </dgm:t>
    </dgm:pt>
    <dgm:pt modelId="{52020FF4-43F5-4449-8BEB-36703FF9CA26}">
      <dgm:prSet phldrT="[Текст]" custT="1"/>
      <dgm:spPr>
        <a:solidFill>
          <a:srgbClr val="000000">
            <a:alpha val="72320"/>
          </a:srgbClr>
        </a:solidFill>
        <a:ln>
          <a:noFill/>
        </a:ln>
      </dgm:spPr>
      <dgm:t>
        <a:bodyPr/>
        <a:lstStyle/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Поставщик сервисов:</a:t>
          </a:r>
          <a:br>
            <a:rPr lang="ru-RU" sz="900" dirty="0">
              <a:solidFill>
                <a:schemeClr val="bg1"/>
              </a:solidFill>
              <a:latin typeface="Montserrat" pitchFamily="2" charset="0"/>
            </a:rPr>
          </a:br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- </a:t>
          </a:r>
          <a:r>
            <a:rPr lang="en-US" sz="900" dirty="0">
              <a:solidFill>
                <a:schemeClr val="bg1"/>
              </a:solidFill>
              <a:latin typeface="Montserrat" pitchFamily="2" charset="0"/>
            </a:rPr>
            <a:t>IT-</a:t>
          </a:r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компании</a:t>
          </a:r>
          <a:br>
            <a:rPr lang="ru-RU" sz="900" dirty="0">
              <a:solidFill>
                <a:schemeClr val="bg1"/>
              </a:solidFill>
              <a:latin typeface="Montserrat" pitchFamily="2" charset="0"/>
            </a:rPr>
          </a:br>
          <a:r>
            <a:rPr lang="ru-RU" sz="900" b="0" i="0" dirty="0">
              <a:solidFill>
                <a:schemeClr val="bg1"/>
              </a:solidFill>
              <a:effectLst/>
              <a:latin typeface="Montserrat" pitchFamily="2" charset="0"/>
            </a:rPr>
            <a:t>- ГГНТУ</a:t>
          </a:r>
          <a:r>
            <a:rPr lang="en-US" sz="900" b="0" i="0" dirty="0">
              <a:solidFill>
                <a:schemeClr val="bg1"/>
              </a:solidFill>
              <a:effectLst/>
              <a:latin typeface="Montserrat" pitchFamily="2" charset="0"/>
            </a:rPr>
            <a:t>;</a:t>
          </a:r>
        </a:p>
      </dgm:t>
    </dgm:pt>
    <dgm:pt modelId="{B2B654F2-D652-422B-8A86-B1C18055952A}" type="parTrans" cxnId="{28B7A6B0-C281-4104-AA77-80441DAF0C81}">
      <dgm:prSet/>
      <dgm:spPr/>
      <dgm:t>
        <a:bodyPr/>
        <a:lstStyle/>
        <a:p>
          <a:endParaRPr lang="ru-RU" sz="2400"/>
        </a:p>
      </dgm:t>
    </dgm:pt>
    <dgm:pt modelId="{88A79AD4-7EBA-4165-94EA-9E73B7BCD5C8}" type="sibTrans" cxnId="{28B7A6B0-C281-4104-AA77-80441DAF0C81}">
      <dgm:prSet/>
      <dgm:spPr/>
      <dgm:t>
        <a:bodyPr/>
        <a:lstStyle/>
        <a:p>
          <a:endParaRPr lang="ru-RU" sz="2400"/>
        </a:p>
      </dgm:t>
    </dgm:pt>
    <dgm:pt modelId="{366DB946-644F-431F-8D3A-CB4528D232F1}">
      <dgm:prSet phldrT="[Текст]" custT="1"/>
      <dgm:spPr>
        <a:solidFill>
          <a:srgbClr val="000000">
            <a:alpha val="62000"/>
          </a:srgbClr>
        </a:solidFill>
        <a:ln>
          <a:noFill/>
        </a:ln>
      </dgm:spPr>
      <dgm:t>
        <a:bodyPr/>
        <a:lstStyle/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Пользователь </a:t>
          </a:r>
          <a:r>
            <a:rPr lang="en-US" sz="900" dirty="0">
              <a:solidFill>
                <a:schemeClr val="bg1"/>
              </a:solidFill>
              <a:latin typeface="Montserrat" pitchFamily="2" charset="0"/>
            </a:rPr>
            <a:t>B2C:</a:t>
          </a:r>
        </a:p>
        <a:p>
          <a:r>
            <a:rPr lang="en-US" sz="900" dirty="0">
              <a:solidFill>
                <a:schemeClr val="bg1"/>
              </a:solidFill>
              <a:latin typeface="Montserrat" pitchFamily="2" charset="0"/>
            </a:rPr>
            <a:t>- </a:t>
          </a:r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Студенты;</a:t>
          </a:r>
        </a:p>
        <a:p>
          <a:r>
            <a:rPr lang="ru-RU" sz="900" dirty="0">
              <a:solidFill>
                <a:schemeClr val="bg1"/>
              </a:solidFill>
              <a:latin typeface="Montserrat" pitchFamily="2" charset="0"/>
            </a:rPr>
            <a:t>- Жители города.</a:t>
          </a:r>
          <a:endParaRPr lang="en-US" sz="900" dirty="0">
            <a:solidFill>
              <a:schemeClr val="bg1"/>
            </a:solidFill>
            <a:latin typeface="Montserrat" pitchFamily="2" charset="0"/>
          </a:endParaRPr>
        </a:p>
      </dgm:t>
    </dgm:pt>
    <dgm:pt modelId="{223FB9C2-6837-43EA-BA9D-BC979B420EBA}" type="sibTrans" cxnId="{590C8532-C665-4DB0-86FA-23AA4BDD1816}">
      <dgm:prSet/>
      <dgm:spPr/>
      <dgm:t>
        <a:bodyPr/>
        <a:lstStyle/>
        <a:p>
          <a:endParaRPr lang="ru-RU" sz="2400"/>
        </a:p>
      </dgm:t>
    </dgm:pt>
    <dgm:pt modelId="{8A45F8D6-14E9-4800-B9ED-2026C48EBBAC}" type="parTrans" cxnId="{590C8532-C665-4DB0-86FA-23AA4BDD1816}">
      <dgm:prSet/>
      <dgm:spPr/>
      <dgm:t>
        <a:bodyPr/>
        <a:lstStyle/>
        <a:p>
          <a:endParaRPr lang="ru-RU" sz="2400"/>
        </a:p>
      </dgm:t>
    </dgm:pt>
    <dgm:pt modelId="{4DC19D29-53C6-43EE-9D5F-B9CA38DD37FF}" type="pres">
      <dgm:prSet presAssocID="{C7D4AB63-0D87-403B-B74B-903D05FBF77B}" presName="composite" presStyleCnt="0">
        <dgm:presLayoutVars>
          <dgm:chMax val="1"/>
          <dgm:dir/>
          <dgm:resizeHandles val="exact"/>
        </dgm:presLayoutVars>
      </dgm:prSet>
      <dgm:spPr/>
    </dgm:pt>
    <dgm:pt modelId="{3A1FEB65-4B40-430D-B998-0A62D3FC3B8F}" type="pres">
      <dgm:prSet presAssocID="{C7D4AB63-0D87-403B-B74B-903D05FBF77B}" presName="radial" presStyleCnt="0">
        <dgm:presLayoutVars>
          <dgm:animLvl val="ctr"/>
        </dgm:presLayoutVars>
      </dgm:prSet>
      <dgm:spPr/>
    </dgm:pt>
    <dgm:pt modelId="{DF13193B-3723-4B7A-AD2E-F3CE2ACEF14C}" type="pres">
      <dgm:prSet presAssocID="{222F10B1-7D1D-4949-BABA-6CAC165E3FAF}" presName="centerShape" presStyleLbl="vennNode1" presStyleIdx="0" presStyleCnt="9"/>
      <dgm:spPr/>
    </dgm:pt>
    <dgm:pt modelId="{543BD742-F0C7-4A96-8EBE-6A828F807664}" type="pres">
      <dgm:prSet presAssocID="{1688424C-997A-4DCA-8078-76D53A003D99}" presName="node" presStyleLbl="vennNode1" presStyleIdx="1" presStyleCnt="9">
        <dgm:presLayoutVars>
          <dgm:bulletEnabled val="1"/>
        </dgm:presLayoutVars>
      </dgm:prSet>
      <dgm:spPr/>
    </dgm:pt>
    <dgm:pt modelId="{D5314959-2B9A-4F1D-9366-605E75DAF220}" type="pres">
      <dgm:prSet presAssocID="{94483BD9-47A5-41A7-8078-8D7437D0CB08}" presName="node" presStyleLbl="vennNode1" presStyleIdx="2" presStyleCnt="9">
        <dgm:presLayoutVars>
          <dgm:bulletEnabled val="1"/>
        </dgm:presLayoutVars>
      </dgm:prSet>
      <dgm:spPr/>
    </dgm:pt>
    <dgm:pt modelId="{C556F7BB-5420-4EB7-AEBD-C077EBE7FED3}" type="pres">
      <dgm:prSet presAssocID="{BDB8300B-DD5F-4EFF-93DD-8B78AAF842D1}" presName="node" presStyleLbl="vennNode1" presStyleIdx="3" presStyleCnt="9">
        <dgm:presLayoutVars>
          <dgm:bulletEnabled val="1"/>
        </dgm:presLayoutVars>
      </dgm:prSet>
      <dgm:spPr/>
    </dgm:pt>
    <dgm:pt modelId="{5DFB69FB-8626-4C3B-B8E9-2944D2ECC77D}" type="pres">
      <dgm:prSet presAssocID="{7DC877A7-756F-4009-9C7C-50C29B4D0507}" presName="node" presStyleLbl="vennNode1" presStyleIdx="4" presStyleCnt="9">
        <dgm:presLayoutVars>
          <dgm:bulletEnabled val="1"/>
        </dgm:presLayoutVars>
      </dgm:prSet>
      <dgm:spPr/>
    </dgm:pt>
    <dgm:pt modelId="{4A75D0D4-C6EF-4C19-9F7F-13AFD303145E}" type="pres">
      <dgm:prSet presAssocID="{4DA0C70D-BB33-4604-BA1E-54CD98D6D217}" presName="node" presStyleLbl="vennNode1" presStyleIdx="5" presStyleCnt="9">
        <dgm:presLayoutVars>
          <dgm:bulletEnabled val="1"/>
        </dgm:presLayoutVars>
      </dgm:prSet>
      <dgm:spPr/>
    </dgm:pt>
    <dgm:pt modelId="{C0DAD7F1-1A09-40C2-A257-EA8EE0C08ED3}" type="pres">
      <dgm:prSet presAssocID="{366DB946-644F-431F-8D3A-CB4528D232F1}" presName="node" presStyleLbl="vennNode1" presStyleIdx="6" presStyleCnt="9">
        <dgm:presLayoutVars>
          <dgm:bulletEnabled val="1"/>
        </dgm:presLayoutVars>
      </dgm:prSet>
      <dgm:spPr/>
    </dgm:pt>
    <dgm:pt modelId="{BBD5CA82-FC0B-4132-BF4A-CCBA1B8F21B9}" type="pres">
      <dgm:prSet presAssocID="{52020FF4-43F5-4449-8BEB-36703FF9CA26}" presName="node" presStyleLbl="vennNode1" presStyleIdx="7" presStyleCnt="9">
        <dgm:presLayoutVars>
          <dgm:bulletEnabled val="1"/>
        </dgm:presLayoutVars>
      </dgm:prSet>
      <dgm:spPr/>
    </dgm:pt>
    <dgm:pt modelId="{B5180215-2095-42B5-A47A-A6611855E945}" type="pres">
      <dgm:prSet presAssocID="{1ACC9EFC-D1BA-434E-AFF5-4D7937BD1CF1}" presName="node" presStyleLbl="vennNode1" presStyleIdx="8" presStyleCnt="9">
        <dgm:presLayoutVars>
          <dgm:bulletEnabled val="1"/>
        </dgm:presLayoutVars>
      </dgm:prSet>
      <dgm:spPr/>
    </dgm:pt>
  </dgm:ptLst>
  <dgm:cxnLst>
    <dgm:cxn modelId="{7477DD01-58FE-45F5-BC47-3AF43CF97F7F}" type="presOf" srcId="{BDB8300B-DD5F-4EFF-93DD-8B78AAF842D1}" destId="{C556F7BB-5420-4EB7-AEBD-C077EBE7FED3}" srcOrd="0" destOrd="0" presId="urn:microsoft.com/office/officeart/2005/8/layout/radial3"/>
    <dgm:cxn modelId="{0AC1F503-6B3B-4D8C-8317-511ECF72C469}" srcId="{222F10B1-7D1D-4949-BABA-6CAC165E3FAF}" destId="{4DA0C70D-BB33-4604-BA1E-54CD98D6D217}" srcOrd="4" destOrd="0" parTransId="{B4E2C646-B5B9-4DDF-B2C3-AE6DC8E1B5C0}" sibTransId="{80F2067B-8B4E-480F-B5AB-058DAF3AAC99}"/>
    <dgm:cxn modelId="{CC686628-764B-4538-B6CA-5B0C5A3E97EE}" type="presOf" srcId="{7DC877A7-756F-4009-9C7C-50C29B4D0507}" destId="{5DFB69FB-8626-4C3B-B8E9-2944D2ECC77D}" srcOrd="0" destOrd="0" presId="urn:microsoft.com/office/officeart/2005/8/layout/radial3"/>
    <dgm:cxn modelId="{84DB1231-6FDE-4801-A1B4-7A59A4316777}" type="presOf" srcId="{4DA0C70D-BB33-4604-BA1E-54CD98D6D217}" destId="{4A75D0D4-C6EF-4C19-9F7F-13AFD303145E}" srcOrd="0" destOrd="0" presId="urn:microsoft.com/office/officeart/2005/8/layout/radial3"/>
    <dgm:cxn modelId="{590C8532-C665-4DB0-86FA-23AA4BDD1816}" srcId="{222F10B1-7D1D-4949-BABA-6CAC165E3FAF}" destId="{366DB946-644F-431F-8D3A-CB4528D232F1}" srcOrd="5" destOrd="0" parTransId="{8A45F8D6-14E9-4800-B9ED-2026C48EBBAC}" sibTransId="{223FB9C2-6837-43EA-BA9D-BC979B420EBA}"/>
    <dgm:cxn modelId="{215F1138-C7AB-4223-94EC-9E738A3A19E4}" srcId="{222F10B1-7D1D-4949-BABA-6CAC165E3FAF}" destId="{BDB8300B-DD5F-4EFF-93DD-8B78AAF842D1}" srcOrd="2" destOrd="0" parTransId="{C3057D81-73E0-41D5-A07F-8C5F17AC0831}" sibTransId="{886AFFF3-BFD9-4E5A-9F8C-3EA312A04BA3}"/>
    <dgm:cxn modelId="{A9037A3D-319C-428B-A2AD-C0DEB0174274}" type="presOf" srcId="{C7D4AB63-0D87-403B-B74B-903D05FBF77B}" destId="{4DC19D29-53C6-43EE-9D5F-B9CA38DD37FF}" srcOrd="0" destOrd="0" presId="urn:microsoft.com/office/officeart/2005/8/layout/radial3"/>
    <dgm:cxn modelId="{92C49E64-4E77-461C-A3E7-4083D777AF90}" srcId="{222F10B1-7D1D-4949-BABA-6CAC165E3FAF}" destId="{94483BD9-47A5-41A7-8078-8D7437D0CB08}" srcOrd="1" destOrd="0" parTransId="{FE145ED1-FFE5-43BC-9800-E44C920CEEB6}" sibTransId="{E42DABC0-DDE8-4E2C-97C2-3CBC317C9513}"/>
    <dgm:cxn modelId="{AC826D66-7D22-487D-B179-C4375EE46CD7}" type="presOf" srcId="{366DB946-644F-431F-8D3A-CB4528D232F1}" destId="{C0DAD7F1-1A09-40C2-A257-EA8EE0C08ED3}" srcOrd="0" destOrd="0" presId="urn:microsoft.com/office/officeart/2005/8/layout/radial3"/>
    <dgm:cxn modelId="{FA6B746C-260B-49D2-9337-8DAED326C817}" type="presOf" srcId="{1688424C-997A-4DCA-8078-76D53A003D99}" destId="{543BD742-F0C7-4A96-8EBE-6A828F807664}" srcOrd="0" destOrd="0" presId="urn:microsoft.com/office/officeart/2005/8/layout/radial3"/>
    <dgm:cxn modelId="{28B7A6B0-C281-4104-AA77-80441DAF0C81}" srcId="{222F10B1-7D1D-4949-BABA-6CAC165E3FAF}" destId="{52020FF4-43F5-4449-8BEB-36703FF9CA26}" srcOrd="6" destOrd="0" parTransId="{B2B654F2-D652-422B-8A86-B1C18055952A}" sibTransId="{88A79AD4-7EBA-4165-94EA-9E73B7BCD5C8}"/>
    <dgm:cxn modelId="{C8DEF5B0-0F24-4FB3-82B8-380DA565B17E}" srcId="{C7D4AB63-0D87-403B-B74B-903D05FBF77B}" destId="{222F10B1-7D1D-4949-BABA-6CAC165E3FAF}" srcOrd="0" destOrd="0" parTransId="{403D8B29-B04F-431F-B43E-C8EABCE04840}" sibTransId="{9BD5661D-C3B8-42EE-8273-F86305589A55}"/>
    <dgm:cxn modelId="{91C0EEB4-ECB1-4DC9-AB35-FAE8D37C2CC1}" type="presOf" srcId="{222F10B1-7D1D-4949-BABA-6CAC165E3FAF}" destId="{DF13193B-3723-4B7A-AD2E-F3CE2ACEF14C}" srcOrd="0" destOrd="0" presId="urn:microsoft.com/office/officeart/2005/8/layout/radial3"/>
    <dgm:cxn modelId="{33FACEBB-8704-44FA-B676-40647182DD5F}" type="presOf" srcId="{1ACC9EFC-D1BA-434E-AFF5-4D7937BD1CF1}" destId="{B5180215-2095-42B5-A47A-A6611855E945}" srcOrd="0" destOrd="0" presId="urn:microsoft.com/office/officeart/2005/8/layout/radial3"/>
    <dgm:cxn modelId="{02D091D7-AAEE-4E0C-8886-22EE5CB5CFE3}" srcId="{222F10B1-7D1D-4949-BABA-6CAC165E3FAF}" destId="{7DC877A7-756F-4009-9C7C-50C29B4D0507}" srcOrd="3" destOrd="0" parTransId="{1E169B05-656C-46B0-96FC-A5FD1955F457}" sibTransId="{309E6A9F-91CF-4F2C-BDBC-6E517BA40EE2}"/>
    <dgm:cxn modelId="{96A3D6E9-14DB-49E9-8438-C08C07EC8FA8}" srcId="{222F10B1-7D1D-4949-BABA-6CAC165E3FAF}" destId="{1ACC9EFC-D1BA-434E-AFF5-4D7937BD1CF1}" srcOrd="7" destOrd="0" parTransId="{CB2870ED-EA68-4A34-8985-F4854366A819}" sibTransId="{6DA71C78-3E80-4C05-A0F1-1ACD08D7046A}"/>
    <dgm:cxn modelId="{669C51F2-E243-4ABD-873D-9E0CF629B415}" type="presOf" srcId="{94483BD9-47A5-41A7-8078-8D7437D0CB08}" destId="{D5314959-2B9A-4F1D-9366-605E75DAF220}" srcOrd="0" destOrd="0" presId="urn:microsoft.com/office/officeart/2005/8/layout/radial3"/>
    <dgm:cxn modelId="{944F96F9-4181-43A9-B793-AF2B864549C2}" type="presOf" srcId="{52020FF4-43F5-4449-8BEB-36703FF9CA26}" destId="{BBD5CA82-FC0B-4132-BF4A-CCBA1B8F21B9}" srcOrd="0" destOrd="0" presId="urn:microsoft.com/office/officeart/2005/8/layout/radial3"/>
    <dgm:cxn modelId="{E70EEEF9-223B-4FEA-8BC4-95E4EAC76678}" srcId="{222F10B1-7D1D-4949-BABA-6CAC165E3FAF}" destId="{1688424C-997A-4DCA-8078-76D53A003D99}" srcOrd="0" destOrd="0" parTransId="{8B9DEE56-91D9-42D6-A7BE-1092FECF6E07}" sibTransId="{4D5EDED4-023A-4845-BF59-A578DC951523}"/>
    <dgm:cxn modelId="{BFDC69A6-620E-46B2-950B-62F285CC4D9A}" type="presParOf" srcId="{4DC19D29-53C6-43EE-9D5F-B9CA38DD37FF}" destId="{3A1FEB65-4B40-430D-B998-0A62D3FC3B8F}" srcOrd="0" destOrd="0" presId="urn:microsoft.com/office/officeart/2005/8/layout/radial3"/>
    <dgm:cxn modelId="{1E4FF731-7D4A-49BD-A1F4-7DBE9F2EFF4F}" type="presParOf" srcId="{3A1FEB65-4B40-430D-B998-0A62D3FC3B8F}" destId="{DF13193B-3723-4B7A-AD2E-F3CE2ACEF14C}" srcOrd="0" destOrd="0" presId="urn:microsoft.com/office/officeart/2005/8/layout/radial3"/>
    <dgm:cxn modelId="{14501369-B3A5-4326-8B53-407FA33E28E6}" type="presParOf" srcId="{3A1FEB65-4B40-430D-B998-0A62D3FC3B8F}" destId="{543BD742-F0C7-4A96-8EBE-6A828F807664}" srcOrd="1" destOrd="0" presId="urn:microsoft.com/office/officeart/2005/8/layout/radial3"/>
    <dgm:cxn modelId="{A01A08AD-F910-443F-96BF-297C374480B5}" type="presParOf" srcId="{3A1FEB65-4B40-430D-B998-0A62D3FC3B8F}" destId="{D5314959-2B9A-4F1D-9366-605E75DAF220}" srcOrd="2" destOrd="0" presId="urn:microsoft.com/office/officeart/2005/8/layout/radial3"/>
    <dgm:cxn modelId="{0F308CAA-F6CD-4412-868D-8B0E4FB96B6B}" type="presParOf" srcId="{3A1FEB65-4B40-430D-B998-0A62D3FC3B8F}" destId="{C556F7BB-5420-4EB7-AEBD-C077EBE7FED3}" srcOrd="3" destOrd="0" presId="urn:microsoft.com/office/officeart/2005/8/layout/radial3"/>
    <dgm:cxn modelId="{42EADA86-B3AB-45BC-B3BB-16B41B1E8E91}" type="presParOf" srcId="{3A1FEB65-4B40-430D-B998-0A62D3FC3B8F}" destId="{5DFB69FB-8626-4C3B-B8E9-2944D2ECC77D}" srcOrd="4" destOrd="0" presId="urn:microsoft.com/office/officeart/2005/8/layout/radial3"/>
    <dgm:cxn modelId="{C29C1AC5-BED4-48B9-8F06-FB424080951A}" type="presParOf" srcId="{3A1FEB65-4B40-430D-B998-0A62D3FC3B8F}" destId="{4A75D0D4-C6EF-4C19-9F7F-13AFD303145E}" srcOrd="5" destOrd="0" presId="urn:microsoft.com/office/officeart/2005/8/layout/radial3"/>
    <dgm:cxn modelId="{52DEBAD1-673F-45DB-A188-726F14538E4E}" type="presParOf" srcId="{3A1FEB65-4B40-430D-B998-0A62D3FC3B8F}" destId="{C0DAD7F1-1A09-40C2-A257-EA8EE0C08ED3}" srcOrd="6" destOrd="0" presId="urn:microsoft.com/office/officeart/2005/8/layout/radial3"/>
    <dgm:cxn modelId="{C584A9D4-9881-40D9-A9DB-8E18707A3253}" type="presParOf" srcId="{3A1FEB65-4B40-430D-B998-0A62D3FC3B8F}" destId="{BBD5CA82-FC0B-4132-BF4A-CCBA1B8F21B9}" srcOrd="7" destOrd="0" presId="urn:microsoft.com/office/officeart/2005/8/layout/radial3"/>
    <dgm:cxn modelId="{9CE18739-7990-4EE2-9EA3-B90F18159068}" type="presParOf" srcId="{3A1FEB65-4B40-430D-B998-0A62D3FC3B8F}" destId="{B5180215-2095-42B5-A47A-A6611855E945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3193B-3723-4B7A-AD2E-F3CE2ACEF14C}">
      <dsp:nvSpPr>
        <dsp:cNvPr id="0" name=""/>
        <dsp:cNvSpPr/>
      </dsp:nvSpPr>
      <dsp:spPr>
        <a:xfrm>
          <a:off x="2250848" y="1116804"/>
          <a:ext cx="2782215" cy="2782215"/>
        </a:xfrm>
        <a:prstGeom prst="ellipse">
          <a:avLst/>
        </a:prstGeom>
        <a:solidFill>
          <a:srgbClr val="FF4508">
            <a:alpha val="94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lt1"/>
            </a:buClr>
            <a:buSzPts val="1800"/>
            <a:buFont typeface="Calibri"/>
            <a:buNone/>
          </a:pPr>
          <a:r>
            <a:rPr lang="ru-RU" sz="3200" b="0" i="0" u="none" strike="noStrike" kern="1200" cap="none" dirty="0">
              <a:solidFill>
                <a:schemeClr val="bg1"/>
              </a:solidFill>
              <a:latin typeface="Montserrat Medium" pitchFamily="2" charset="0"/>
              <a:ea typeface="Calibri"/>
              <a:cs typeface="Calibri"/>
              <a:sym typeface="Calibri"/>
            </a:rPr>
            <a:t>Стартап-проект</a:t>
          </a:r>
          <a:endParaRPr lang="ru-RU" sz="3600" b="0" i="0" kern="1200" dirty="0">
            <a:solidFill>
              <a:schemeClr val="bg1"/>
            </a:solidFill>
            <a:latin typeface="Montserrat Medium" pitchFamily="2" charset="0"/>
          </a:endParaRPr>
        </a:p>
      </dsp:txBody>
      <dsp:txXfrm>
        <a:off x="2658294" y="1524250"/>
        <a:ext cx="1967323" cy="1967323"/>
      </dsp:txXfrm>
    </dsp:sp>
    <dsp:sp modelId="{543BD742-F0C7-4A96-8EBE-6A828F807664}">
      <dsp:nvSpPr>
        <dsp:cNvPr id="0" name=""/>
        <dsp:cNvSpPr/>
      </dsp:nvSpPr>
      <dsp:spPr>
        <a:xfrm>
          <a:off x="2946402" y="496"/>
          <a:ext cx="1391107" cy="1391107"/>
        </a:xfrm>
        <a:prstGeom prst="ellipse">
          <a:avLst/>
        </a:prstGeom>
        <a:solidFill>
          <a:srgbClr val="000000">
            <a:alpha val="81179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Контрактное производство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- ГГНТУ. </a:t>
          </a:r>
        </a:p>
      </dsp:txBody>
      <dsp:txXfrm>
        <a:off x="3150125" y="204219"/>
        <a:ext cx="983661" cy="983661"/>
      </dsp:txXfrm>
    </dsp:sp>
    <dsp:sp modelId="{D5314959-2B9A-4F1D-9366-605E75DAF220}">
      <dsp:nvSpPr>
        <dsp:cNvPr id="0" name=""/>
        <dsp:cNvSpPr/>
      </dsp:nvSpPr>
      <dsp:spPr>
        <a:xfrm>
          <a:off x="4227582" y="531178"/>
          <a:ext cx="1391107" cy="1391107"/>
        </a:xfrm>
        <a:prstGeom prst="ellipse">
          <a:avLst/>
        </a:prstGeom>
        <a:solidFill>
          <a:srgbClr val="000000">
            <a:alpha val="54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u="none" kern="1200" dirty="0">
              <a:solidFill>
                <a:schemeClr val="bg1"/>
              </a:solidFill>
              <a:latin typeface="Montserrat" pitchFamily="2" charset="0"/>
            </a:rPr>
            <a:t>Поставщик инженеров – технологических продуктов: </a:t>
          </a:r>
          <a:endParaRPr lang="ru-RU" sz="900" b="0" kern="1200" dirty="0">
            <a:solidFill>
              <a:schemeClr val="bg1"/>
            </a:solidFill>
            <a:latin typeface="Montserrat" pitchFamily="2" charset="0"/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u="none" kern="1200" dirty="0">
              <a:solidFill>
                <a:schemeClr val="bg1"/>
              </a:solidFill>
              <a:latin typeface="Montserrat" pitchFamily="2" charset="0"/>
            </a:rPr>
            <a:t>- </a:t>
          </a:r>
          <a:r>
            <a:rPr lang="en-US" sz="900" b="0" i="0" u="none" kern="1200" dirty="0">
              <a:solidFill>
                <a:schemeClr val="bg1"/>
              </a:solidFill>
              <a:latin typeface="Montserrat" pitchFamily="2" charset="0"/>
            </a:rPr>
            <a:t>IT</a:t>
          </a:r>
          <a:r>
            <a:rPr lang="ru-RU" sz="900" b="0" i="0" u="none" kern="1200" dirty="0">
              <a:solidFill>
                <a:schemeClr val="bg1"/>
              </a:solidFill>
              <a:latin typeface="Montserrat" pitchFamily="2" charset="0"/>
            </a:rPr>
            <a:t> -компании                                   - ГГНТУ. </a:t>
          </a:r>
          <a:endParaRPr lang="ru-RU" sz="900" b="0" kern="1200" dirty="0">
            <a:solidFill>
              <a:schemeClr val="bg1"/>
            </a:solidFill>
            <a:latin typeface="Montserrat" pitchFamily="2" charset="0"/>
          </a:endParaRPr>
        </a:p>
      </dsp:txBody>
      <dsp:txXfrm>
        <a:off x="4431305" y="734901"/>
        <a:ext cx="983661" cy="983661"/>
      </dsp:txXfrm>
    </dsp:sp>
    <dsp:sp modelId="{C556F7BB-5420-4EB7-AEBD-C077EBE7FED3}">
      <dsp:nvSpPr>
        <dsp:cNvPr id="0" name=""/>
        <dsp:cNvSpPr/>
      </dsp:nvSpPr>
      <dsp:spPr>
        <a:xfrm>
          <a:off x="4758264" y="1812358"/>
          <a:ext cx="1391107" cy="1391107"/>
        </a:xfrm>
        <a:prstGeom prst="ellipse">
          <a:avLst/>
        </a:prstGeom>
        <a:solidFill>
          <a:srgbClr val="000000">
            <a:alpha val="49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Девелопер – </a:t>
          </a:r>
          <a:r>
            <a:rPr lang="ru-RU" sz="900" kern="1200" dirty="0" err="1">
              <a:solidFill>
                <a:schemeClr val="bg1"/>
              </a:solidFill>
              <a:latin typeface="Montserrat" pitchFamily="2" charset="0"/>
            </a:rPr>
            <a:t>фининвестор</a:t>
          </a: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: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u="none" strike="noStrike" kern="1200" cap="none" dirty="0">
              <a:solidFill>
                <a:schemeClr val="bg1"/>
              </a:solidFill>
              <a:latin typeface="Montserrat Light" pitchFamily="2" charset="0"/>
              <a:ea typeface="Calibri"/>
              <a:cs typeface="Calibri"/>
              <a:sym typeface="Calibri"/>
            </a:rPr>
            <a:t>Стартап-студия</a:t>
          </a:r>
          <a:endParaRPr lang="ru-RU" sz="900" b="0" i="0" kern="1200" dirty="0">
            <a:solidFill>
              <a:schemeClr val="bg1"/>
            </a:solidFill>
            <a:latin typeface="Montserrat Light" pitchFamily="2" charset="0"/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D0D0D"/>
            </a:buClr>
            <a:buSzPts val="1800"/>
            <a:buFont typeface="Calibri"/>
            <a:buNone/>
          </a:pPr>
          <a:r>
            <a:rPr lang="ru-RU" sz="900" b="0" i="0" u="none" strike="noStrike" kern="1200" cap="none" dirty="0">
              <a:solidFill>
                <a:schemeClr val="bg1"/>
              </a:solidFill>
              <a:latin typeface="Montserrat Light" pitchFamily="2" charset="0"/>
              <a:ea typeface="Calibri"/>
              <a:cs typeface="Calibri"/>
              <a:sym typeface="Calibri"/>
            </a:rPr>
            <a:t>Грозненского ГНТУ</a:t>
          </a:r>
          <a:endParaRPr lang="ru-RU" sz="900" b="0" i="0" kern="1200" dirty="0">
            <a:solidFill>
              <a:schemeClr val="bg1"/>
            </a:solidFill>
            <a:latin typeface="Montserrat Light" pitchFamily="2" charset="0"/>
          </a:endParaRPr>
        </a:p>
      </dsp:txBody>
      <dsp:txXfrm>
        <a:off x="4961987" y="2016081"/>
        <a:ext cx="983661" cy="983661"/>
      </dsp:txXfrm>
    </dsp:sp>
    <dsp:sp modelId="{5DFB69FB-8626-4C3B-B8E9-2944D2ECC77D}">
      <dsp:nvSpPr>
        <dsp:cNvPr id="0" name=""/>
        <dsp:cNvSpPr/>
      </dsp:nvSpPr>
      <dsp:spPr>
        <a:xfrm>
          <a:off x="4227582" y="3093538"/>
          <a:ext cx="1391107" cy="1391107"/>
        </a:xfrm>
        <a:prstGeom prst="ellipse">
          <a:avLst/>
        </a:prstGeom>
        <a:solidFill>
          <a:srgbClr val="000000">
            <a:alpha val="5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bg1"/>
              </a:solidFill>
              <a:latin typeface="Montserrat" pitchFamily="2" charset="0"/>
            </a:rPr>
            <a:t>B2B </a:t>
          </a: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потребители: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- Местные бренды;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- Бутики.</a:t>
          </a:r>
        </a:p>
      </dsp:txBody>
      <dsp:txXfrm>
        <a:off x="4431305" y="3297261"/>
        <a:ext cx="983661" cy="983661"/>
      </dsp:txXfrm>
    </dsp:sp>
    <dsp:sp modelId="{4A75D0D4-C6EF-4C19-9F7F-13AFD303145E}">
      <dsp:nvSpPr>
        <dsp:cNvPr id="0" name=""/>
        <dsp:cNvSpPr/>
      </dsp:nvSpPr>
      <dsp:spPr>
        <a:xfrm>
          <a:off x="2946402" y="3624220"/>
          <a:ext cx="1391107" cy="1391107"/>
        </a:xfrm>
        <a:prstGeom prst="ellipse">
          <a:avLst/>
        </a:prstGeom>
        <a:solidFill>
          <a:srgbClr val="000000">
            <a:alpha val="6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Тестирование </a:t>
          </a:r>
          <a:r>
            <a:rPr lang="ru-RU" sz="900" kern="1200" dirty="0" err="1">
              <a:solidFill>
                <a:schemeClr val="bg1"/>
              </a:solidFill>
              <a:latin typeface="Montserrat" pitchFamily="2" charset="0"/>
            </a:rPr>
            <a:t>лаб.образца</a:t>
          </a: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: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- ГГНТУ</a:t>
          </a:r>
        </a:p>
      </dsp:txBody>
      <dsp:txXfrm>
        <a:off x="3150125" y="3827943"/>
        <a:ext cx="983661" cy="983661"/>
      </dsp:txXfrm>
    </dsp:sp>
    <dsp:sp modelId="{C0DAD7F1-1A09-40C2-A257-EA8EE0C08ED3}">
      <dsp:nvSpPr>
        <dsp:cNvPr id="0" name=""/>
        <dsp:cNvSpPr/>
      </dsp:nvSpPr>
      <dsp:spPr>
        <a:xfrm>
          <a:off x="1665222" y="3093538"/>
          <a:ext cx="1391107" cy="1391107"/>
        </a:xfrm>
        <a:prstGeom prst="ellipse">
          <a:avLst/>
        </a:prstGeom>
        <a:solidFill>
          <a:srgbClr val="000000">
            <a:alpha val="62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Пользователь </a:t>
          </a:r>
          <a:r>
            <a:rPr lang="en-US" sz="900" kern="1200" dirty="0">
              <a:solidFill>
                <a:schemeClr val="bg1"/>
              </a:solidFill>
              <a:latin typeface="Montserrat" pitchFamily="2" charset="0"/>
            </a:rPr>
            <a:t>B2C: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bg1"/>
              </a:solidFill>
              <a:latin typeface="Montserrat" pitchFamily="2" charset="0"/>
            </a:rPr>
            <a:t>- </a:t>
          </a: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Студенты;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- Жители города.</a:t>
          </a:r>
          <a:endParaRPr lang="en-US" sz="900" kern="1200" dirty="0">
            <a:solidFill>
              <a:schemeClr val="bg1"/>
            </a:solidFill>
            <a:latin typeface="Montserrat" pitchFamily="2" charset="0"/>
          </a:endParaRPr>
        </a:p>
      </dsp:txBody>
      <dsp:txXfrm>
        <a:off x="1868945" y="3297261"/>
        <a:ext cx="983661" cy="983661"/>
      </dsp:txXfrm>
    </dsp:sp>
    <dsp:sp modelId="{BBD5CA82-FC0B-4132-BF4A-CCBA1B8F21B9}">
      <dsp:nvSpPr>
        <dsp:cNvPr id="0" name=""/>
        <dsp:cNvSpPr/>
      </dsp:nvSpPr>
      <dsp:spPr>
        <a:xfrm>
          <a:off x="1134540" y="1812358"/>
          <a:ext cx="1391107" cy="1391107"/>
        </a:xfrm>
        <a:prstGeom prst="ellipse">
          <a:avLst/>
        </a:prstGeom>
        <a:solidFill>
          <a:srgbClr val="000000">
            <a:alpha val="7232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Поставщик сервисов:</a:t>
          </a:r>
          <a:br>
            <a:rPr lang="ru-RU" sz="900" kern="1200" dirty="0">
              <a:solidFill>
                <a:schemeClr val="bg1"/>
              </a:solidFill>
              <a:latin typeface="Montserrat" pitchFamily="2" charset="0"/>
            </a:rPr>
          </a:b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- </a:t>
          </a:r>
          <a:r>
            <a:rPr lang="en-US" sz="900" kern="1200" dirty="0">
              <a:solidFill>
                <a:schemeClr val="bg1"/>
              </a:solidFill>
              <a:latin typeface="Montserrat" pitchFamily="2" charset="0"/>
            </a:rPr>
            <a:t>IT-</a:t>
          </a: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компании</a:t>
          </a:r>
          <a:br>
            <a:rPr lang="ru-RU" sz="900" kern="1200" dirty="0">
              <a:solidFill>
                <a:schemeClr val="bg1"/>
              </a:solidFill>
              <a:latin typeface="Montserrat" pitchFamily="2" charset="0"/>
            </a:rPr>
          </a:br>
          <a:r>
            <a:rPr lang="ru-RU" sz="900" b="0" i="0" kern="1200" dirty="0">
              <a:solidFill>
                <a:schemeClr val="bg1"/>
              </a:solidFill>
              <a:effectLst/>
              <a:latin typeface="Montserrat" pitchFamily="2" charset="0"/>
            </a:rPr>
            <a:t>- ГГНТУ</a:t>
          </a:r>
          <a:r>
            <a:rPr lang="en-US" sz="900" b="0" i="0" kern="1200" dirty="0">
              <a:solidFill>
                <a:schemeClr val="bg1"/>
              </a:solidFill>
              <a:effectLst/>
              <a:latin typeface="Montserrat" pitchFamily="2" charset="0"/>
            </a:rPr>
            <a:t>;</a:t>
          </a:r>
        </a:p>
      </dsp:txBody>
      <dsp:txXfrm>
        <a:off x="1338263" y="2016081"/>
        <a:ext cx="983661" cy="983661"/>
      </dsp:txXfrm>
    </dsp:sp>
    <dsp:sp modelId="{B5180215-2095-42B5-A47A-A6611855E945}">
      <dsp:nvSpPr>
        <dsp:cNvPr id="0" name=""/>
        <dsp:cNvSpPr/>
      </dsp:nvSpPr>
      <dsp:spPr>
        <a:xfrm>
          <a:off x="1665222" y="531178"/>
          <a:ext cx="1391107" cy="1391107"/>
        </a:xfrm>
        <a:prstGeom prst="ellipse">
          <a:avLst/>
        </a:prstGeom>
        <a:solidFill>
          <a:srgbClr val="000000">
            <a:alpha val="89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Венчурный инвестор: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Предприниматели;           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Montserrat" pitchFamily="2" charset="0"/>
            </a:rPr>
            <a:t> - Фонд поддержки;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 </a:t>
          </a:r>
        </a:p>
      </dsp:txBody>
      <dsp:txXfrm>
        <a:off x="1868945" y="734901"/>
        <a:ext cx="983661" cy="983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9C99C-73B0-7045-93F6-769C7324C157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90BB1-8DB9-5045-B3F8-117D5D4B9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605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90BB1-8DB9-5045-B3F8-117D5D4B9FE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795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57998-D7ED-463F-5F45-7DC016D29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9DDCD9-054E-8A9A-07E4-00E435E65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EE93CA-58BD-B731-08B3-0F925003C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02005F-CFC1-4DB0-52AB-2F26267F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FE01D3-1594-74EB-923E-925138F62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21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B33490-6B86-B91D-9CF8-D542CC1FD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A71263-C409-15A5-5BD6-9F3C2B06E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C728C2-7058-17F1-8242-8AE7F2D5C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348AE-32A9-0F10-A128-5C8F37D30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14E61E-ABA1-9885-B2E6-C399EF98C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66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8301A-AA4A-F736-1797-05FA1DBD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85A6A7-2811-2B07-9FB3-2B8D2B096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E2E49-9575-2BD9-A2B1-F8B36C8D7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E5EE39-A32E-49C2-3C8E-1B4775703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36C402-CDC0-F305-2ED0-73DDDB36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33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CC9C5-BBBE-AFE2-A0F6-B91611EB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4D2782-4BF9-C5BF-C325-D93C30833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896EF0-B778-FA01-83D7-974C0C940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6C9A6A-D8FB-0035-E931-E69413690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84285B-B9CF-61E4-25AF-562C8DC6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88926A-CAB2-7E3F-FFE7-CBCFFE1B5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539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D21C8-18B8-A06D-3D79-30434EB4B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09E009-D651-99EA-134D-282C111DC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E2EFFE-2EFD-F4C1-C7D4-129396EA5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F7D87E-E8A9-36AD-ECE6-4467CCB1C0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D55222-5E20-BBAF-F604-E74C08F9AF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814EF3-E175-C040-58C9-4EA46A7B3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29F2FE-E380-D5B4-6A7D-AB064367C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429C692-6232-42BB-26DA-2C8DEE38F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732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6A515-C236-A940-2E96-CCE85AF2B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212614-E25F-83F6-74B7-761CC8FC3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9CCD12-A133-2DF2-416A-E6526938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B9D3B7-6105-3E2E-4D53-606D676BC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08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6C06B4-E0F1-7FD5-9254-990A3B45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E263D4B-DC53-B263-0FC9-60D375831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A579F3D-A7FA-6FA9-D0CC-64C4EF38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48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B4D50-1D28-81F4-F23E-EA1A5E9A5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FD15E1-46AA-8602-D03B-8B54F2B6D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C8D2FC-D35A-7459-2694-0D7BBDC68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AF5F43-2EC8-721E-F55F-7E0E9CFDA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D9CBC6-D0C7-4189-7B78-C12BEE469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792F07-2D5B-8122-5E2F-4ED5E992E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762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EC72C2-9E4F-4ECE-6A8E-CCA0419D4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BB3A535-6A36-2E04-6CE9-AE4F20BCDC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2D79BA-C738-4DB0-B62B-0B775178B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F8788A-40A9-C5D5-6204-14FC74B8B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0A2B1E-6952-84BC-8157-ABA07538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DCFD3A-16EA-3712-5C2E-52C5E3B85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8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877EE-3598-6C25-A681-90ACAF67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E59C28-6B7C-F581-A69A-22172E70B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022845-4AE0-C305-0608-367C250F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B399E3-016D-E550-D029-579109D5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8CB240-E4E8-72E4-EC9D-1BF0ECC9C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89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48B5E4-31AA-2B9C-179B-F4F349995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844C68-F920-F715-BDEA-67F831F54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0289FD-32BD-150E-BB04-FB38BE0D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5B4E5C-B5B1-71DC-17BB-28AFD2A07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6B8F11-BF0C-2603-5A8B-A5EBC67DF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89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41E9BF-BC05-2E68-0FF4-6773C859C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A24553-969A-389C-A1D9-D19CA585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5276F-5444-76A8-7208-EA8B79890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626B7-C909-D140-922A-140EC23BC1CE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24EB92-A4A7-7F32-8A2E-777E20BE1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1AB5F7-1684-9BDC-1B00-2CE029D24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A0DB9-E99F-E04C-80D7-B94BB0C4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74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FFFA2-87D4-440D-DB73-08AC9265BD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8000"/>
          </a:blip>
          <a:srcRect l="2692" r="10303" b="225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161817"/>
          </a:solidFill>
          <a:effectLst>
            <a:softEdge rad="35182"/>
          </a:effectLst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684C7A1D-1F4E-C257-D16C-812166D30E33}"/>
              </a:ext>
            </a:extLst>
          </p:cNvPr>
          <p:cNvSpPr/>
          <p:nvPr/>
        </p:nvSpPr>
        <p:spPr>
          <a:xfrm>
            <a:off x="347711" y="2747513"/>
            <a:ext cx="91904" cy="1362974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41306C8-0D37-E9AE-1AD5-623F4FFDBED3}"/>
              </a:ext>
            </a:extLst>
          </p:cNvPr>
          <p:cNvCxnSpPr/>
          <p:nvPr/>
        </p:nvCxnSpPr>
        <p:spPr>
          <a:xfrm>
            <a:off x="826477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335D3D1-6A6E-81B7-AF27-77FA2594AFEC}"/>
              </a:ext>
            </a:extLst>
          </p:cNvPr>
          <p:cNvSpPr txBox="1"/>
          <p:nvPr/>
        </p:nvSpPr>
        <p:spPr>
          <a:xfrm>
            <a:off x="1427399" y="2479271"/>
            <a:ext cx="508184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>
                <a:solidFill>
                  <a:schemeClr val="bg1"/>
                </a:solidFill>
                <a:latin typeface="Montserrat" pitchFamily="2" charset="0"/>
              </a:rPr>
              <a:t>STILIFY</a:t>
            </a:r>
            <a:endParaRPr lang="ru-RU" sz="10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D0F438-8F26-E589-79B4-311A2A157E50}"/>
              </a:ext>
            </a:extLst>
          </p:cNvPr>
          <p:cNvSpPr txBox="1"/>
          <p:nvPr/>
        </p:nvSpPr>
        <p:spPr>
          <a:xfrm>
            <a:off x="1427399" y="3756544"/>
            <a:ext cx="66415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Light" pitchFamily="2" charset="0"/>
              </a:rPr>
              <a:t>одевайся с интеллектом</a:t>
            </a:r>
          </a:p>
        </p:txBody>
      </p:sp>
    </p:spTree>
    <p:extLst>
      <p:ext uri="{BB962C8B-B14F-4D97-AF65-F5344CB8AC3E}">
        <p14:creationId xmlns:p14="http://schemas.microsoft.com/office/powerpoint/2010/main" val="4199831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1E8BC9-E018-9AFE-72B6-18844B9D7408}"/>
              </a:ext>
            </a:extLst>
          </p:cNvPr>
          <p:cNvSpPr txBox="1"/>
          <p:nvPr/>
        </p:nvSpPr>
        <p:spPr>
          <a:xfrm>
            <a:off x="418201" y="1492925"/>
            <a:ext cx="580917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none" strike="noStrike" baseline="0" dirty="0">
                <a:latin typeface="Montserrat SemiBold" pitchFamily="2" charset="0"/>
              </a:rPr>
              <a:t>Текущий статус проекта</a:t>
            </a:r>
            <a:endParaRPr lang="en-US" sz="1600" b="1" u="none" strike="noStrike" baseline="0" dirty="0">
              <a:latin typeface="Montserrat SemiBold" pitchFamily="2" charset="0"/>
            </a:endParaRPr>
          </a:p>
          <a:p>
            <a:endParaRPr lang="ru-RU" sz="1600" i="0" u="none" strike="noStrike" baseline="0" dirty="0">
              <a:latin typeface="Montserrat" pitchFamily="2" charset="0"/>
            </a:endParaRPr>
          </a:p>
          <a:p>
            <a:endParaRPr lang="ru-RU" sz="1600" i="0" u="none" strike="noStrike" baseline="0" dirty="0">
              <a:latin typeface="Montserrat" pitchFamily="2" charset="0"/>
            </a:endParaRPr>
          </a:p>
          <a:p>
            <a:endParaRPr lang="ru-RU" sz="1600" i="0" u="none" strike="noStrike" baseline="0" dirty="0">
              <a:latin typeface="Montserrat" pitchFamily="2" charset="0"/>
            </a:endParaRPr>
          </a:p>
          <a:p>
            <a:pPr marL="285750" indent="-285750">
              <a:buClr>
                <a:srgbClr val="FF4508"/>
              </a:buClr>
              <a:buFont typeface="Wingdings" pitchFamily="2" charset="2"/>
              <a:buChar char="ü"/>
            </a:pPr>
            <a:r>
              <a:rPr lang="ru-RU" sz="1400" dirty="0">
                <a:latin typeface="Montserrat" pitchFamily="2" charset="0"/>
              </a:rPr>
              <a:t>Проведен анализ потребностей ЦА</a:t>
            </a:r>
          </a:p>
          <a:p>
            <a:pPr marL="285750" indent="-285750">
              <a:buClr>
                <a:srgbClr val="FF4508"/>
              </a:buClr>
              <a:buFont typeface="Wingdings" pitchFamily="2" charset="2"/>
              <a:buChar char="ü"/>
            </a:pPr>
            <a:r>
              <a:rPr lang="ru-RU" sz="1400" dirty="0">
                <a:latin typeface="Montserrat" pitchFamily="2" charset="0"/>
              </a:rPr>
              <a:t>Разработана концепция и основные идеи приложения</a:t>
            </a:r>
          </a:p>
          <a:p>
            <a:pPr marL="285750" indent="-285750">
              <a:buClr>
                <a:srgbClr val="FF4508"/>
              </a:buClr>
              <a:buFont typeface="Wingdings" pitchFamily="2" charset="2"/>
              <a:buChar char="ü"/>
            </a:pPr>
            <a:r>
              <a:rPr lang="ru-RU" sz="1400" dirty="0">
                <a:latin typeface="Montserrat" pitchFamily="2" charset="0"/>
              </a:rPr>
              <a:t>Разработан предварительный план функционала приложения</a:t>
            </a:r>
          </a:p>
          <a:p>
            <a:pPr marL="285750" indent="-285750">
              <a:buClr>
                <a:srgbClr val="FF4508"/>
              </a:buClr>
              <a:buFont typeface="Wingdings" pitchFamily="2" charset="2"/>
              <a:buChar char="ü"/>
            </a:pPr>
            <a:r>
              <a:rPr lang="ru-RU" sz="1400" dirty="0">
                <a:latin typeface="Montserrat" pitchFamily="2" charset="0"/>
              </a:rPr>
              <a:t>Определены ключевые параметры для персонализации подбора одежды</a:t>
            </a:r>
          </a:p>
          <a:p>
            <a:pPr marL="285750" indent="-285750">
              <a:buClr>
                <a:srgbClr val="FF4508"/>
              </a:buClr>
              <a:buFont typeface="Wingdings" pitchFamily="2" charset="2"/>
              <a:buChar char="ü"/>
            </a:pPr>
            <a:r>
              <a:rPr lang="ru-RU" sz="1400" dirty="0">
                <a:latin typeface="Montserrat" pitchFamily="2" charset="0"/>
              </a:rPr>
              <a:t>Созданы первоначальные макеты интерфейса </a:t>
            </a:r>
            <a:r>
              <a:rPr lang="en-US" sz="1400" dirty="0">
                <a:latin typeface="Montserrat" pitchFamily="2" charset="0"/>
              </a:rPr>
              <a:t>(UI/UX)</a:t>
            </a:r>
            <a:endParaRPr lang="ru-RU" sz="1400" dirty="0">
              <a:latin typeface="Montserrat" pitchFamily="2" charset="0"/>
            </a:endParaRPr>
          </a:p>
          <a:p>
            <a:endParaRPr lang="ru-RU" sz="1600" dirty="0">
              <a:latin typeface="Montserrat" pitchFamily="2" charset="0"/>
            </a:endParaRPr>
          </a:p>
          <a:p>
            <a:endParaRPr lang="en-US" sz="1600" b="1" dirty="0">
              <a:latin typeface="Montserrat" pitchFamily="2" charset="0"/>
            </a:endParaRPr>
          </a:p>
          <a:p>
            <a:endParaRPr lang="en-US" sz="1600" b="1" dirty="0">
              <a:latin typeface="Montserrat" pitchFamily="2" charset="0"/>
            </a:endParaRPr>
          </a:p>
          <a:p>
            <a:endParaRPr lang="en-US" sz="1600" b="1" dirty="0">
              <a:latin typeface="Montserrat" pitchFamily="2" charset="0"/>
            </a:endParaRPr>
          </a:p>
          <a:p>
            <a:endParaRPr lang="ru-RU" sz="1600" b="1" dirty="0">
              <a:latin typeface="Montserrat" pitchFamily="2" charset="0"/>
            </a:endParaRPr>
          </a:p>
          <a:p>
            <a:endParaRPr lang="ru-RU" sz="1600" b="1" dirty="0">
              <a:latin typeface="Montserrat SemiBold" pitchFamily="2" charset="0"/>
            </a:endParaRPr>
          </a:p>
          <a:p>
            <a:r>
              <a:rPr lang="ru-RU" sz="1600" b="1" dirty="0">
                <a:latin typeface="Montserrat SemiBold" pitchFamily="2" charset="0"/>
              </a:rPr>
              <a:t>Уровень </a:t>
            </a:r>
            <a:r>
              <a:rPr lang="en-US" sz="1600" b="1" dirty="0">
                <a:latin typeface="Montserrat SemiBold" pitchFamily="2" charset="0"/>
              </a:rPr>
              <a:t>TRL</a:t>
            </a:r>
          </a:p>
          <a:p>
            <a:endParaRPr lang="en-US" sz="1600" b="1" dirty="0">
              <a:effectLst/>
              <a:latin typeface="Montserrat" pitchFamily="2" charset="0"/>
            </a:endParaRPr>
          </a:p>
          <a:p>
            <a:r>
              <a:rPr lang="ru-RU" sz="1400" dirty="0">
                <a:effectLst/>
                <a:latin typeface="Montserrat" pitchFamily="2" charset="0"/>
              </a:rPr>
              <a:t>Получен макетный образец и продемонстрированы его ключевые характеристики</a:t>
            </a:r>
            <a:endParaRPr lang="ru-RU" sz="1400" dirty="0">
              <a:effectLst/>
              <a:latin typeface="Montserrat" pitchFamily="2" charset="0"/>
              <a:ea typeface="Times New Roman" panose="02020603050405020304" pitchFamily="18" charset="0"/>
            </a:endParaRPr>
          </a:p>
          <a:p>
            <a:endParaRPr lang="ru-RU" sz="1600" b="1" i="0" u="none" strike="noStrike" baseline="0" dirty="0">
              <a:highlight>
                <a:srgbClr val="FFFF00"/>
              </a:highlight>
              <a:latin typeface="Montserrat" pitchFamily="2" charset="0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sz="1800" b="1" i="0" u="none" strike="noStrike" baseline="0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EFDC9674-141B-E744-D235-3D9F83E8F366}"/>
              </a:ext>
            </a:extLst>
          </p:cNvPr>
          <p:cNvSpPr/>
          <p:nvPr/>
        </p:nvSpPr>
        <p:spPr>
          <a:xfrm rot="5400000">
            <a:off x="932198" y="1015047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41B39B1-A0CD-0976-7303-3AFB2952667C}"/>
              </a:ext>
            </a:extLst>
          </p:cNvPr>
          <p:cNvSpPr/>
          <p:nvPr/>
        </p:nvSpPr>
        <p:spPr>
          <a:xfrm rot="5400000">
            <a:off x="932198" y="4948968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5156A-70EA-9181-AC25-BA39D8A8AE1B}"/>
              </a:ext>
            </a:extLst>
          </p:cNvPr>
          <p:cNvSpPr txBox="1"/>
          <p:nvPr/>
        </p:nvSpPr>
        <p:spPr>
          <a:xfrm>
            <a:off x="7064967" y="1528559"/>
            <a:ext cx="47088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 SemiBold" pitchFamily="2" charset="0"/>
              </a:rPr>
              <a:t>Технологическое направление в соответствии с перечнем критических технологий РФ </a:t>
            </a:r>
            <a:endParaRPr lang="en-US" sz="1600" b="1" dirty="0">
              <a:latin typeface="Montserrat SemiBold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1600" b="1" dirty="0">
              <a:effectLst/>
              <a:latin typeface="Montserrat SemiBold" pitchFamily="2" charset="0"/>
              <a:ea typeface="Times New Roman" panose="02020603050405020304" pitchFamily="18" charset="0"/>
            </a:endParaRPr>
          </a:p>
          <a:p>
            <a:pPr marL="342900" indent="-342900">
              <a:buClr>
                <a:srgbClr val="FF450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Montserrat Light" pitchFamily="2" charset="0"/>
                <a:ea typeface="Times New Roman" panose="02020603050405020304" pitchFamily="18" charset="0"/>
              </a:rPr>
              <a:t>ИИ и машинное обучение</a:t>
            </a:r>
          </a:p>
          <a:p>
            <a:pPr marL="342900" indent="-342900">
              <a:buClr>
                <a:srgbClr val="FF450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 Light" pitchFamily="2" charset="0"/>
                <a:ea typeface="Times New Roman" panose="02020603050405020304" pitchFamily="18" charset="0"/>
              </a:rPr>
              <a:t>Большие данные и обработка информации</a:t>
            </a:r>
          </a:p>
          <a:p>
            <a:pPr marL="342900" indent="-342900">
              <a:buClr>
                <a:srgbClr val="FF450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Montserrat Light" pitchFamily="2" charset="0"/>
                <a:ea typeface="Times New Roman" panose="02020603050405020304" pitchFamily="18" charset="0"/>
              </a:rPr>
              <a:t>Цифровая экономика и цифровые платформы</a:t>
            </a:r>
          </a:p>
          <a:p>
            <a:endParaRPr lang="ru-RU" b="1" dirty="0">
              <a:latin typeface="TimesNewRomanPS-BoldM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48B7F8-AEEC-7418-64E9-8CF9AB0503A0}"/>
              </a:ext>
            </a:extLst>
          </p:cNvPr>
          <p:cNvSpPr txBox="1"/>
          <p:nvPr/>
        </p:nvSpPr>
        <p:spPr>
          <a:xfrm>
            <a:off x="7064966" y="4091031"/>
            <a:ext cx="36364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u="none" strike="noStrike" baseline="0" dirty="0">
                <a:latin typeface="Montserrat SemiBold" pitchFamily="2" charset="0"/>
              </a:rPr>
              <a:t>Рынок НТИ</a:t>
            </a:r>
          </a:p>
          <a:p>
            <a:endParaRPr lang="ru-RU" sz="1600" b="1" dirty="0">
              <a:latin typeface="Montserrat SemiBold" pitchFamily="2" charset="0"/>
            </a:endParaRPr>
          </a:p>
          <a:p>
            <a:r>
              <a:rPr lang="en-US" sz="1600" dirty="0" err="1">
                <a:latin typeface="Montserrat Light" pitchFamily="2" charset="0"/>
              </a:rPr>
              <a:t>FashionNet</a:t>
            </a:r>
            <a:r>
              <a:rPr lang="en-US" sz="1600" dirty="0">
                <a:latin typeface="Montserrat Light" pitchFamily="2" charset="0"/>
              </a:rPr>
              <a:t>/</a:t>
            </a:r>
            <a:r>
              <a:rPr lang="en-US" sz="1600" dirty="0" err="1">
                <a:latin typeface="Montserrat Light" pitchFamily="2" charset="0"/>
              </a:rPr>
              <a:t>NeuroNet</a:t>
            </a:r>
            <a:endParaRPr lang="ru-RU" sz="1600" dirty="0">
              <a:latin typeface="Montserrat Ligh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0B93F4-03A3-62F0-CF21-85E5F6F53731}"/>
              </a:ext>
            </a:extLst>
          </p:cNvPr>
          <p:cNvSpPr txBox="1"/>
          <p:nvPr/>
        </p:nvSpPr>
        <p:spPr>
          <a:xfrm>
            <a:off x="7064966" y="5458178"/>
            <a:ext cx="400557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u="none" strike="noStrike" baseline="0" dirty="0">
                <a:latin typeface="Montserrat SemiBold" pitchFamily="2" charset="0"/>
              </a:rPr>
              <a:t>Сквозные технологии</a:t>
            </a:r>
            <a:endParaRPr lang="en-US" sz="1600" b="1" u="none" strike="noStrike" baseline="0" dirty="0">
              <a:latin typeface="Montserrat SemiBold" pitchFamily="2" charset="0"/>
            </a:endParaRPr>
          </a:p>
          <a:p>
            <a:pPr marL="285750" indent="-285750">
              <a:buClr>
                <a:srgbClr val="FF4508"/>
              </a:buClr>
              <a:buFont typeface="Arial" panose="020B0604020202020204" pitchFamily="34" charset="0"/>
              <a:buChar char="•"/>
            </a:pPr>
            <a:endParaRPr lang="en-US" sz="1400" dirty="0">
              <a:latin typeface="Montserrat Light" pitchFamily="2" charset="0"/>
            </a:endParaRPr>
          </a:p>
          <a:p>
            <a:pPr marL="285750" indent="-285750">
              <a:buClr>
                <a:srgbClr val="FF450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 Light" pitchFamily="2" charset="0"/>
              </a:rPr>
              <a:t>ИИ и машинное обучение</a:t>
            </a:r>
          </a:p>
          <a:p>
            <a:pPr marL="285750" indent="-285750">
              <a:buClr>
                <a:srgbClr val="FF450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 Light" pitchFamily="2" charset="0"/>
              </a:rPr>
              <a:t>Большие данные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C8F90151-47AC-D79B-7D88-76123011834E}"/>
              </a:ext>
            </a:extLst>
          </p:cNvPr>
          <p:cNvSpPr/>
          <p:nvPr/>
        </p:nvSpPr>
        <p:spPr>
          <a:xfrm rot="5400000">
            <a:off x="7585245" y="4948968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E89A196-ECFB-9BD8-E27A-71D0714C6E68}"/>
              </a:ext>
            </a:extLst>
          </p:cNvPr>
          <p:cNvSpPr/>
          <p:nvPr/>
        </p:nvSpPr>
        <p:spPr>
          <a:xfrm rot="5400000">
            <a:off x="7585245" y="1019443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FF9C7C6A-8D13-4C27-2BAC-9137CC13BC93}"/>
              </a:ext>
            </a:extLst>
          </p:cNvPr>
          <p:cNvSpPr/>
          <p:nvPr/>
        </p:nvSpPr>
        <p:spPr>
          <a:xfrm rot="5400000">
            <a:off x="7585245" y="3588506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EF7BD5C-7A7E-526A-F657-A5F0AD146504}"/>
              </a:ext>
            </a:extLst>
          </p:cNvPr>
          <p:cNvCxnSpPr>
            <a:cxnSpLocks/>
          </p:cNvCxnSpPr>
          <p:nvPr/>
        </p:nvCxnSpPr>
        <p:spPr>
          <a:xfrm>
            <a:off x="6474372" y="1084261"/>
            <a:ext cx="0" cy="57694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0E4728C-0758-4F40-8262-94077550B1A3}"/>
              </a:ext>
            </a:extLst>
          </p:cNvPr>
          <p:cNvCxnSpPr/>
          <p:nvPr/>
        </p:nvCxnSpPr>
        <p:spPr>
          <a:xfrm>
            <a:off x="131379" y="1084261"/>
            <a:ext cx="12192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F535090-5B42-798F-13F3-1E65C200322D}"/>
              </a:ext>
            </a:extLst>
          </p:cNvPr>
          <p:cNvSpPr txBox="1"/>
          <p:nvPr/>
        </p:nvSpPr>
        <p:spPr>
          <a:xfrm>
            <a:off x="1374740" y="419381"/>
            <a:ext cx="4144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Montserrat SemiBold" pitchFamily="2" charset="0"/>
              </a:rPr>
              <a:t>ПРОФИЛЬ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82251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5B98E6-18C6-F27B-7833-49BD00819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AFA3D8-BEF4-2230-9C05-BD6FBE7CB2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r="-128" b="10680"/>
          <a:stretch/>
        </p:blipFill>
        <p:spPr>
          <a:xfrm>
            <a:off x="0" y="-4482"/>
            <a:ext cx="12192001" cy="6858001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BF3E124-5B03-35AF-43AF-AF9F955DF91E}"/>
              </a:ext>
            </a:extLst>
          </p:cNvPr>
          <p:cNvGrpSpPr/>
          <p:nvPr/>
        </p:nvGrpSpPr>
        <p:grpSpPr>
          <a:xfrm>
            <a:off x="5081940" y="662032"/>
            <a:ext cx="2028119" cy="2762487"/>
            <a:chOff x="4665203" y="286587"/>
            <a:chExt cx="2028119" cy="276248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4017BD50-4BA0-07A0-92FF-A0E571D05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17563" t="12368" r="1791" b="20222"/>
            <a:stretch/>
          </p:blipFill>
          <p:spPr>
            <a:xfrm>
              <a:off x="4688998" y="286587"/>
              <a:ext cx="1980530" cy="220730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21DC69-3620-683E-6453-5F373B274A6A}"/>
                </a:ext>
              </a:extLst>
            </p:cNvPr>
            <p:cNvSpPr txBox="1"/>
            <p:nvPr/>
          </p:nvSpPr>
          <p:spPr>
            <a:xfrm>
              <a:off x="4665203" y="2495076"/>
              <a:ext cx="202811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Montserrat SemiBold" pitchFamily="2" charset="0"/>
                </a:rPr>
                <a:t>Айна </a:t>
              </a:r>
              <a:r>
                <a:rPr lang="ru-RU" sz="1600" b="1" dirty="0" err="1">
                  <a:solidFill>
                    <a:schemeClr val="bg1"/>
                  </a:solidFill>
                  <a:latin typeface="Montserrat SemiBold" pitchFamily="2" charset="0"/>
                </a:rPr>
                <a:t>Дашазаева</a:t>
              </a:r>
              <a:endParaRPr lang="ru-RU" sz="1600" b="1" dirty="0">
                <a:solidFill>
                  <a:schemeClr val="bg1"/>
                </a:solidFill>
                <a:latin typeface="Montserrat SemiBold" pitchFamily="2" charset="0"/>
              </a:endParaRP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Montserrat" pitchFamily="2" charset="0"/>
                </a:rPr>
                <a:t>эксперт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D1CF731-E0F1-35F1-145E-A2337D154C70}"/>
              </a:ext>
            </a:extLst>
          </p:cNvPr>
          <p:cNvGrpSpPr/>
          <p:nvPr/>
        </p:nvGrpSpPr>
        <p:grpSpPr>
          <a:xfrm>
            <a:off x="8085621" y="657550"/>
            <a:ext cx="1980530" cy="2771450"/>
            <a:chOff x="7778861" y="277624"/>
            <a:chExt cx="1980530" cy="277145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BA492DFB-C09C-9198-2DAB-CC8F20826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3771" t="16831" r="17679" b="16831"/>
            <a:stretch/>
          </p:blipFill>
          <p:spPr>
            <a:xfrm>
              <a:off x="7778861" y="277624"/>
              <a:ext cx="1980530" cy="220730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E3C886-B8EF-907D-8E72-D8F9BDC03A34}"/>
                </a:ext>
              </a:extLst>
            </p:cNvPr>
            <p:cNvSpPr txBox="1"/>
            <p:nvPr/>
          </p:nvSpPr>
          <p:spPr>
            <a:xfrm>
              <a:off x="7825598" y="2495076"/>
              <a:ext cx="188705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Montserrat SemiBold" pitchFamily="2" charset="0"/>
                </a:rPr>
                <a:t>Амина </a:t>
              </a:r>
              <a:r>
                <a:rPr lang="ru-RU" sz="1600" b="1" dirty="0" err="1">
                  <a:solidFill>
                    <a:schemeClr val="bg1"/>
                  </a:solidFill>
                  <a:latin typeface="Montserrat SemiBold" pitchFamily="2" charset="0"/>
                </a:rPr>
                <a:t>Дигаева</a:t>
              </a:r>
              <a:endParaRPr lang="ru-RU" sz="1600" b="1" dirty="0">
                <a:solidFill>
                  <a:schemeClr val="bg1"/>
                </a:solidFill>
                <a:latin typeface="Montserrat SemiBold" pitchFamily="2" charset="0"/>
              </a:endParaRP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Montserrat" pitchFamily="2" charset="0"/>
                </a:rPr>
                <a:t>реализатор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9D086244-969C-BC4E-30D5-51AE59F84D78}"/>
              </a:ext>
            </a:extLst>
          </p:cNvPr>
          <p:cNvGrpSpPr/>
          <p:nvPr/>
        </p:nvGrpSpPr>
        <p:grpSpPr>
          <a:xfrm>
            <a:off x="6665380" y="3715324"/>
            <a:ext cx="2480167" cy="2847389"/>
            <a:chOff x="7315399" y="3564317"/>
            <a:chExt cx="2480167" cy="2847389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16FB0FF-5173-7C1C-E7FC-194288F9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4103" t="31144" r="31420" b="31678"/>
            <a:stretch/>
          </p:blipFill>
          <p:spPr>
            <a:xfrm>
              <a:off x="7565218" y="3564317"/>
              <a:ext cx="1980531" cy="22073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E3B9DE-6C0B-A6B7-28FB-9CFE7F40D63B}"/>
                </a:ext>
              </a:extLst>
            </p:cNvPr>
            <p:cNvSpPr txBox="1"/>
            <p:nvPr/>
          </p:nvSpPr>
          <p:spPr>
            <a:xfrm>
              <a:off x="7315399" y="5857708"/>
              <a:ext cx="248016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Montserrat SemiBold" pitchFamily="2" charset="0"/>
                </a:rPr>
                <a:t>Милана </a:t>
              </a:r>
              <a:r>
                <a:rPr lang="ru-RU" sz="1600" b="1" dirty="0" err="1">
                  <a:solidFill>
                    <a:schemeClr val="bg1"/>
                  </a:solidFill>
                  <a:latin typeface="Montserrat SemiBold" pitchFamily="2" charset="0"/>
                </a:rPr>
                <a:t>Мусалимова</a:t>
              </a:r>
              <a:endParaRPr lang="ru-RU" sz="1600" b="1" dirty="0">
                <a:solidFill>
                  <a:schemeClr val="bg1"/>
                </a:solidFill>
                <a:latin typeface="Montserrat SemiBold" pitchFamily="2" charset="0"/>
              </a:endParaRP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Montserrat" pitchFamily="2" charset="0"/>
                </a:rPr>
                <a:t>генератор идей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2F1014B-9FEC-3380-E45E-15412C7268E4}"/>
              </a:ext>
            </a:extLst>
          </p:cNvPr>
          <p:cNvGrpSpPr/>
          <p:nvPr/>
        </p:nvGrpSpPr>
        <p:grpSpPr>
          <a:xfrm>
            <a:off x="1879485" y="659931"/>
            <a:ext cx="2226892" cy="2766689"/>
            <a:chOff x="1572725" y="282385"/>
            <a:chExt cx="2226892" cy="276668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9979D93-C2D2-F70E-9033-28AA5CD44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11010" t="32501" r="14465" b="20752"/>
            <a:stretch/>
          </p:blipFill>
          <p:spPr>
            <a:xfrm>
              <a:off x="1695907" y="282385"/>
              <a:ext cx="1980529" cy="2207305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5F5B0CA-F4F8-39F0-51B0-A74A6CC4FA6A}"/>
                </a:ext>
              </a:extLst>
            </p:cNvPr>
            <p:cNvSpPr txBox="1"/>
            <p:nvPr/>
          </p:nvSpPr>
          <p:spPr>
            <a:xfrm>
              <a:off x="1572725" y="2495076"/>
              <a:ext cx="222689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Montserrat SemiBold" pitchFamily="2" charset="0"/>
                </a:rPr>
                <a:t>Раиса </a:t>
              </a:r>
              <a:r>
                <a:rPr lang="ru-RU" sz="1600" b="1" dirty="0" err="1">
                  <a:solidFill>
                    <a:schemeClr val="bg1"/>
                  </a:solidFill>
                  <a:latin typeface="Montserrat SemiBold" pitchFamily="2" charset="0"/>
                </a:rPr>
                <a:t>Алаудинова</a:t>
              </a:r>
              <a:endParaRPr lang="ru-RU" sz="1600" b="1" dirty="0">
                <a:solidFill>
                  <a:schemeClr val="bg1"/>
                </a:solidFill>
                <a:latin typeface="Montserrat SemiBold" pitchFamily="2" charset="0"/>
              </a:endParaRP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Montserrat" pitchFamily="2" charset="0"/>
                </a:rPr>
                <a:t>лидер</a:t>
              </a:r>
            </a:p>
          </p:txBody>
        </p:sp>
      </p:grp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EEDE6227-B614-9830-D547-F2D181512C8E}"/>
              </a:ext>
            </a:extLst>
          </p:cNvPr>
          <p:cNvSpPr/>
          <p:nvPr/>
        </p:nvSpPr>
        <p:spPr>
          <a:xfrm rot="5400000">
            <a:off x="3540655" y="281559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69797611-E51D-A62C-2E36-6E8DDA9BBACF}"/>
              </a:ext>
            </a:extLst>
          </p:cNvPr>
          <p:cNvSpPr/>
          <p:nvPr/>
        </p:nvSpPr>
        <p:spPr>
          <a:xfrm rot="5400000">
            <a:off x="6637819" y="281559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14C4C811-6E06-2F28-F851-7A7791D1E003}"/>
              </a:ext>
            </a:extLst>
          </p:cNvPr>
          <p:cNvSpPr/>
          <p:nvPr/>
        </p:nvSpPr>
        <p:spPr>
          <a:xfrm rot="5400000">
            <a:off x="9623610" y="266931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22724CE4-17EF-5C87-26B2-05828EA165C9}"/>
              </a:ext>
            </a:extLst>
          </p:cNvPr>
          <p:cNvSpPr/>
          <p:nvPr/>
        </p:nvSpPr>
        <p:spPr>
          <a:xfrm rot="5400000">
            <a:off x="8443741" y="3334597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D366C9F7-E675-2B6B-6805-B6F92171D213}"/>
              </a:ext>
            </a:extLst>
          </p:cNvPr>
          <p:cNvGrpSpPr/>
          <p:nvPr/>
        </p:nvGrpSpPr>
        <p:grpSpPr>
          <a:xfrm>
            <a:off x="3226454" y="3715070"/>
            <a:ext cx="2129109" cy="2845556"/>
            <a:chOff x="3226454" y="3715070"/>
            <a:chExt cx="2129109" cy="284555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C07CD31-88E7-B0AA-B3E3-FC4E597EBA07}"/>
                </a:ext>
              </a:extLst>
            </p:cNvPr>
            <p:cNvSpPr txBox="1"/>
            <p:nvPr/>
          </p:nvSpPr>
          <p:spPr>
            <a:xfrm>
              <a:off x="3226454" y="6006628"/>
              <a:ext cx="212910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schemeClr val="bg1"/>
                  </a:solidFill>
                  <a:latin typeface="Montserrat SemiBold" pitchFamily="2" charset="0"/>
                </a:rPr>
                <a:t>Раяна</a:t>
              </a:r>
              <a:r>
                <a:rPr lang="ru-RU" sz="1600" b="1" dirty="0">
                  <a:solidFill>
                    <a:schemeClr val="bg1"/>
                  </a:solidFill>
                  <a:latin typeface="Montserrat SemiBold" pitchFamily="2" charset="0"/>
                </a:rPr>
                <a:t> Исмаилова</a:t>
              </a: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Montserrat" pitchFamily="2" charset="0"/>
                </a:rPr>
                <a:t>реализатор</a:t>
              </a:r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CDEDF6AB-D320-4540-E8AD-3AC7A79FE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155" t="-134" r="-1082" b="36148"/>
            <a:stretch/>
          </p:blipFill>
          <p:spPr>
            <a:xfrm>
              <a:off x="3305216" y="3715070"/>
              <a:ext cx="1971586" cy="2222137"/>
            </a:xfrm>
            <a:prstGeom prst="rect">
              <a:avLst/>
            </a:prstGeom>
          </p:spPr>
        </p:pic>
      </p:grp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56560EDE-BE63-E5EF-D046-B3947D2F4E1C}"/>
              </a:ext>
            </a:extLst>
          </p:cNvPr>
          <p:cNvSpPr/>
          <p:nvPr/>
        </p:nvSpPr>
        <p:spPr>
          <a:xfrm rot="5400000">
            <a:off x="4812035" y="3339837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3638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7EC0E4-9C5A-03D6-0DC0-AC525F85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93" r="11447"/>
          <a:stretch/>
        </p:blipFill>
        <p:spPr>
          <a:xfrm>
            <a:off x="1111624" y="2233562"/>
            <a:ext cx="4464423" cy="46244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F67588-E183-E59D-2384-9D24E4C5AB2F}"/>
              </a:ext>
            </a:extLst>
          </p:cNvPr>
          <p:cNvSpPr txBox="1"/>
          <p:nvPr/>
        </p:nvSpPr>
        <p:spPr>
          <a:xfrm>
            <a:off x="1111624" y="989710"/>
            <a:ext cx="44644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SemiBold" pitchFamily="2" charset="0"/>
              </a:rPr>
              <a:t>Проблема, которую решает продукт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7F3A4CB7-E3FF-7E77-21C4-5E496BE14E58}"/>
              </a:ext>
            </a:extLst>
          </p:cNvPr>
          <p:cNvSpPr/>
          <p:nvPr/>
        </p:nvSpPr>
        <p:spPr>
          <a:xfrm rot="5400000">
            <a:off x="6812737" y="548308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7A18985E-4553-B5D3-60A3-26964836E2E2}"/>
              </a:ext>
            </a:extLst>
          </p:cNvPr>
          <p:cNvSpPr/>
          <p:nvPr/>
        </p:nvSpPr>
        <p:spPr>
          <a:xfrm rot="5400000">
            <a:off x="6812736" y="2530546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DF65273-FE1A-0915-38DA-189C9CF70DCE}"/>
              </a:ext>
            </a:extLst>
          </p:cNvPr>
          <p:cNvSpPr/>
          <p:nvPr/>
        </p:nvSpPr>
        <p:spPr>
          <a:xfrm rot="5400000">
            <a:off x="6812735" y="4533303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B01B84-602A-B0E9-052B-908DDDCF12F2}"/>
              </a:ext>
            </a:extLst>
          </p:cNvPr>
          <p:cNvSpPr txBox="1"/>
          <p:nvPr/>
        </p:nvSpPr>
        <p:spPr>
          <a:xfrm>
            <a:off x="6416261" y="1060289"/>
            <a:ext cx="508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 SemiBold" pitchFamily="2" charset="0"/>
              </a:rPr>
              <a:t>01</a:t>
            </a:r>
            <a:r>
              <a:rPr lang="en-US" b="1" dirty="0">
                <a:latin typeface="Montserrat Medium" pitchFamily="2" charset="0"/>
              </a:rPr>
              <a:t>.</a:t>
            </a:r>
            <a:endParaRPr lang="ru-RU" dirty="0">
              <a:latin typeface="Montserrat Medium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5ABF6A-66A2-3E58-7530-F095247339F9}"/>
              </a:ext>
            </a:extLst>
          </p:cNvPr>
          <p:cNvSpPr txBox="1"/>
          <p:nvPr/>
        </p:nvSpPr>
        <p:spPr>
          <a:xfrm>
            <a:off x="6432262" y="3020763"/>
            <a:ext cx="7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 SemiBold" pitchFamily="2" charset="0"/>
              </a:rPr>
              <a:t>0</a:t>
            </a:r>
            <a:r>
              <a:rPr lang="en-US" b="1" dirty="0">
                <a:latin typeface="Montserrat SemiBold" pitchFamily="2" charset="0"/>
              </a:rPr>
              <a:t>2</a:t>
            </a:r>
            <a:r>
              <a:rPr lang="ru-RU" dirty="0">
                <a:latin typeface="Montserrat Medium" pitchFamily="2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B5A37F-7DC4-A2E5-6FD9-4029459271A7}"/>
              </a:ext>
            </a:extLst>
          </p:cNvPr>
          <p:cNvSpPr txBox="1"/>
          <p:nvPr/>
        </p:nvSpPr>
        <p:spPr>
          <a:xfrm>
            <a:off x="6464894" y="5024549"/>
            <a:ext cx="7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 SemiBold" pitchFamily="2" charset="0"/>
              </a:rPr>
              <a:t>0</a:t>
            </a:r>
            <a:r>
              <a:rPr lang="en-US" b="1" dirty="0">
                <a:latin typeface="Montserrat SemiBold" pitchFamily="2" charset="0"/>
              </a:rPr>
              <a:t>3</a:t>
            </a:r>
            <a:r>
              <a:rPr lang="ru-RU" dirty="0">
                <a:latin typeface="Montserrat Medium" pitchFamily="2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CA7A79-B84C-7A7E-A7FE-B56DCBE2D9B4}"/>
              </a:ext>
            </a:extLst>
          </p:cNvPr>
          <p:cNvSpPr txBox="1"/>
          <p:nvPr/>
        </p:nvSpPr>
        <p:spPr>
          <a:xfrm>
            <a:off x="6421526" y="1452178"/>
            <a:ext cx="204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Montserrat SemiBold" pitchFamily="2" charset="0"/>
              </a:rPr>
              <a:t>Трата времени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D40A6A-1903-D5BA-A3FD-EE1B109998E3}"/>
              </a:ext>
            </a:extLst>
          </p:cNvPr>
          <p:cNvSpPr txBox="1"/>
          <p:nvPr/>
        </p:nvSpPr>
        <p:spPr>
          <a:xfrm>
            <a:off x="6416261" y="3439736"/>
            <a:ext cx="4286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 SemiBold" pitchFamily="2" charset="0"/>
              </a:rPr>
              <a:t>Неэффективность гардероба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9DE7B2-B979-1912-DDF6-EB105CFD1EEC}"/>
              </a:ext>
            </a:extLst>
          </p:cNvPr>
          <p:cNvSpPr txBox="1"/>
          <p:nvPr/>
        </p:nvSpPr>
        <p:spPr>
          <a:xfrm>
            <a:off x="6432261" y="5412333"/>
            <a:ext cx="4137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 SemiBold" pitchFamily="2" charset="0"/>
              </a:rPr>
              <a:t>Невозможность сочетания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DF8A46-DDC4-52B2-BD11-740D44453B92}"/>
              </a:ext>
            </a:extLst>
          </p:cNvPr>
          <p:cNvSpPr txBox="1"/>
          <p:nvPr/>
        </p:nvSpPr>
        <p:spPr>
          <a:xfrm>
            <a:off x="6432263" y="1890949"/>
            <a:ext cx="5627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Каждый день уходит много времени на подбор подходящего образа, что снижает продуктивность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B27365-91E4-0754-5F0D-02A052D3BC94}"/>
              </a:ext>
            </a:extLst>
          </p:cNvPr>
          <p:cNvSpPr txBox="1"/>
          <p:nvPr/>
        </p:nvSpPr>
        <p:spPr>
          <a:xfrm>
            <a:off x="6416261" y="3884221"/>
            <a:ext cx="5893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Большая часть гардероба остается неиспользуемой из-за беспорядка и плохой организации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E4ECB6-5D8A-5F06-8B3F-E6ECC8463B78}"/>
              </a:ext>
            </a:extLst>
          </p:cNvPr>
          <p:cNvSpPr txBox="1"/>
          <p:nvPr/>
        </p:nvSpPr>
        <p:spPr>
          <a:xfrm>
            <a:off x="6432261" y="5830369"/>
            <a:ext cx="6163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Трудности в комбинировании одежды приводят к однообразным образам и  снижению уверенности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B709999C-C148-3E99-5721-4868FB7FE969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8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C07413A-4B59-5F70-E38D-5A619DB25B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</a:blip>
          <a:srcRect l="475" r="-475" b="17969"/>
          <a:stretch/>
        </p:blipFill>
        <p:spPr>
          <a:xfrm>
            <a:off x="28796" y="0"/>
            <a:ext cx="12134407" cy="6858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61AF20-A592-E46D-1CA9-F7D56EBC08A2}"/>
              </a:ext>
            </a:extLst>
          </p:cNvPr>
          <p:cNvSpPr txBox="1"/>
          <p:nvPr/>
        </p:nvSpPr>
        <p:spPr>
          <a:xfrm>
            <a:off x="895193" y="1002322"/>
            <a:ext cx="5759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ontserrat SemiBold" pitchFamily="2" charset="0"/>
              </a:rPr>
              <a:t>Существующие решения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68ECB67-9EA5-5586-E8E1-993036EED720}"/>
              </a:ext>
            </a:extLst>
          </p:cNvPr>
          <p:cNvSpPr/>
          <p:nvPr/>
        </p:nvSpPr>
        <p:spPr>
          <a:xfrm rot="5400000">
            <a:off x="848785" y="2153177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63445AC-0C99-24B9-EFCD-F7BFDDCF2E58}"/>
              </a:ext>
            </a:extLst>
          </p:cNvPr>
          <p:cNvSpPr/>
          <p:nvPr/>
        </p:nvSpPr>
        <p:spPr>
          <a:xfrm rot="5400000">
            <a:off x="4973978" y="2153178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BA2919A-0DB0-BDCA-8127-EFC7AE2A6187}"/>
              </a:ext>
            </a:extLst>
          </p:cNvPr>
          <p:cNvSpPr/>
          <p:nvPr/>
        </p:nvSpPr>
        <p:spPr>
          <a:xfrm rot="5400000">
            <a:off x="9099171" y="2153178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5289C6-4671-7651-19F5-742760EF7718}"/>
              </a:ext>
            </a:extLst>
          </p:cNvPr>
          <p:cNvSpPr txBox="1"/>
          <p:nvPr/>
        </p:nvSpPr>
        <p:spPr>
          <a:xfrm>
            <a:off x="468311" y="2738890"/>
            <a:ext cx="5084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Montserrat SemiBold" pitchFamily="2" charset="0"/>
              </a:rPr>
              <a:t>01</a:t>
            </a:r>
            <a:r>
              <a:rPr lang="ru-RU" sz="2200" dirty="0">
                <a:solidFill>
                  <a:schemeClr val="bg1"/>
                </a:solidFill>
                <a:latin typeface="Montserrat Medium" pitchFamily="2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D2FF88-E61E-7AF7-51C2-309CD7C1D1C7}"/>
              </a:ext>
            </a:extLst>
          </p:cNvPr>
          <p:cNvSpPr txBox="1"/>
          <p:nvPr/>
        </p:nvSpPr>
        <p:spPr>
          <a:xfrm>
            <a:off x="4590485" y="2738890"/>
            <a:ext cx="6094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Montserrat SemiBold" pitchFamily="2" charset="0"/>
              </a:rPr>
              <a:t>02.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63FEFA-5E1D-F31E-DBCB-95248B310059}"/>
              </a:ext>
            </a:extLst>
          </p:cNvPr>
          <p:cNvSpPr txBox="1"/>
          <p:nvPr/>
        </p:nvSpPr>
        <p:spPr>
          <a:xfrm>
            <a:off x="8712659" y="2738890"/>
            <a:ext cx="5982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Montserrat SemiBold" pitchFamily="2" charset="0"/>
              </a:rPr>
              <a:t>03</a:t>
            </a:r>
            <a:r>
              <a:rPr lang="ru-RU" sz="2000" b="1" dirty="0">
                <a:solidFill>
                  <a:schemeClr val="bg1"/>
                </a:solidFill>
                <a:latin typeface="Montserrat SemiBold" pitchFamily="2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2EDD6A-40AF-BEB4-2331-D51668286BA9}"/>
              </a:ext>
            </a:extLst>
          </p:cNvPr>
          <p:cNvSpPr txBox="1"/>
          <p:nvPr/>
        </p:nvSpPr>
        <p:spPr>
          <a:xfrm>
            <a:off x="468311" y="3296919"/>
            <a:ext cx="2830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Montserrat SemiBold" pitchFamily="2" charset="0"/>
              </a:rPr>
              <a:t>Приложения для подбора образов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4D8B90-0E52-54AA-83E7-FBDF949E9DF8}"/>
              </a:ext>
            </a:extLst>
          </p:cNvPr>
          <p:cNvSpPr txBox="1"/>
          <p:nvPr/>
        </p:nvSpPr>
        <p:spPr>
          <a:xfrm>
            <a:off x="4590485" y="3296920"/>
            <a:ext cx="25772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Montserrat SemiBold" pitchFamily="2" charset="0"/>
              </a:rPr>
              <a:t>Стилист-консультанты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028ACC-3436-0574-FA73-9C25A6F300AD}"/>
              </a:ext>
            </a:extLst>
          </p:cNvPr>
          <p:cNvSpPr txBox="1"/>
          <p:nvPr/>
        </p:nvSpPr>
        <p:spPr>
          <a:xfrm>
            <a:off x="8712659" y="3296920"/>
            <a:ext cx="2830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Montserrat SemiBold" pitchFamily="2" charset="0"/>
              </a:rPr>
              <a:t>Платформы для обмена одежды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5349E4-2C21-0DB7-9040-32E44A8142E5}"/>
              </a:ext>
            </a:extLst>
          </p:cNvPr>
          <p:cNvSpPr txBox="1"/>
          <p:nvPr/>
        </p:nvSpPr>
        <p:spPr>
          <a:xfrm>
            <a:off x="468311" y="4255028"/>
            <a:ext cx="3529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Такие приложения как </a:t>
            </a:r>
            <a:r>
              <a:rPr lang="en-US" sz="1600" dirty="0" err="1">
                <a:solidFill>
                  <a:schemeClr val="bg1"/>
                </a:solidFill>
                <a:latin typeface="Montserrat" pitchFamily="2" charset="0"/>
              </a:rPr>
              <a:t>Cladwell</a:t>
            </a: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 или</a:t>
            </a:r>
            <a:r>
              <a:rPr lang="en-US" sz="1600" dirty="0">
                <a:solidFill>
                  <a:schemeClr val="bg1"/>
                </a:solidFill>
                <a:latin typeface="Montserrat" pitchFamily="2" charset="0"/>
              </a:rPr>
              <a:t> Stylebook</a:t>
            </a: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 предлагают рекомендации по составлению образов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B06880-84BF-8488-FC91-E3496003B341}"/>
              </a:ext>
            </a:extLst>
          </p:cNvPr>
          <p:cNvSpPr txBox="1"/>
          <p:nvPr/>
        </p:nvSpPr>
        <p:spPr>
          <a:xfrm>
            <a:off x="4590485" y="4255028"/>
            <a:ext cx="3100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Такие онлайн-услуги как </a:t>
            </a:r>
            <a:r>
              <a:rPr lang="en-US" sz="1600" dirty="0">
                <a:solidFill>
                  <a:schemeClr val="bg1"/>
                </a:solidFill>
                <a:latin typeface="Montserrat" pitchFamily="2" charset="0"/>
              </a:rPr>
              <a:t>Stitch Fix</a:t>
            </a: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 дают персонализированные советы по выбору одежды</a:t>
            </a:r>
            <a:endParaRPr lang="ru-RU" sz="1600" dirty="0">
              <a:latin typeface="Montserrat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AA5D66-B076-70AE-D498-A11D8927936A}"/>
              </a:ext>
            </a:extLst>
          </p:cNvPr>
          <p:cNvSpPr txBox="1"/>
          <p:nvPr/>
        </p:nvSpPr>
        <p:spPr>
          <a:xfrm>
            <a:off x="8712659" y="4255028"/>
            <a:ext cx="3421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Приложения, такие как </a:t>
            </a:r>
            <a:r>
              <a:rPr lang="en-US" sz="1600" dirty="0">
                <a:solidFill>
                  <a:schemeClr val="bg1"/>
                </a:solidFill>
                <a:latin typeface="Montserrat" pitchFamily="2" charset="0"/>
              </a:rPr>
              <a:t>Vinted</a:t>
            </a: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, позволяют обмениваться или продавать ненужные вещи  </a:t>
            </a:r>
            <a:endParaRPr lang="ru-RU" sz="1600" dirty="0">
              <a:latin typeface="Montserrat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9240043-E123-DE36-CE52-6B7A49034DCF}"/>
              </a:ext>
            </a:extLst>
          </p:cNvPr>
          <p:cNvCxnSpPr>
            <a:cxnSpLocks/>
          </p:cNvCxnSpPr>
          <p:nvPr/>
        </p:nvCxnSpPr>
        <p:spPr>
          <a:xfrm>
            <a:off x="0" y="1969477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D738B76-9071-92A3-0BED-4106310A5297}"/>
              </a:ext>
            </a:extLst>
          </p:cNvPr>
          <p:cNvCxnSpPr>
            <a:cxnSpLocks/>
          </p:cNvCxnSpPr>
          <p:nvPr/>
        </p:nvCxnSpPr>
        <p:spPr>
          <a:xfrm>
            <a:off x="4159625" y="1969477"/>
            <a:ext cx="0" cy="4924382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8B8FE18-48FE-9C28-E54B-5A54DC138405}"/>
              </a:ext>
            </a:extLst>
          </p:cNvPr>
          <p:cNvCxnSpPr>
            <a:cxnSpLocks/>
          </p:cNvCxnSpPr>
          <p:nvPr/>
        </p:nvCxnSpPr>
        <p:spPr>
          <a:xfrm>
            <a:off x="8139954" y="1969477"/>
            <a:ext cx="0" cy="4924382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581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24D9FD5-E1F5-9A0A-9FA1-C71B309AC3B6}"/>
              </a:ext>
            </a:extLst>
          </p:cNvPr>
          <p:cNvCxnSpPr/>
          <p:nvPr/>
        </p:nvCxnSpPr>
        <p:spPr>
          <a:xfrm>
            <a:off x="0" y="1651819"/>
            <a:ext cx="12192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DFA7157-B4E0-E092-D495-54795D24BFE4}"/>
              </a:ext>
            </a:extLst>
          </p:cNvPr>
          <p:cNvCxnSpPr/>
          <p:nvPr/>
        </p:nvCxnSpPr>
        <p:spPr>
          <a:xfrm>
            <a:off x="4984955" y="0"/>
            <a:ext cx="0" cy="685800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C945F65-0C30-159F-11CB-E4180EB5D83C}"/>
              </a:ext>
            </a:extLst>
          </p:cNvPr>
          <p:cNvSpPr txBox="1"/>
          <p:nvPr/>
        </p:nvSpPr>
        <p:spPr>
          <a:xfrm>
            <a:off x="5515896" y="579048"/>
            <a:ext cx="41488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Montserrat SemiBold" pitchFamily="2" charset="0"/>
              </a:rPr>
              <a:t>Динамика рынка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62C334-2193-CDD9-1D0A-ECBA339968EF}"/>
              </a:ext>
            </a:extLst>
          </p:cNvPr>
          <p:cNvSpPr txBox="1"/>
          <p:nvPr/>
        </p:nvSpPr>
        <p:spPr>
          <a:xfrm>
            <a:off x="678425" y="579048"/>
            <a:ext cx="3589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Montserrat SemiBold" pitchFamily="2" charset="0"/>
              </a:rPr>
              <a:t>Рынок проекта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F1EE3E-FF8C-017B-19DB-3AF08FB7BF4C}"/>
              </a:ext>
            </a:extLst>
          </p:cNvPr>
          <p:cNvSpPr txBox="1"/>
          <p:nvPr/>
        </p:nvSpPr>
        <p:spPr>
          <a:xfrm>
            <a:off x="545696" y="3291248"/>
            <a:ext cx="44392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latin typeface="Montserra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Москва: 3-3,5 миллиардов рублей (</a:t>
            </a:r>
            <a:r>
              <a:rPr lang="en-US" sz="1400" dirty="0">
                <a:latin typeface="Montserrat" pitchFamily="2" charset="0"/>
              </a:rPr>
              <a:t>~</a:t>
            </a:r>
            <a:r>
              <a:rPr lang="ru-RU" sz="1400" dirty="0">
                <a:latin typeface="Montserrat" pitchFamily="2" charset="0"/>
              </a:rPr>
              <a:t>50% рынка)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Санкт-Петербург: 500-700 миллионов рублей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Другие города (Екатеринбург, Казань, Новосибирск и др.): 2,5-3 миллиарда рублей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Montserrat" pitchFamily="2" charset="0"/>
            </a:endParaRPr>
          </a:p>
          <a:p>
            <a:endParaRPr lang="ru-RU" sz="1400" dirty="0">
              <a:latin typeface="Montserrat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EBCDF3-8B37-099E-8E54-AF1BEC44F45B}"/>
              </a:ext>
            </a:extLst>
          </p:cNvPr>
          <p:cNvSpPr txBox="1"/>
          <p:nvPr/>
        </p:nvSpPr>
        <p:spPr>
          <a:xfrm>
            <a:off x="545696" y="2368881"/>
            <a:ext cx="415412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Medium" pitchFamily="2" charset="0"/>
              </a:rPr>
              <a:t>Объем рынка ИИ в цифровой моде в России на 2024 год: около 6 миллиардов рублей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C9E92FCE-FD42-C019-4015-2E3AAA9C5301}"/>
              </a:ext>
            </a:extLst>
          </p:cNvPr>
          <p:cNvSpPr/>
          <p:nvPr/>
        </p:nvSpPr>
        <p:spPr>
          <a:xfrm rot="5400000">
            <a:off x="1058898" y="1758126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4F90483-4B9D-D1A4-2FA6-1D083468D754}"/>
              </a:ext>
            </a:extLst>
          </p:cNvPr>
          <p:cNvGrpSpPr/>
          <p:nvPr/>
        </p:nvGrpSpPr>
        <p:grpSpPr>
          <a:xfrm>
            <a:off x="5705605" y="3429000"/>
            <a:ext cx="4955455" cy="3015314"/>
            <a:chOff x="6916995" y="3090444"/>
            <a:chExt cx="3947651" cy="3582541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035AE57-C3EB-7AD4-FD00-3FC2011919EF}"/>
                </a:ext>
              </a:extLst>
            </p:cNvPr>
            <p:cNvSpPr/>
            <p:nvPr/>
          </p:nvSpPr>
          <p:spPr>
            <a:xfrm>
              <a:off x="6916995" y="5538017"/>
              <a:ext cx="894735" cy="781664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Montserrat" pitchFamily="2" charset="0"/>
                </a:rPr>
                <a:t>2</a:t>
              </a:r>
            </a:p>
            <a:p>
              <a:pPr algn="ctr"/>
              <a:r>
                <a:rPr lang="ru-RU" dirty="0">
                  <a:latin typeface="Montserrat" pitchFamily="2" charset="0"/>
                </a:rPr>
                <a:t>млрд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1CC6BDB4-F053-2612-699E-FE8BF3041475}"/>
                </a:ext>
              </a:extLst>
            </p:cNvPr>
            <p:cNvSpPr/>
            <p:nvPr/>
          </p:nvSpPr>
          <p:spPr>
            <a:xfrm>
              <a:off x="7934634" y="4859601"/>
              <a:ext cx="894735" cy="1460080"/>
            </a:xfrm>
            <a:prstGeom prst="rect">
              <a:avLst/>
            </a:prstGeom>
            <a:solidFill>
              <a:srgbClr val="3F4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Montserrat" pitchFamily="2" charset="0"/>
                </a:rPr>
                <a:t>3</a:t>
              </a:r>
            </a:p>
            <a:p>
              <a:pPr algn="ctr"/>
              <a:r>
                <a:rPr lang="ru-RU" dirty="0">
                  <a:latin typeface="Montserrat" pitchFamily="2" charset="0"/>
                </a:rPr>
                <a:t>млрд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369B952-5419-DED6-D886-06DD0551602B}"/>
                </a:ext>
              </a:extLst>
            </p:cNvPr>
            <p:cNvSpPr/>
            <p:nvPr/>
          </p:nvSpPr>
          <p:spPr>
            <a:xfrm>
              <a:off x="8952272" y="4136920"/>
              <a:ext cx="894735" cy="21827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Montserrat" pitchFamily="2" charset="0"/>
                </a:rPr>
                <a:t>4</a:t>
              </a:r>
            </a:p>
            <a:p>
              <a:pPr algn="ctr"/>
              <a:r>
                <a:rPr lang="ru-RU" dirty="0">
                  <a:latin typeface="Montserrat" pitchFamily="2" charset="0"/>
                </a:rPr>
                <a:t>млрд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27C9519-3594-7F89-A29F-E49CD10A3B73}"/>
                </a:ext>
              </a:extLst>
            </p:cNvPr>
            <p:cNvSpPr/>
            <p:nvPr/>
          </p:nvSpPr>
          <p:spPr>
            <a:xfrm>
              <a:off x="9969911" y="3429000"/>
              <a:ext cx="894735" cy="2875934"/>
            </a:xfrm>
            <a:prstGeom prst="rect">
              <a:avLst/>
            </a:prstGeom>
            <a:solidFill>
              <a:srgbClr val="FF45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Montserrat" pitchFamily="2" charset="0"/>
                </a:rPr>
                <a:t>6</a:t>
              </a:r>
            </a:p>
            <a:p>
              <a:pPr algn="ctr"/>
              <a:r>
                <a:rPr lang="ru-RU" dirty="0">
                  <a:latin typeface="Montserrat" pitchFamily="2" charset="0"/>
                </a:rPr>
                <a:t>млрд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C0CABD-77DD-F132-D6A9-203877BD78FA}"/>
                </a:ext>
              </a:extLst>
            </p:cNvPr>
            <p:cNvSpPr txBox="1"/>
            <p:nvPr/>
          </p:nvSpPr>
          <p:spPr>
            <a:xfrm>
              <a:off x="7022762" y="6334431"/>
              <a:ext cx="627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Montserrat" pitchFamily="2" charset="0"/>
                </a:rPr>
                <a:t>2021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034B37-98B1-E90B-43F7-747DA1C1D97D}"/>
                </a:ext>
              </a:extLst>
            </p:cNvPr>
            <p:cNvSpPr txBox="1"/>
            <p:nvPr/>
          </p:nvSpPr>
          <p:spPr>
            <a:xfrm>
              <a:off x="8069898" y="6334431"/>
              <a:ext cx="6703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Montserrat" pitchFamily="2" charset="0"/>
                </a:rPr>
                <a:t>2022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70775AF-44FA-E923-89E3-BC70842D9442}"/>
                </a:ext>
              </a:extLst>
            </p:cNvPr>
            <p:cNvSpPr txBox="1"/>
            <p:nvPr/>
          </p:nvSpPr>
          <p:spPr>
            <a:xfrm>
              <a:off x="9087537" y="6334431"/>
              <a:ext cx="6687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Montserrat" pitchFamily="2" charset="0"/>
                </a:rPr>
                <a:t>2023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E4CEC0-46C7-E7DA-6848-2712680340B9}"/>
                </a:ext>
              </a:extLst>
            </p:cNvPr>
            <p:cNvSpPr txBox="1"/>
            <p:nvPr/>
          </p:nvSpPr>
          <p:spPr>
            <a:xfrm>
              <a:off x="10105176" y="6334431"/>
              <a:ext cx="6848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Montserrat" pitchFamily="2" charset="0"/>
                </a:rPr>
                <a:t>2024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648A78-BDDE-303E-78FB-17230CE5BD70}"/>
                </a:ext>
              </a:extLst>
            </p:cNvPr>
            <p:cNvSpPr txBox="1"/>
            <p:nvPr/>
          </p:nvSpPr>
          <p:spPr>
            <a:xfrm>
              <a:off x="8078873" y="4521047"/>
              <a:ext cx="606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Montserrat" pitchFamily="2" charset="0"/>
                </a:rPr>
                <a:t>50%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382F2BF-63F1-24D2-A19E-08B4826B5B0B}"/>
                </a:ext>
              </a:extLst>
            </p:cNvPr>
            <p:cNvSpPr txBox="1"/>
            <p:nvPr/>
          </p:nvSpPr>
          <p:spPr>
            <a:xfrm>
              <a:off x="9096511" y="3798366"/>
              <a:ext cx="627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Montserrat" pitchFamily="2" charset="0"/>
                </a:rPr>
                <a:t>40%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8801191-942E-FDCA-81CA-7C9E2B6BD1A9}"/>
                </a:ext>
              </a:extLst>
            </p:cNvPr>
            <p:cNvSpPr txBox="1"/>
            <p:nvPr/>
          </p:nvSpPr>
          <p:spPr>
            <a:xfrm>
              <a:off x="10143646" y="3090444"/>
              <a:ext cx="6158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Montserrat" pitchFamily="2" charset="0"/>
                </a:rPr>
                <a:t>90%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9E7A1EA-24A9-0888-EEB5-9E34F655DDCB}"/>
              </a:ext>
            </a:extLst>
          </p:cNvPr>
          <p:cNvSpPr txBox="1"/>
          <p:nvPr/>
        </p:nvSpPr>
        <p:spPr>
          <a:xfrm>
            <a:off x="5326739" y="2368881"/>
            <a:ext cx="57131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Montserrat Medium" pitchFamily="2" charset="0"/>
              </a:rPr>
              <a:t>Рынок ИИ в цифровой моде в России вырос с 2 миллиардов рублей в 2021 году до 6 миллиардов рублей в 2024 году, с ежегодным увеличением на 30-40% </a:t>
            </a:r>
            <a:r>
              <a:rPr lang="ru-RU" sz="1400" baseline="30000" dirty="0">
                <a:latin typeface="Montserrat Medium" pitchFamily="2" charset="0"/>
              </a:rPr>
              <a:t>1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411CEA2A-4EFF-9D49-E387-EE067A8678AF}"/>
              </a:ext>
            </a:extLst>
          </p:cNvPr>
          <p:cNvSpPr/>
          <p:nvPr/>
        </p:nvSpPr>
        <p:spPr>
          <a:xfrm rot="5400000">
            <a:off x="5896369" y="1759747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1905A0-A4B5-430C-3DD4-CB4EA590F14F}"/>
              </a:ext>
            </a:extLst>
          </p:cNvPr>
          <p:cNvSpPr txBox="1"/>
          <p:nvPr/>
        </p:nvSpPr>
        <p:spPr>
          <a:xfrm>
            <a:off x="545696" y="6167315"/>
            <a:ext cx="3863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>
                <a:solidFill>
                  <a:schemeClr val="bg1">
                    <a:lumMod val="50000"/>
                  </a:schemeClr>
                </a:solidFill>
                <a:latin typeface="Montserrat" pitchFamily="2" charset="0"/>
              </a:rPr>
              <a:t>1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Montserrat" pitchFamily="2" charset="0"/>
              </a:rPr>
              <a:t>РБК. «Как ИИ меняет индустрию моды», 2024</a:t>
            </a:r>
          </a:p>
        </p:txBody>
      </p:sp>
    </p:spTree>
    <p:extLst>
      <p:ext uri="{BB962C8B-B14F-4D97-AF65-F5344CB8AC3E}">
        <p14:creationId xmlns:p14="http://schemas.microsoft.com/office/powerpoint/2010/main" val="3939054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77E96F-75B5-1B82-FE40-5ADF747475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85" t="39484" r="285" b="24089"/>
          <a:stretch/>
        </p:blipFill>
        <p:spPr>
          <a:xfrm>
            <a:off x="1042030" y="3694471"/>
            <a:ext cx="10461224" cy="3163529"/>
          </a:xfrm>
          <a:prstGeom prst="rect">
            <a:avLst/>
          </a:prstGeom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50EA738C-B629-173E-C91B-D5B94CE6B9B1}"/>
              </a:ext>
            </a:extLst>
          </p:cNvPr>
          <p:cNvSpPr/>
          <p:nvPr/>
        </p:nvSpPr>
        <p:spPr>
          <a:xfrm rot="5400000" flipH="1">
            <a:off x="10955616" y="3273505"/>
            <a:ext cx="126672" cy="968603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2C8421-8AD8-F419-F6A9-E5017653300A}"/>
              </a:ext>
            </a:extLst>
          </p:cNvPr>
          <p:cNvSpPr txBox="1"/>
          <p:nvPr/>
        </p:nvSpPr>
        <p:spPr>
          <a:xfrm>
            <a:off x="1042030" y="610334"/>
            <a:ext cx="66171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latin typeface="Montserrat Medium" pitchFamily="2" charset="0"/>
              </a:rPr>
              <a:t>Целевая доля рынка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FDB0ECE-7B72-6E15-DB67-4EC8D7B497DD}"/>
              </a:ext>
            </a:extLst>
          </p:cNvPr>
          <p:cNvCxnSpPr/>
          <p:nvPr/>
        </p:nvCxnSpPr>
        <p:spPr>
          <a:xfrm>
            <a:off x="0" y="1453243"/>
            <a:ext cx="12192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D6CDBE9-DAE1-E7E1-B408-BD77C368ED7A}"/>
              </a:ext>
            </a:extLst>
          </p:cNvPr>
          <p:cNvCxnSpPr>
            <a:cxnSpLocks/>
          </p:cNvCxnSpPr>
          <p:nvPr/>
        </p:nvCxnSpPr>
        <p:spPr>
          <a:xfrm>
            <a:off x="11503254" y="0"/>
            <a:ext cx="0" cy="685800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69C9F9C-89B7-C8E0-C068-C63525C95226}"/>
              </a:ext>
            </a:extLst>
          </p:cNvPr>
          <p:cNvSpPr txBox="1"/>
          <p:nvPr/>
        </p:nvSpPr>
        <p:spPr>
          <a:xfrm>
            <a:off x="1512323" y="2610302"/>
            <a:ext cx="7501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 pitchFamily="2" charset="0"/>
              </a:rPr>
              <a:t>Проект планирует занять 1-2% от общего рынка цифровой моды и ИИ- решений в России (50-120 млн. руб.).</a:t>
            </a:r>
          </a:p>
        </p:txBody>
      </p:sp>
    </p:spTree>
    <p:extLst>
      <p:ext uri="{BB962C8B-B14F-4D97-AF65-F5344CB8AC3E}">
        <p14:creationId xmlns:p14="http://schemas.microsoft.com/office/powerpoint/2010/main" val="399156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4F4F54A-0A76-59FC-A8DD-FC9C4F4890F7}"/>
              </a:ext>
            </a:extLst>
          </p:cNvPr>
          <p:cNvCxnSpPr>
            <a:cxnSpLocks/>
          </p:cNvCxnSpPr>
          <p:nvPr/>
        </p:nvCxnSpPr>
        <p:spPr>
          <a:xfrm>
            <a:off x="0" y="1969477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6AE7895-5085-15EB-2FA5-0DB1350F8AC8}"/>
              </a:ext>
            </a:extLst>
          </p:cNvPr>
          <p:cNvSpPr txBox="1"/>
          <p:nvPr/>
        </p:nvSpPr>
        <p:spPr>
          <a:xfrm>
            <a:off x="751114" y="734786"/>
            <a:ext cx="93586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Medium" pitchFamily="2" charset="0"/>
              </a:rPr>
              <a:t>Описание продукта и технологии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23E8CC9-6321-F2AC-7194-F047C3E3205B}"/>
              </a:ext>
            </a:extLst>
          </p:cNvPr>
          <p:cNvSpPr/>
          <p:nvPr/>
        </p:nvSpPr>
        <p:spPr>
          <a:xfrm rot="5400000" flipH="1">
            <a:off x="1103966" y="1859439"/>
            <a:ext cx="45719" cy="1033917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9AB4A1-2967-87A4-5B8D-A58E75104217}"/>
              </a:ext>
            </a:extLst>
          </p:cNvPr>
          <p:cNvSpPr txBox="1"/>
          <p:nvPr/>
        </p:nvSpPr>
        <p:spPr>
          <a:xfrm>
            <a:off x="453394" y="2476682"/>
            <a:ext cx="2380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 SemiBold" pitchFamily="2" charset="0"/>
              </a:rPr>
              <a:t>Описание продукта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B626347-D46C-9020-C524-D3F1E28DEA10}"/>
              </a:ext>
            </a:extLst>
          </p:cNvPr>
          <p:cNvGrpSpPr/>
          <p:nvPr/>
        </p:nvGrpSpPr>
        <p:grpSpPr>
          <a:xfrm>
            <a:off x="7304314" y="2892046"/>
            <a:ext cx="3965954" cy="3965954"/>
            <a:chOff x="6096000" y="2892046"/>
            <a:chExt cx="3965954" cy="3965954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E28F535-03ED-5631-BB65-B5618AB17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2892046"/>
              <a:ext cx="3965954" cy="3965954"/>
            </a:xfrm>
            <a:prstGeom prst="rect">
              <a:avLst/>
            </a:prstGeom>
          </p:spPr>
        </p:pic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FE4CA456-31CC-ADB1-3C73-B3071F7FF52B}"/>
                </a:ext>
              </a:extLst>
            </p:cNvPr>
            <p:cNvSpPr/>
            <p:nvPr/>
          </p:nvSpPr>
          <p:spPr>
            <a:xfrm rot="5400000" flipH="1">
              <a:off x="9514316" y="2471080"/>
              <a:ext cx="126672" cy="968603"/>
            </a:xfrm>
            <a:prstGeom prst="roundRect">
              <a:avLst/>
            </a:prstGeom>
            <a:solidFill>
              <a:srgbClr val="FF45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2A4A546-AB5D-99FA-0FEA-6828E1C67D0D}"/>
              </a:ext>
            </a:extLst>
          </p:cNvPr>
          <p:cNvSpPr txBox="1"/>
          <p:nvPr/>
        </p:nvSpPr>
        <p:spPr>
          <a:xfrm>
            <a:off x="453394" y="2955381"/>
            <a:ext cx="5865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 Light" pitchFamily="2" charset="0"/>
              </a:rPr>
              <a:t>Приложение использует ИИ и машинное обучение для создания персонализированных образов на основе данных пользователя и актуальной погоды, получаемой через </a:t>
            </a:r>
            <a:r>
              <a:rPr lang="en-US" sz="1200" dirty="0">
                <a:solidFill>
                  <a:schemeClr val="bg1"/>
                </a:solidFill>
                <a:latin typeface="Montserrat Light" pitchFamily="2" charset="0"/>
              </a:rPr>
              <a:t>API</a:t>
            </a:r>
            <a:r>
              <a:rPr lang="ru-RU" sz="1200" dirty="0">
                <a:solidFill>
                  <a:schemeClr val="bg1"/>
                </a:solidFill>
                <a:latin typeface="Montserrat Light" pitchFamily="2" charset="0"/>
              </a:rPr>
              <a:t>.  </a:t>
            </a:r>
          </a:p>
          <a:p>
            <a:endParaRPr lang="ru-RU" sz="1200" dirty="0">
              <a:solidFill>
                <a:schemeClr val="bg1"/>
              </a:solidFill>
              <a:latin typeface="Montserrat Light" pitchFamily="2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Montserrat Light" pitchFamily="2" charset="0"/>
              </a:rPr>
              <a:t>Встроенная платформа продажи одежды позволяет пользователям продавать ненужные вещи, а также предлагает недостающие элементы одежды из магазинов-партнеров, создавая полные образы с учетом доступных товаров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7CE46911-1F4E-9076-EF83-1E8F26C34559}"/>
              </a:ext>
            </a:extLst>
          </p:cNvPr>
          <p:cNvSpPr/>
          <p:nvPr/>
        </p:nvSpPr>
        <p:spPr>
          <a:xfrm rot="5400000" flipH="1">
            <a:off x="1103966" y="4570706"/>
            <a:ext cx="45719" cy="1033917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FD13A8-A034-27DA-826F-59ED806BAE68}"/>
              </a:ext>
            </a:extLst>
          </p:cNvPr>
          <p:cNvSpPr txBox="1"/>
          <p:nvPr/>
        </p:nvSpPr>
        <p:spPr>
          <a:xfrm>
            <a:off x="453394" y="5185982"/>
            <a:ext cx="3026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 SemiBold" pitchFamily="2" charset="0"/>
              </a:rPr>
              <a:t>Механика использования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5434E0-A615-2B37-D0BA-0A31E67D8B9A}"/>
              </a:ext>
            </a:extLst>
          </p:cNvPr>
          <p:cNvSpPr txBox="1"/>
          <p:nvPr/>
        </p:nvSpPr>
        <p:spPr>
          <a:xfrm>
            <a:off x="453394" y="5599994"/>
            <a:ext cx="641141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Регистрация : создание аккаунта</a:t>
            </a:r>
          </a:p>
          <a:p>
            <a:pPr marL="342900" indent="-342900">
              <a:buAutoNum type="arabicPeriod"/>
            </a:pPr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Оцифровка гардероба: загрузка фото одежды, классификация</a:t>
            </a:r>
          </a:p>
          <a:p>
            <a:pPr marL="342900" indent="-342900">
              <a:buAutoNum type="arabicPeriod"/>
            </a:pPr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Подбор образов: персонализированные рекомендации по стилю</a:t>
            </a:r>
          </a:p>
          <a:p>
            <a:pPr marL="342900" indent="-342900">
              <a:buAutoNum type="arabicPeriod"/>
            </a:pPr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Обмен/продажа: комиссионная перепродажа вещей</a:t>
            </a:r>
          </a:p>
          <a:p>
            <a:pPr marL="342900" indent="-342900">
              <a:buAutoNum type="arabicPeriod"/>
            </a:pPr>
            <a:endParaRPr lang="ru-RU" sz="1400" dirty="0">
              <a:solidFill>
                <a:schemeClr val="bg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96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FA7E27-4E59-7BA3-3A77-50E83A0E7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424" y="1"/>
            <a:ext cx="5467576" cy="5467576"/>
          </a:xfrm>
          <a:prstGeom prst="rect">
            <a:avLst/>
          </a:prstGeom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D48584B-6656-0AB4-24A2-33650AAB0A5E}"/>
              </a:ext>
            </a:extLst>
          </p:cNvPr>
          <p:cNvSpPr/>
          <p:nvPr/>
        </p:nvSpPr>
        <p:spPr>
          <a:xfrm rot="5400000" flipH="1">
            <a:off x="1103966" y="-79449"/>
            <a:ext cx="45719" cy="1033917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708B52-7954-11E6-C1BE-79B4E08BAB45}"/>
              </a:ext>
            </a:extLst>
          </p:cNvPr>
          <p:cNvSpPr txBox="1"/>
          <p:nvPr/>
        </p:nvSpPr>
        <p:spPr>
          <a:xfrm>
            <a:off x="453394" y="582656"/>
            <a:ext cx="365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Montserrat SemiBold" pitchFamily="2" charset="0"/>
              </a:rPr>
              <a:t>Потребительские сегменты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A92FC67-E6CA-BC40-0A94-FB0DFA788306}"/>
              </a:ext>
            </a:extLst>
          </p:cNvPr>
          <p:cNvSpPr/>
          <p:nvPr/>
        </p:nvSpPr>
        <p:spPr>
          <a:xfrm rot="5400000" flipH="1">
            <a:off x="1103965" y="4096103"/>
            <a:ext cx="45719" cy="1033917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2C60B1-7C4A-CA4B-A772-046A9F869E8C}"/>
              </a:ext>
            </a:extLst>
          </p:cNvPr>
          <p:cNvSpPr txBox="1"/>
          <p:nvPr/>
        </p:nvSpPr>
        <p:spPr>
          <a:xfrm>
            <a:off x="453394" y="4754034"/>
            <a:ext cx="2299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Montserrat SemiBold" pitchFamily="2" charset="0"/>
              </a:rPr>
              <a:t>Портрет клиента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8FCA11-C0C8-8038-BC40-1EE2ACB2D98B}"/>
              </a:ext>
            </a:extLst>
          </p:cNvPr>
          <p:cNvSpPr txBox="1"/>
          <p:nvPr/>
        </p:nvSpPr>
        <p:spPr>
          <a:xfrm>
            <a:off x="453394" y="5241479"/>
            <a:ext cx="56426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Пол: женщины и мужчины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Возраст: 18-45 лет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Доход: средний и выше среднего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Интересы: мода, технологии, устойчивое потребление, персонализированные решения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593072D-E166-0D28-6087-B6BEC9F1D845}"/>
              </a:ext>
            </a:extLst>
          </p:cNvPr>
          <p:cNvSpPr/>
          <p:nvPr/>
        </p:nvSpPr>
        <p:spPr>
          <a:xfrm rot="5400000" flipH="1">
            <a:off x="11644363" y="-404637"/>
            <a:ext cx="126672" cy="968603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AD7C82-9D34-4F6C-62A3-9FEB3BD7332E}"/>
              </a:ext>
            </a:extLst>
          </p:cNvPr>
          <p:cNvSpPr txBox="1"/>
          <p:nvPr/>
        </p:nvSpPr>
        <p:spPr>
          <a:xfrm>
            <a:off x="453394" y="1070101"/>
            <a:ext cx="61029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Montserrat Medium" pitchFamily="2" charset="0"/>
              </a:rPr>
              <a:t>Физические лица: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Молодежь (18-30 лет)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Любители технологий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Средний класс (30-45 лет)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Montserrat" pitchFamily="2" charset="0"/>
            </a:endParaRPr>
          </a:p>
          <a:p>
            <a:r>
              <a:rPr lang="ru-RU" sz="1400" dirty="0">
                <a:latin typeface="Montserrat Medium" pitchFamily="2" charset="0"/>
              </a:rPr>
              <a:t>Юридические лица: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Магазины одежды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Бренды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Montserrat" pitchFamily="2" charset="0"/>
              </a:rPr>
              <a:t>Рекламодатели </a:t>
            </a:r>
          </a:p>
          <a:p>
            <a:endParaRPr lang="ru-RU" sz="1400" dirty="0">
              <a:latin typeface="Montserrat" pitchFamily="2" charset="0"/>
            </a:endParaRPr>
          </a:p>
          <a:p>
            <a:r>
              <a:rPr lang="ru-RU" sz="1400" dirty="0">
                <a:latin typeface="Montserrat Medium" pitchFamily="2" charset="0"/>
              </a:rPr>
              <a:t>Географическое расположение</a:t>
            </a:r>
            <a:r>
              <a:rPr lang="ru-RU" sz="1400" dirty="0">
                <a:latin typeface="Montserrat" pitchFamily="2" charset="0"/>
              </a:rPr>
              <a:t>: основные города России</a:t>
            </a:r>
          </a:p>
          <a:p>
            <a:endParaRPr lang="ru-RU" sz="1400" dirty="0">
              <a:latin typeface="Montserrat" pitchFamily="2" charset="0"/>
            </a:endParaRPr>
          </a:p>
          <a:p>
            <a:r>
              <a:rPr lang="ru-RU" sz="1400" dirty="0">
                <a:latin typeface="Montserrat Medium" pitchFamily="2" charset="0"/>
              </a:rPr>
              <a:t>Сектор рынка</a:t>
            </a:r>
            <a:r>
              <a:rPr lang="ru-RU" sz="1400" dirty="0">
                <a:latin typeface="Montserrat" pitchFamily="2" charset="0"/>
              </a:rPr>
              <a:t>: </a:t>
            </a:r>
            <a:r>
              <a:rPr lang="en-US" sz="1400" dirty="0">
                <a:latin typeface="Montserrat" pitchFamily="2" charset="0"/>
              </a:rPr>
              <a:t>B2B </a:t>
            </a:r>
            <a:r>
              <a:rPr lang="ru-RU" sz="1400" dirty="0">
                <a:latin typeface="Montserrat" pitchFamily="2" charset="0"/>
              </a:rPr>
              <a:t>и </a:t>
            </a:r>
            <a:r>
              <a:rPr lang="en-US" sz="1400" dirty="0">
                <a:latin typeface="Montserrat" pitchFamily="2" charset="0"/>
              </a:rPr>
              <a:t>B2C</a:t>
            </a:r>
            <a:endParaRPr lang="ru-RU" sz="1400" dirty="0">
              <a:latin typeface="Montserrat" pitchFamily="2" charset="0"/>
            </a:endParaRPr>
          </a:p>
          <a:p>
            <a:r>
              <a:rPr lang="ru-RU" sz="1600" dirty="0">
                <a:latin typeface="Montserrat" pitchFamily="2" charset="0"/>
              </a:rPr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03648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C98FE2B4-E866-83DA-546C-F82B99374BD4}"/>
              </a:ext>
            </a:extLst>
          </p:cNvPr>
          <p:cNvCxnSpPr>
            <a:cxnSpLocks/>
          </p:cNvCxnSpPr>
          <p:nvPr/>
        </p:nvCxnSpPr>
        <p:spPr>
          <a:xfrm>
            <a:off x="0" y="1117067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9719ADA-DA50-3940-B4D7-B83EC8D84B20}"/>
              </a:ext>
            </a:extLst>
          </p:cNvPr>
          <p:cNvSpPr txBox="1"/>
          <p:nvPr/>
        </p:nvSpPr>
        <p:spPr>
          <a:xfrm>
            <a:off x="786534" y="220488"/>
            <a:ext cx="66171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Medium" pitchFamily="2" charset="0"/>
              </a:rPr>
              <a:t>Конкуренты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15C825-8127-4AFB-9BDD-07613CC708B7}"/>
              </a:ext>
            </a:extLst>
          </p:cNvPr>
          <p:cNvSpPr txBox="1"/>
          <p:nvPr/>
        </p:nvSpPr>
        <p:spPr>
          <a:xfrm>
            <a:off x="196705" y="1403374"/>
            <a:ext cx="1976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 SemiBold" pitchFamily="2" charset="0"/>
              </a:rPr>
              <a:t>Ключевые характеристики продукта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39BC393-5B42-A499-0A32-21FDB9834A31}"/>
              </a:ext>
            </a:extLst>
          </p:cNvPr>
          <p:cNvSpPr/>
          <p:nvPr/>
        </p:nvSpPr>
        <p:spPr>
          <a:xfrm rot="5400000">
            <a:off x="1154029" y="888909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20128A-A044-BD19-E8F2-668BDFB0FDB7}"/>
              </a:ext>
            </a:extLst>
          </p:cNvPr>
          <p:cNvSpPr txBox="1"/>
          <p:nvPr/>
        </p:nvSpPr>
        <p:spPr>
          <a:xfrm>
            <a:off x="107576" y="2604014"/>
            <a:ext cx="197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ИИ для подбора одежды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3FE0E5-4358-7806-8F71-32DF3707644F}"/>
              </a:ext>
            </a:extLst>
          </p:cNvPr>
          <p:cNvSpPr txBox="1"/>
          <p:nvPr/>
        </p:nvSpPr>
        <p:spPr>
          <a:xfrm>
            <a:off x="107576" y="3436230"/>
            <a:ext cx="197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Индивидуальные рекомендации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A531AF-B0B5-0D44-DDE2-0F368B8F3B55}"/>
              </a:ext>
            </a:extLst>
          </p:cNvPr>
          <p:cNvSpPr txBox="1"/>
          <p:nvPr/>
        </p:nvSpPr>
        <p:spPr>
          <a:xfrm>
            <a:off x="107576" y="4215143"/>
            <a:ext cx="2154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Возможность комиссионной продажи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5B708A-3A58-5971-0A06-BE1DBD549F0A}"/>
              </a:ext>
            </a:extLst>
          </p:cNvPr>
          <p:cNvSpPr txBox="1"/>
          <p:nvPr/>
        </p:nvSpPr>
        <p:spPr>
          <a:xfrm>
            <a:off x="107576" y="4993111"/>
            <a:ext cx="197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Подбор образов по погоде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7C23D3-8223-3255-5F01-DAF16CBDC8A4}"/>
              </a:ext>
            </a:extLst>
          </p:cNvPr>
          <p:cNvSpPr txBox="1"/>
          <p:nvPr/>
        </p:nvSpPr>
        <p:spPr>
          <a:xfrm>
            <a:off x="107576" y="5740933"/>
            <a:ext cx="2154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Интуитивно понятный интерфейс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900128E9-6527-96A7-CAF4-EF34B9792F02}"/>
              </a:ext>
            </a:extLst>
          </p:cNvPr>
          <p:cNvCxnSpPr/>
          <p:nvPr/>
        </p:nvCxnSpPr>
        <p:spPr>
          <a:xfrm>
            <a:off x="2282787" y="1117067"/>
            <a:ext cx="0" cy="574093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15CF2F8-6DEA-1854-4DC6-33EA219BCB24}"/>
              </a:ext>
            </a:extLst>
          </p:cNvPr>
          <p:cNvCxnSpPr>
            <a:cxnSpLocks/>
          </p:cNvCxnSpPr>
          <p:nvPr/>
        </p:nvCxnSpPr>
        <p:spPr>
          <a:xfrm>
            <a:off x="0" y="2290269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2D57D7E-647C-680B-35C4-CBBF7C28423C}"/>
              </a:ext>
            </a:extLst>
          </p:cNvPr>
          <p:cNvCxnSpPr>
            <a:cxnSpLocks/>
          </p:cNvCxnSpPr>
          <p:nvPr/>
        </p:nvCxnSpPr>
        <p:spPr>
          <a:xfrm>
            <a:off x="0" y="3348338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68FA841-FF9B-F55E-365C-E484B441D3FA}"/>
              </a:ext>
            </a:extLst>
          </p:cNvPr>
          <p:cNvCxnSpPr>
            <a:cxnSpLocks/>
          </p:cNvCxnSpPr>
          <p:nvPr/>
        </p:nvCxnSpPr>
        <p:spPr>
          <a:xfrm>
            <a:off x="0" y="4060684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427A247-B860-C4B0-CFB3-5BCBF793E456}"/>
              </a:ext>
            </a:extLst>
          </p:cNvPr>
          <p:cNvCxnSpPr>
            <a:cxnSpLocks/>
          </p:cNvCxnSpPr>
          <p:nvPr/>
        </p:nvCxnSpPr>
        <p:spPr>
          <a:xfrm>
            <a:off x="12526" y="4787193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974CFC9-F023-2338-4E8B-C73E2CB9C2D6}"/>
              </a:ext>
            </a:extLst>
          </p:cNvPr>
          <p:cNvCxnSpPr>
            <a:cxnSpLocks/>
          </p:cNvCxnSpPr>
          <p:nvPr/>
        </p:nvCxnSpPr>
        <p:spPr>
          <a:xfrm>
            <a:off x="12526" y="5563807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BB45800-3172-01B0-8F52-E875549D1459}"/>
              </a:ext>
            </a:extLst>
          </p:cNvPr>
          <p:cNvSpPr txBox="1"/>
          <p:nvPr/>
        </p:nvSpPr>
        <p:spPr>
          <a:xfrm>
            <a:off x="2537911" y="1603429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ontserrat Medium" pitchFamily="2" charset="0"/>
              </a:rPr>
              <a:t>STILIFY</a:t>
            </a:r>
            <a:endParaRPr lang="ru-RU" sz="1600" dirty="0">
              <a:solidFill>
                <a:schemeClr val="bg1"/>
              </a:solidFill>
              <a:latin typeface="Montserrat Medium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F37A32-9666-B426-7701-2C72B72DFF58}"/>
              </a:ext>
            </a:extLst>
          </p:cNvPr>
          <p:cNvSpPr txBox="1"/>
          <p:nvPr/>
        </p:nvSpPr>
        <p:spPr>
          <a:xfrm>
            <a:off x="3801967" y="1603429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ontserrat Medium" pitchFamily="2" charset="0"/>
              </a:rPr>
              <a:t>LOOKLET</a:t>
            </a:r>
            <a:endParaRPr lang="ru-RU" sz="1600" dirty="0">
              <a:solidFill>
                <a:schemeClr val="bg1"/>
              </a:solidFill>
              <a:latin typeface="Montserrat Medium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E97E9C-59F9-D69D-D09C-CB1328273729}"/>
              </a:ext>
            </a:extLst>
          </p:cNvPr>
          <p:cNvSpPr txBox="1"/>
          <p:nvPr/>
        </p:nvSpPr>
        <p:spPr>
          <a:xfrm>
            <a:off x="5245927" y="1603429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ontserrat Medium" pitchFamily="2" charset="0"/>
              </a:rPr>
              <a:t>CLADWELL</a:t>
            </a:r>
            <a:endParaRPr lang="ru-RU" sz="1600" dirty="0">
              <a:solidFill>
                <a:schemeClr val="bg1"/>
              </a:solidFill>
              <a:latin typeface="Montserrat Medium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D3A5DA-8DDB-03E4-897E-5FC6AF36F3B3}"/>
              </a:ext>
            </a:extLst>
          </p:cNvPr>
          <p:cNvSpPr txBox="1"/>
          <p:nvPr/>
        </p:nvSpPr>
        <p:spPr>
          <a:xfrm>
            <a:off x="6914438" y="1603429"/>
            <a:ext cx="1167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ontserrat Medium" pitchFamily="2" charset="0"/>
              </a:rPr>
              <a:t>STITH FIX</a:t>
            </a:r>
            <a:endParaRPr lang="ru-RU" sz="1600" dirty="0">
              <a:solidFill>
                <a:schemeClr val="bg1"/>
              </a:solidFill>
              <a:latin typeface="Montserrat Medium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29E302-0061-B907-C62A-66616505EF25}"/>
              </a:ext>
            </a:extLst>
          </p:cNvPr>
          <p:cNvSpPr txBox="1"/>
          <p:nvPr/>
        </p:nvSpPr>
        <p:spPr>
          <a:xfrm>
            <a:off x="8548576" y="1603429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ontserrat Medium" pitchFamily="2" charset="0"/>
              </a:rPr>
              <a:t>POLYVORE</a:t>
            </a:r>
            <a:endParaRPr lang="ru-RU" sz="1600" dirty="0">
              <a:solidFill>
                <a:schemeClr val="bg1"/>
              </a:solidFill>
              <a:latin typeface="Montserrat Medium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B53B78-C85F-367B-2756-8A047DA7691F}"/>
              </a:ext>
            </a:extLst>
          </p:cNvPr>
          <p:cNvSpPr txBox="1"/>
          <p:nvPr/>
        </p:nvSpPr>
        <p:spPr>
          <a:xfrm>
            <a:off x="10484919" y="1603429"/>
            <a:ext cx="1409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ontserrat Medium" pitchFamily="2" charset="0"/>
              </a:rPr>
              <a:t>SHOPLOOK</a:t>
            </a:r>
            <a:endParaRPr lang="ru-RU" sz="1600" dirty="0">
              <a:solidFill>
                <a:schemeClr val="bg1"/>
              </a:solidFill>
              <a:latin typeface="Montserrat Medium" pitchFamily="2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7EBDC667-3F18-76A9-3343-D68CA26FDDE0}"/>
              </a:ext>
            </a:extLst>
          </p:cNvPr>
          <p:cNvCxnSpPr/>
          <p:nvPr/>
        </p:nvCxnSpPr>
        <p:spPr>
          <a:xfrm>
            <a:off x="3728633" y="1105343"/>
            <a:ext cx="0" cy="574093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8AAEE2D9-0605-6C90-6FA0-435C43900C17}"/>
              </a:ext>
            </a:extLst>
          </p:cNvPr>
          <p:cNvCxnSpPr/>
          <p:nvPr/>
        </p:nvCxnSpPr>
        <p:spPr>
          <a:xfrm>
            <a:off x="5116727" y="1117067"/>
            <a:ext cx="0" cy="574093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37E8F531-13E8-CCE3-42E6-1F72C6471E1B}"/>
              </a:ext>
            </a:extLst>
          </p:cNvPr>
          <p:cNvCxnSpPr/>
          <p:nvPr/>
        </p:nvCxnSpPr>
        <p:spPr>
          <a:xfrm>
            <a:off x="6691173" y="1117067"/>
            <a:ext cx="0" cy="574093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E084324C-B700-2AE2-1C6F-409F4792A769}"/>
              </a:ext>
            </a:extLst>
          </p:cNvPr>
          <p:cNvCxnSpPr/>
          <p:nvPr/>
        </p:nvCxnSpPr>
        <p:spPr>
          <a:xfrm>
            <a:off x="8318415" y="1117067"/>
            <a:ext cx="0" cy="574093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2A227E53-EA95-3F99-5E67-6EF87FFA0EB6}"/>
              </a:ext>
            </a:extLst>
          </p:cNvPr>
          <p:cNvCxnSpPr/>
          <p:nvPr/>
        </p:nvCxnSpPr>
        <p:spPr>
          <a:xfrm>
            <a:off x="10127281" y="1105342"/>
            <a:ext cx="0" cy="574093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4C87042-8ACA-E60E-CED8-E873AA806B19}"/>
              </a:ext>
            </a:extLst>
          </p:cNvPr>
          <p:cNvSpPr txBox="1"/>
          <p:nvPr/>
        </p:nvSpPr>
        <p:spPr>
          <a:xfrm>
            <a:off x="2777122" y="2516283"/>
            <a:ext cx="461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8FA8F7-4E0D-2D33-1F59-48A050D71CC8}"/>
              </a:ext>
            </a:extLst>
          </p:cNvPr>
          <p:cNvSpPr txBox="1"/>
          <p:nvPr/>
        </p:nvSpPr>
        <p:spPr>
          <a:xfrm>
            <a:off x="2790375" y="3364423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658941-49C5-5BA6-7FBD-1CE3861921DC}"/>
              </a:ext>
            </a:extLst>
          </p:cNvPr>
          <p:cNvSpPr txBox="1"/>
          <p:nvPr/>
        </p:nvSpPr>
        <p:spPr>
          <a:xfrm>
            <a:off x="2790375" y="4119797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044B4F-A5C3-1025-39C8-7490121D278B}"/>
              </a:ext>
            </a:extLst>
          </p:cNvPr>
          <p:cNvSpPr txBox="1"/>
          <p:nvPr/>
        </p:nvSpPr>
        <p:spPr>
          <a:xfrm>
            <a:off x="2777123" y="4848666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C2CBEA2-FFB9-EEA4-C952-6AE855304EE7}"/>
              </a:ext>
            </a:extLst>
          </p:cNvPr>
          <p:cNvSpPr txBox="1"/>
          <p:nvPr/>
        </p:nvSpPr>
        <p:spPr>
          <a:xfrm>
            <a:off x="2790376" y="5776318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F67C672-689A-178C-476A-CC1AD088E243}"/>
              </a:ext>
            </a:extLst>
          </p:cNvPr>
          <p:cNvSpPr txBox="1"/>
          <p:nvPr/>
        </p:nvSpPr>
        <p:spPr>
          <a:xfrm>
            <a:off x="4208357" y="2516283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6CDDB3-3C9D-1124-83FA-E095D7A1AAA7}"/>
              </a:ext>
            </a:extLst>
          </p:cNvPr>
          <p:cNvSpPr txBox="1"/>
          <p:nvPr/>
        </p:nvSpPr>
        <p:spPr>
          <a:xfrm>
            <a:off x="5705853" y="2516283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4940FA-DE05-95B6-C2E7-A65912753040}"/>
              </a:ext>
            </a:extLst>
          </p:cNvPr>
          <p:cNvSpPr txBox="1"/>
          <p:nvPr/>
        </p:nvSpPr>
        <p:spPr>
          <a:xfrm>
            <a:off x="7266357" y="2516283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467D744-330A-6F06-F800-242BB9D8000E}"/>
              </a:ext>
            </a:extLst>
          </p:cNvPr>
          <p:cNvSpPr txBox="1"/>
          <p:nvPr/>
        </p:nvSpPr>
        <p:spPr>
          <a:xfrm>
            <a:off x="8989139" y="2516283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91D286A-85E8-1F68-CB66-0863788BB622}"/>
              </a:ext>
            </a:extLst>
          </p:cNvPr>
          <p:cNvSpPr txBox="1"/>
          <p:nvPr/>
        </p:nvSpPr>
        <p:spPr>
          <a:xfrm>
            <a:off x="10963712" y="2516283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AE9967F-B52D-7A26-C72B-738E00F8871A}"/>
              </a:ext>
            </a:extLst>
          </p:cNvPr>
          <p:cNvSpPr txBox="1"/>
          <p:nvPr/>
        </p:nvSpPr>
        <p:spPr>
          <a:xfrm>
            <a:off x="4208357" y="3364422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55AAC66-C7B3-EEA6-2D19-0D0F0631C8F6}"/>
              </a:ext>
            </a:extLst>
          </p:cNvPr>
          <p:cNvSpPr txBox="1"/>
          <p:nvPr/>
        </p:nvSpPr>
        <p:spPr>
          <a:xfrm>
            <a:off x="5705852" y="3364422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EDF00D6-91BB-8270-E895-00A8E6BB2818}"/>
              </a:ext>
            </a:extLst>
          </p:cNvPr>
          <p:cNvSpPr txBox="1"/>
          <p:nvPr/>
        </p:nvSpPr>
        <p:spPr>
          <a:xfrm>
            <a:off x="7269609" y="3364422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6A25BD5-40B1-168D-7F5A-3AA74382BCFF}"/>
              </a:ext>
            </a:extLst>
          </p:cNvPr>
          <p:cNvSpPr txBox="1"/>
          <p:nvPr/>
        </p:nvSpPr>
        <p:spPr>
          <a:xfrm>
            <a:off x="8992392" y="3364422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10CF53A-FF11-AC32-1564-3C817110E0B7}"/>
              </a:ext>
            </a:extLst>
          </p:cNvPr>
          <p:cNvSpPr txBox="1"/>
          <p:nvPr/>
        </p:nvSpPr>
        <p:spPr>
          <a:xfrm>
            <a:off x="10966966" y="3337917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08FD10-EEF8-6EAA-6ABD-DFDFB2BBA743}"/>
              </a:ext>
            </a:extLst>
          </p:cNvPr>
          <p:cNvSpPr txBox="1"/>
          <p:nvPr/>
        </p:nvSpPr>
        <p:spPr>
          <a:xfrm>
            <a:off x="7269609" y="4119796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E9B6CEC-705E-1244-213E-906DB6768278}"/>
              </a:ext>
            </a:extLst>
          </p:cNvPr>
          <p:cNvSpPr txBox="1"/>
          <p:nvPr/>
        </p:nvSpPr>
        <p:spPr>
          <a:xfrm>
            <a:off x="4208358" y="5776318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1938910-AD2A-1531-2442-76CAD6DA9748}"/>
              </a:ext>
            </a:extLst>
          </p:cNvPr>
          <p:cNvSpPr txBox="1"/>
          <p:nvPr/>
        </p:nvSpPr>
        <p:spPr>
          <a:xfrm>
            <a:off x="5705852" y="5776317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F93494-E7D1-6E15-D798-1DBE4F20DEF0}"/>
              </a:ext>
            </a:extLst>
          </p:cNvPr>
          <p:cNvSpPr txBox="1"/>
          <p:nvPr/>
        </p:nvSpPr>
        <p:spPr>
          <a:xfrm>
            <a:off x="7176843" y="5776317"/>
            <a:ext cx="45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9CB6227-6F8B-CB9A-5905-CBD094105279}"/>
              </a:ext>
            </a:extLst>
          </p:cNvPr>
          <p:cNvSpPr txBox="1"/>
          <p:nvPr/>
        </p:nvSpPr>
        <p:spPr>
          <a:xfrm>
            <a:off x="10966965" y="5776317"/>
            <a:ext cx="45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4508"/>
                </a:solidFill>
                <a:latin typeface="Montserrat Light" pitchFamily="2" charset="0"/>
              </a:rPr>
              <a:t>+</a:t>
            </a:r>
            <a:endParaRPr lang="ru-RU" sz="3600" dirty="0">
              <a:solidFill>
                <a:srgbClr val="FF4508"/>
              </a:solidFill>
              <a:latin typeface="Montserrat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526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9FC60C-C3EE-B0CC-2A35-1E6A09C96035}"/>
              </a:ext>
            </a:extLst>
          </p:cNvPr>
          <p:cNvSpPr txBox="1"/>
          <p:nvPr/>
        </p:nvSpPr>
        <p:spPr>
          <a:xfrm>
            <a:off x="271670" y="1546823"/>
            <a:ext cx="4333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Montserrat SemiBold" pitchFamily="2" charset="0"/>
              </a:rPr>
              <a:t>Конкретные конкурентные преимущества продукта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291813F-91B8-411E-ABA3-A97155FF6C95}"/>
              </a:ext>
            </a:extLst>
          </p:cNvPr>
          <p:cNvSpPr/>
          <p:nvPr/>
        </p:nvSpPr>
        <p:spPr>
          <a:xfrm rot="5400000">
            <a:off x="811169" y="991247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7B592C-AC37-FD87-D411-E9491BA1DDA3}"/>
              </a:ext>
            </a:extLst>
          </p:cNvPr>
          <p:cNvSpPr txBox="1"/>
          <p:nvPr/>
        </p:nvSpPr>
        <p:spPr>
          <a:xfrm>
            <a:off x="319524" y="2656825"/>
            <a:ext cx="48520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Montserrat" pitchFamily="2" charset="0"/>
              </a:rPr>
              <a:t>Персонализированные рекомендации на основе ИИ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Montserrat" pitchFamily="2" charset="0"/>
              </a:rPr>
              <a:t>Возможность обмена и продажи ненужной одежды</a:t>
            </a:r>
          </a:p>
          <a:p>
            <a:pPr marL="342900" indent="-342900"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Montserrat" pitchFamily="2" charset="0"/>
              </a:rPr>
              <a:t>Актуализация образов в зависимости от погоды</a:t>
            </a:r>
          </a:p>
          <a:p>
            <a:pPr marL="342900" indent="-342900"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Montserrat" pitchFamily="2" charset="0"/>
              </a:rPr>
              <a:t>Обширная база данных для стилей и брендов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3774A5C-BC8A-22B1-B6A2-99011FD4E94E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DB48ABA-5BB0-4497-C0AE-32EFFF4B9948}"/>
              </a:ext>
            </a:extLst>
          </p:cNvPr>
          <p:cNvSpPr txBox="1"/>
          <p:nvPr/>
        </p:nvSpPr>
        <p:spPr>
          <a:xfrm>
            <a:off x="6552549" y="1546823"/>
            <a:ext cx="4333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Montserrat SemiBold" pitchFamily="2" charset="0"/>
              </a:rPr>
              <a:t>Основные технические параметры проекта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0D482CB9-C596-5678-4213-30DDF33F6404}"/>
              </a:ext>
            </a:extLst>
          </p:cNvPr>
          <p:cNvSpPr/>
          <p:nvPr/>
        </p:nvSpPr>
        <p:spPr>
          <a:xfrm rot="5400000">
            <a:off x="7092048" y="991247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413346-D2D8-A3DA-AD4D-21CE9C4E233E}"/>
              </a:ext>
            </a:extLst>
          </p:cNvPr>
          <p:cNvSpPr txBox="1"/>
          <p:nvPr/>
        </p:nvSpPr>
        <p:spPr>
          <a:xfrm>
            <a:off x="6711574" y="2656825"/>
            <a:ext cx="4852084" cy="3098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29"/>
              </a:spcAft>
              <a:buFont typeface="+mj-lt"/>
              <a:buAutoNum type="arabicPeriod"/>
            </a:pPr>
            <a:r>
              <a:rPr lang="ru-RU" sz="1600" dirty="0">
                <a:latin typeface="Montserrat" pitchFamily="2" charset="0"/>
                <a:ea typeface="Helvetica Neue" charset="0"/>
                <a:cs typeface="Helvetica Neue" charset="0"/>
              </a:rPr>
              <a:t>Алгоритмы машинного обучения для анализа данных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Montserrat" pitchFamily="2" charset="0"/>
              </a:rPr>
              <a:t>Оцифровка гардероба пользователя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Montserrat" pitchFamily="2" charset="0"/>
              </a:rPr>
              <a:t>Интеграция с партнерскими магазинами</a:t>
            </a:r>
          </a:p>
          <a:p>
            <a:pPr marL="342900" indent="-342900">
              <a:buAutoNum type="arabicPeriod"/>
            </a:pPr>
            <a:endParaRPr lang="ru-RU" sz="1600" dirty="0">
              <a:latin typeface="Montserrat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Montserrat" pitchFamily="2" charset="0"/>
              </a:rPr>
              <a:t>Облачное хранение информации о гардеробе 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2113470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772E1C8-AEA1-3333-FB61-B92F31DF380B}"/>
              </a:ext>
            </a:extLst>
          </p:cNvPr>
          <p:cNvGrpSpPr/>
          <p:nvPr/>
        </p:nvGrpSpPr>
        <p:grpSpPr>
          <a:xfrm>
            <a:off x="2879099" y="2285706"/>
            <a:ext cx="6433799" cy="3545759"/>
            <a:chOff x="2477333" y="1633928"/>
            <a:chExt cx="7237333" cy="407100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8538AD8-BDE1-9FD2-F2C9-D8379ADD6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7333" y="1633928"/>
              <a:ext cx="7237333" cy="4071000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A3FDC83B-85E6-6C11-0442-8AF783AEFD2E}"/>
                </a:ext>
              </a:extLst>
            </p:cNvPr>
            <p:cNvSpPr/>
            <p:nvPr/>
          </p:nvSpPr>
          <p:spPr>
            <a:xfrm rot="5400000" flipH="1">
              <a:off x="9167028" y="1212962"/>
              <a:ext cx="126672" cy="968603"/>
            </a:xfrm>
            <a:prstGeom prst="roundRect">
              <a:avLst/>
            </a:prstGeom>
            <a:solidFill>
              <a:srgbClr val="FF45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AC8D856-7DBB-5A2C-B202-4867B55D8B0C}"/>
              </a:ext>
            </a:extLst>
          </p:cNvPr>
          <p:cNvSpPr txBox="1"/>
          <p:nvPr/>
        </p:nvSpPr>
        <p:spPr>
          <a:xfrm>
            <a:off x="3552501" y="865065"/>
            <a:ext cx="50869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Medium" pitchFamily="2" charset="0"/>
              </a:rPr>
              <a:t>Карта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1883327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D428C83-700C-FDF9-C8C4-4DEE94B2EEF1}"/>
              </a:ext>
            </a:extLst>
          </p:cNvPr>
          <p:cNvCxnSpPr/>
          <p:nvPr/>
        </p:nvCxnSpPr>
        <p:spPr>
          <a:xfrm>
            <a:off x="0" y="690487"/>
            <a:ext cx="12192000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100FF03-4817-DB10-55DA-681B2D52F9AC}"/>
              </a:ext>
            </a:extLst>
          </p:cNvPr>
          <p:cNvSpPr txBox="1"/>
          <p:nvPr/>
        </p:nvSpPr>
        <p:spPr>
          <a:xfrm>
            <a:off x="4500575" y="61071"/>
            <a:ext cx="3185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Montserrat Medium" pitchFamily="2" charset="0"/>
              </a:rPr>
              <a:t>Бизнес-модель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F99C59-90B9-07F7-7BF0-BFE9946E5A82}"/>
              </a:ext>
            </a:extLst>
          </p:cNvPr>
          <p:cNvSpPr txBox="1"/>
          <p:nvPr/>
        </p:nvSpPr>
        <p:spPr>
          <a:xfrm>
            <a:off x="502173" y="770846"/>
            <a:ext cx="1423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latin typeface="Montserrat Medium" pitchFamily="2" charset="0"/>
              </a:rPr>
              <a:t>ПАРТНЕРЫ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AC924-BC8A-F0C9-39A5-52FBB48FDB32}"/>
              </a:ext>
            </a:extLst>
          </p:cNvPr>
          <p:cNvSpPr txBox="1"/>
          <p:nvPr/>
        </p:nvSpPr>
        <p:spPr>
          <a:xfrm>
            <a:off x="82311" y="1373003"/>
            <a:ext cx="22635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ГГНТУ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Платформы с данными о погоде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Бренды и магазины одежды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Блогеры и </a:t>
            </a:r>
            <a:r>
              <a:rPr lang="ru-RU" sz="1200" dirty="0" err="1">
                <a:latin typeface="Montserrat Light" pitchFamily="2" charset="0"/>
              </a:rPr>
              <a:t>инфлюенсеры</a:t>
            </a:r>
            <a:endParaRPr lang="ru-RU" sz="1200" dirty="0">
              <a:latin typeface="Montserrat Light" pitchFamily="2" charset="0"/>
            </a:endParaRP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Технологические партнеры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Платежные системы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13A1D7-5F8D-4E6A-0BCE-1C38B0F96B3F}"/>
              </a:ext>
            </a:extLst>
          </p:cNvPr>
          <p:cNvSpPr txBox="1"/>
          <p:nvPr/>
        </p:nvSpPr>
        <p:spPr>
          <a:xfrm>
            <a:off x="2566846" y="710079"/>
            <a:ext cx="229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itchFamily="2" charset="0"/>
              </a:rPr>
              <a:t>КЛЮЧЕВЫЕ АКТИВНОСТИ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260B31-E59B-C69B-3862-62AFF597B1BD}"/>
              </a:ext>
            </a:extLst>
          </p:cNvPr>
          <p:cNvSpPr txBox="1"/>
          <p:nvPr/>
        </p:nvSpPr>
        <p:spPr>
          <a:xfrm>
            <a:off x="2469410" y="1373003"/>
            <a:ext cx="24883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Разработка и обучение ИИ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Анализ трендов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Маркетинговое продвижение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Поддержка и взаимодействие с пользователями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Работа с комиссионкой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05E95C-C3DB-255F-2723-EF2DD1731618}"/>
              </a:ext>
            </a:extLst>
          </p:cNvPr>
          <p:cNvSpPr txBox="1"/>
          <p:nvPr/>
        </p:nvSpPr>
        <p:spPr>
          <a:xfrm>
            <a:off x="5216415" y="710079"/>
            <a:ext cx="229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itchFamily="2" charset="0"/>
              </a:rPr>
              <a:t>ЦЕННОСТНОЕ ПРЕДЛОЖЕНИЕ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F2A5F1-A062-4E78-F92A-FF0B20006D9E}"/>
              </a:ext>
            </a:extLst>
          </p:cNvPr>
          <p:cNvSpPr txBox="1"/>
          <p:nvPr/>
        </p:nvSpPr>
        <p:spPr>
          <a:xfrm>
            <a:off x="5008551" y="1373003"/>
            <a:ext cx="27355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Персонализированные образы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Экономия времени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Удобство продажи/покупки Рекомендации по уходу за вещами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08DF2C-9894-D241-8F5E-359F1417E0C8}"/>
              </a:ext>
            </a:extLst>
          </p:cNvPr>
          <p:cNvSpPr txBox="1"/>
          <p:nvPr/>
        </p:nvSpPr>
        <p:spPr>
          <a:xfrm>
            <a:off x="7671521" y="690487"/>
            <a:ext cx="229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itchFamily="2" charset="0"/>
              </a:rPr>
              <a:t>КАНАЛЫ ПРОДВИЖЕНИЯ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EB755E-7955-B4F1-70D5-9FDB77BE0FE5}"/>
              </a:ext>
            </a:extLst>
          </p:cNvPr>
          <p:cNvSpPr txBox="1"/>
          <p:nvPr/>
        </p:nvSpPr>
        <p:spPr>
          <a:xfrm>
            <a:off x="7686512" y="1373004"/>
            <a:ext cx="2263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200" dirty="0">
                <a:latin typeface="Montserrat Light" pitchFamily="2" charset="0"/>
              </a:rPr>
              <a:t>Социальные сети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>
                <a:latin typeface="Montserrat Light" pitchFamily="2" charset="0"/>
              </a:rPr>
              <a:t>Блогеры и </a:t>
            </a:r>
            <a:r>
              <a:rPr lang="ru-RU" sz="1200" dirty="0" err="1">
                <a:latin typeface="Montserrat Light" pitchFamily="2" charset="0"/>
              </a:rPr>
              <a:t>инфлюенсеры</a:t>
            </a:r>
            <a:endParaRPr lang="ru-RU" sz="1200" dirty="0">
              <a:latin typeface="Montserrat Light" pitchFamily="2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>
                <a:latin typeface="Montserrat Light" pitchFamily="2" charset="0"/>
              </a:rPr>
              <a:t>Рекламные кампании с брендами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44FE78-4D2D-F650-E2F2-37D2DC22E604}"/>
              </a:ext>
            </a:extLst>
          </p:cNvPr>
          <p:cNvSpPr txBox="1"/>
          <p:nvPr/>
        </p:nvSpPr>
        <p:spPr>
          <a:xfrm>
            <a:off x="9595172" y="770846"/>
            <a:ext cx="2293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itchFamily="2" charset="0"/>
              </a:rPr>
              <a:t>ЦА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5BE039-C471-F1F2-5AC0-C4E9BA2E20BD}"/>
              </a:ext>
            </a:extLst>
          </p:cNvPr>
          <p:cNvSpPr txBox="1"/>
          <p:nvPr/>
        </p:nvSpPr>
        <p:spPr>
          <a:xfrm>
            <a:off x="9923487" y="1433771"/>
            <a:ext cx="2263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Молодежь и </a:t>
            </a:r>
            <a:r>
              <a:rPr lang="ru-RU" sz="1200" dirty="0" err="1">
                <a:latin typeface="Montserrat Light" pitchFamily="2" charset="0"/>
              </a:rPr>
              <a:t>миллениалы</a:t>
            </a:r>
            <a:endParaRPr lang="ru-RU" sz="1200" dirty="0">
              <a:latin typeface="Montserrat Light" pitchFamily="2" charset="0"/>
            </a:endParaRPr>
          </a:p>
          <a:p>
            <a:pPr marL="342900" indent="-342900">
              <a:buAutoNum type="arabicPeriod"/>
            </a:pPr>
            <a:r>
              <a:rPr lang="ru-RU" sz="1200" dirty="0">
                <a:latin typeface="Montserrat Light" pitchFamily="2" charset="0"/>
              </a:rPr>
              <a:t> Женщины и мужчины с активной жизненной позицией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7E4348-2F73-F579-C52F-B8B0D34C71E6}"/>
              </a:ext>
            </a:extLst>
          </p:cNvPr>
          <p:cNvSpPr txBox="1"/>
          <p:nvPr/>
        </p:nvSpPr>
        <p:spPr>
          <a:xfrm>
            <a:off x="2465810" y="3429000"/>
            <a:ext cx="24291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>
                <a:latin typeface="Montserrat Medium" pitchFamily="2" charset="0"/>
              </a:rPr>
              <a:t>КЛЮЧЕВЫЕ</a:t>
            </a:r>
          </a:p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>
                <a:latin typeface="Montserrat Medium" pitchFamily="2" charset="0"/>
              </a:rPr>
              <a:t> РЕСУРСЫ</a:t>
            </a:r>
          </a:p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latin typeface="Montserrat Light" pitchFamily="2" charset="0"/>
            </a:endParaRPr>
          </a:p>
          <a:p>
            <a:pPr marL="342900" indent="-342900" algn="l">
              <a:buAutoNum type="arabicPeriod"/>
            </a:pPr>
            <a:r>
              <a:rPr lang="ru-RU" sz="1200" dirty="0">
                <a:latin typeface="Montserrat Light" pitchFamily="2" charset="0"/>
              </a:rPr>
              <a:t>Технология ИИ и инфраструктура</a:t>
            </a:r>
          </a:p>
          <a:p>
            <a:pPr marL="342900" indent="-342900" algn="l">
              <a:buAutoNum type="arabicPeriod"/>
            </a:pPr>
            <a:r>
              <a:rPr lang="ru-RU" sz="1200" dirty="0">
                <a:latin typeface="Montserrat Light" pitchFamily="2" charset="0"/>
              </a:rPr>
              <a:t>Платформа для данных</a:t>
            </a:r>
          </a:p>
          <a:p>
            <a:pPr marL="342900" indent="-342900" algn="l">
              <a:buAutoNum type="arabicPeriod"/>
            </a:pPr>
            <a:r>
              <a:rPr lang="ru-RU" sz="1200" dirty="0">
                <a:latin typeface="Montserrat Light" pitchFamily="2" charset="0"/>
              </a:rPr>
              <a:t>Команда профессионалов</a:t>
            </a:r>
          </a:p>
          <a:p>
            <a:pPr marL="342900" indent="-342900" algn="l">
              <a:buAutoNum type="arabicPeriod"/>
            </a:pPr>
            <a:r>
              <a:rPr lang="ru-RU" sz="1200" dirty="0">
                <a:latin typeface="Montserrat Light" pitchFamily="2" charset="0"/>
              </a:rPr>
              <a:t>Финансовые ресурсы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AE0E9-3E28-5CC0-F4AE-2E93DC086262}"/>
              </a:ext>
            </a:extLst>
          </p:cNvPr>
          <p:cNvSpPr txBox="1"/>
          <p:nvPr/>
        </p:nvSpPr>
        <p:spPr>
          <a:xfrm>
            <a:off x="7686513" y="2821734"/>
            <a:ext cx="22785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839876" rtl="0" eaLnBrk="1" latinLnBrk="0" hangingPunct="1"/>
            <a:r>
              <a:rPr lang="ru-RU" sz="1200" kern="1200" dirty="0">
                <a:solidFill>
                  <a:schemeClr val="dk1"/>
                </a:solidFill>
                <a:latin typeface="Montserrat" pitchFamily="2" charset="0"/>
              </a:rPr>
              <a:t>КАНАЛЫ</a:t>
            </a:r>
            <a:r>
              <a:rPr lang="ru-RU" sz="1200" kern="1200" dirty="0">
                <a:solidFill>
                  <a:schemeClr val="dk1"/>
                </a:solidFill>
                <a:latin typeface="Montserrat Medium" pitchFamily="2" charset="0"/>
              </a:rPr>
              <a:t> СБЫТА БУДУЩЕГО ПРОДУКТА</a:t>
            </a:r>
          </a:p>
          <a:p>
            <a:pPr marL="0" algn="ctr" defTabSz="839876" rtl="0" eaLnBrk="1" latinLnBrk="0" hangingPunct="1"/>
            <a:endParaRPr lang="ru-RU" sz="1200" kern="1200" dirty="0">
              <a:solidFill>
                <a:schemeClr val="dk1"/>
              </a:solidFill>
              <a:latin typeface="Montserrat Medium" pitchFamily="2" charset="0"/>
            </a:endParaRPr>
          </a:p>
          <a:p>
            <a:pPr marL="342900" indent="-342900" algn="l" defTabSz="839876" rtl="0" eaLnBrk="1" latinLnBrk="0" hangingPunct="1">
              <a:buAutoNum type="arabicPeriod"/>
            </a:pPr>
            <a:r>
              <a:rPr lang="ru-RU" sz="1200" kern="1200" dirty="0">
                <a:solidFill>
                  <a:schemeClr val="dk1"/>
                </a:solidFill>
                <a:latin typeface="Montserrat Light" pitchFamily="2" charset="0"/>
              </a:rPr>
              <a:t>Магазины приложений:</a:t>
            </a:r>
            <a:r>
              <a:rPr lang="en-US" sz="1200" kern="1200" dirty="0">
                <a:solidFill>
                  <a:schemeClr val="dk1"/>
                </a:solidFill>
                <a:latin typeface="Montserrat Light" pitchFamily="2" charset="0"/>
              </a:rPr>
              <a:t> App Store </a:t>
            </a:r>
            <a:r>
              <a:rPr lang="ru-RU" sz="1200" kern="1200" dirty="0">
                <a:solidFill>
                  <a:schemeClr val="dk1"/>
                </a:solidFill>
                <a:latin typeface="Montserrat Light" pitchFamily="2" charset="0"/>
              </a:rPr>
              <a:t>и </a:t>
            </a:r>
            <a:r>
              <a:rPr lang="en-US" sz="1200" kern="1200" dirty="0">
                <a:solidFill>
                  <a:schemeClr val="dk1"/>
                </a:solidFill>
                <a:latin typeface="Montserrat Light" pitchFamily="2" charset="0"/>
              </a:rPr>
              <a:t>Google Play</a:t>
            </a:r>
            <a:endParaRPr lang="ru-RU" sz="1200" kern="1200" dirty="0">
              <a:solidFill>
                <a:schemeClr val="dk1"/>
              </a:solidFill>
              <a:latin typeface="Montserrat Light" pitchFamily="2" charset="0"/>
            </a:endParaRPr>
          </a:p>
          <a:p>
            <a:pPr marL="342900" indent="-342900" algn="l" defTabSz="839876" rtl="0" eaLnBrk="1" latinLnBrk="0" hangingPunct="1">
              <a:buAutoNum type="arabicPeriod"/>
            </a:pPr>
            <a:r>
              <a:rPr lang="ru-RU" sz="1200" kern="1200" dirty="0">
                <a:solidFill>
                  <a:schemeClr val="dk1"/>
                </a:solidFill>
                <a:latin typeface="Montserrat Light" pitchFamily="2" charset="0"/>
              </a:rPr>
              <a:t>Собственный сайт</a:t>
            </a:r>
          </a:p>
          <a:p>
            <a:pPr marL="342900" indent="-342900" algn="l" defTabSz="839876" rtl="0" eaLnBrk="1" latinLnBrk="0" hangingPunct="1">
              <a:buAutoNum type="arabicPeriod"/>
            </a:pPr>
            <a:r>
              <a:rPr lang="ru-RU" sz="1200" kern="1200" dirty="0">
                <a:solidFill>
                  <a:schemeClr val="dk1"/>
                </a:solidFill>
                <a:latin typeface="Montserrat Light" pitchFamily="2" charset="0"/>
              </a:rPr>
              <a:t>Социальные сети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F103FE2-A543-387B-1396-AC22B131A224}"/>
              </a:ext>
            </a:extLst>
          </p:cNvPr>
          <p:cNvCxnSpPr>
            <a:cxnSpLocks/>
          </p:cNvCxnSpPr>
          <p:nvPr/>
        </p:nvCxnSpPr>
        <p:spPr>
          <a:xfrm>
            <a:off x="2233534" y="3388716"/>
            <a:ext cx="2724242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72671EA-2F35-978E-2BDB-EA7154C4025F}"/>
              </a:ext>
            </a:extLst>
          </p:cNvPr>
          <p:cNvCxnSpPr>
            <a:cxnSpLocks/>
          </p:cNvCxnSpPr>
          <p:nvPr/>
        </p:nvCxnSpPr>
        <p:spPr>
          <a:xfrm>
            <a:off x="2233534" y="710079"/>
            <a:ext cx="0" cy="4572728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C68D155A-6F4B-2136-0067-49449CE11324}"/>
              </a:ext>
            </a:extLst>
          </p:cNvPr>
          <p:cNvCxnSpPr>
            <a:cxnSpLocks/>
          </p:cNvCxnSpPr>
          <p:nvPr/>
        </p:nvCxnSpPr>
        <p:spPr>
          <a:xfrm flipH="1">
            <a:off x="4957776" y="665108"/>
            <a:ext cx="3967" cy="4617699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4FF6161-78B7-A478-50D8-B802C33E0328}"/>
              </a:ext>
            </a:extLst>
          </p:cNvPr>
          <p:cNvCxnSpPr/>
          <p:nvPr/>
        </p:nvCxnSpPr>
        <p:spPr>
          <a:xfrm>
            <a:off x="7725263" y="685428"/>
            <a:ext cx="0" cy="6147921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8EEDAB6E-1294-743B-281B-57C5E9CB01AE}"/>
              </a:ext>
            </a:extLst>
          </p:cNvPr>
          <p:cNvCxnSpPr>
            <a:cxnSpLocks/>
          </p:cNvCxnSpPr>
          <p:nvPr/>
        </p:nvCxnSpPr>
        <p:spPr>
          <a:xfrm>
            <a:off x="7699614" y="2697836"/>
            <a:ext cx="2223873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6AB37E54-7B95-7E40-4C33-545451CD1A77}"/>
              </a:ext>
            </a:extLst>
          </p:cNvPr>
          <p:cNvCxnSpPr>
            <a:cxnSpLocks/>
          </p:cNvCxnSpPr>
          <p:nvPr/>
        </p:nvCxnSpPr>
        <p:spPr>
          <a:xfrm>
            <a:off x="9960463" y="685428"/>
            <a:ext cx="4552" cy="4597379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9B297E3C-5488-4325-7F64-66A142A822F9}"/>
              </a:ext>
            </a:extLst>
          </p:cNvPr>
          <p:cNvCxnSpPr/>
          <p:nvPr/>
        </p:nvCxnSpPr>
        <p:spPr>
          <a:xfrm>
            <a:off x="0" y="5282807"/>
            <a:ext cx="12192000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E049BD4-374F-5976-7DF6-11FC8F8CB584}"/>
              </a:ext>
            </a:extLst>
          </p:cNvPr>
          <p:cNvSpPr txBox="1"/>
          <p:nvPr/>
        </p:nvSpPr>
        <p:spPr>
          <a:xfrm>
            <a:off x="197812" y="5327655"/>
            <a:ext cx="731209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kern="1200" dirty="0">
                <a:solidFill>
                  <a:schemeClr val="dk1"/>
                </a:solidFill>
                <a:latin typeface="Montserrat Medium" pitchFamily="2" charset="0"/>
              </a:rPr>
              <a:t>РАСХОДЫ</a:t>
            </a:r>
          </a:p>
          <a:p>
            <a:pPr marL="342900" indent="-342900" algn="l">
              <a:buAutoNum type="arabicPeriod"/>
            </a:pPr>
            <a:r>
              <a:rPr lang="ru-RU" sz="1200" kern="1200" dirty="0">
                <a:solidFill>
                  <a:schemeClr val="dk1"/>
                </a:solidFill>
                <a:latin typeface="Montserrat" pitchFamily="2" charset="0"/>
              </a:rPr>
              <a:t>Разработка и поддержка ИИ</a:t>
            </a:r>
          </a:p>
          <a:p>
            <a:pPr marL="342900" indent="-342900" algn="l">
              <a:buAutoNum type="arabicPeriod"/>
            </a:pPr>
            <a:r>
              <a:rPr lang="ru-RU" sz="1200" kern="1200" dirty="0">
                <a:solidFill>
                  <a:schemeClr val="dk1"/>
                </a:solidFill>
                <a:latin typeface="Montserrat" pitchFamily="2" charset="0"/>
              </a:rPr>
              <a:t>Маркетинг и продвижение</a:t>
            </a:r>
          </a:p>
          <a:p>
            <a:pPr marL="342900" indent="-342900" algn="l">
              <a:buAutoNum type="arabicPeriod"/>
            </a:pPr>
            <a:r>
              <a:rPr lang="ru-RU" sz="1200" kern="1200" dirty="0">
                <a:solidFill>
                  <a:schemeClr val="dk1"/>
                </a:solidFill>
                <a:latin typeface="Montserrat" pitchFamily="2" charset="0"/>
              </a:rPr>
              <a:t>Техническая поддержка и обслуживание серверов: хранение данных и обеспечение работы алгоритмов </a:t>
            </a:r>
          </a:p>
          <a:p>
            <a:pPr marL="342900" indent="-342900" algn="l">
              <a:buAutoNum type="arabicPeriod"/>
            </a:pPr>
            <a:r>
              <a:rPr lang="ru-RU" sz="1200" kern="1200" dirty="0">
                <a:solidFill>
                  <a:schemeClr val="dk1"/>
                </a:solidFill>
                <a:latin typeface="Montserrat" pitchFamily="2" charset="0"/>
              </a:rPr>
              <a:t>Команда сотрудников</a:t>
            </a:r>
          </a:p>
          <a:p>
            <a:pPr marL="342900" indent="-342900" algn="l">
              <a:buAutoNum type="arabicPeriod"/>
            </a:pPr>
            <a:r>
              <a:rPr lang="ru-RU" sz="1200" kern="1200" dirty="0">
                <a:solidFill>
                  <a:schemeClr val="dk1"/>
                </a:solidFill>
                <a:latin typeface="Montserrat" pitchFamily="2" charset="0"/>
              </a:rPr>
              <a:t>Лицензия и интеграции с</a:t>
            </a:r>
            <a:r>
              <a:rPr lang="en-US" sz="1200" kern="1200" dirty="0">
                <a:solidFill>
                  <a:schemeClr val="dk1"/>
                </a:solidFill>
                <a:latin typeface="Montserrat" pitchFamily="2" charset="0"/>
              </a:rPr>
              <a:t> API</a:t>
            </a:r>
            <a:r>
              <a:rPr lang="ru-RU" sz="1200" kern="1200" dirty="0">
                <a:solidFill>
                  <a:schemeClr val="dk1"/>
                </a:solidFill>
                <a:latin typeface="Montserrat" pitchFamily="2" charset="0"/>
              </a:rPr>
              <a:t>: подписки на погодные данные и платформы с модными трендами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609F7-4EBD-B1CD-EB01-0796174B0EFF}"/>
              </a:ext>
            </a:extLst>
          </p:cNvPr>
          <p:cNvSpPr txBox="1"/>
          <p:nvPr/>
        </p:nvSpPr>
        <p:spPr>
          <a:xfrm>
            <a:off x="7940618" y="5468142"/>
            <a:ext cx="380433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>
                <a:solidFill>
                  <a:schemeClr val="dk1"/>
                </a:solidFill>
                <a:latin typeface="Montserrat Medium" pitchFamily="2" charset="0"/>
              </a:rPr>
              <a:t>ДОХОДЫ</a:t>
            </a:r>
            <a:endParaRPr lang="en-US" sz="1400" kern="1200" dirty="0">
              <a:solidFill>
                <a:schemeClr val="dk1"/>
              </a:solidFill>
              <a:latin typeface="Montserrat Medium" pitchFamily="2" charset="0"/>
            </a:endParaRPr>
          </a:p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dk1"/>
              </a:solidFill>
              <a:latin typeface="Montserrat Medium" pitchFamily="2" charset="0"/>
            </a:endParaRPr>
          </a:p>
          <a:p>
            <a:pPr marL="342900" indent="-342900" algn="l">
              <a:buAutoNum type="arabicPeriod"/>
            </a:pPr>
            <a:r>
              <a:rPr lang="ru-RU" sz="1200" dirty="0">
                <a:latin typeface="Montserrat" pitchFamily="2" charset="0"/>
              </a:rPr>
              <a:t>Подписка на премиум-функции</a:t>
            </a:r>
          </a:p>
          <a:p>
            <a:pPr marL="342900" indent="-342900" algn="l">
              <a:buAutoNum type="arabicPeriod"/>
            </a:pPr>
            <a:r>
              <a:rPr lang="ru-RU" sz="1200" dirty="0">
                <a:latin typeface="Montserrat" pitchFamily="2" charset="0"/>
              </a:rPr>
              <a:t>Комиссия с продаж на комиссионке</a:t>
            </a:r>
          </a:p>
          <a:p>
            <a:pPr marL="342900" indent="-342900" algn="l">
              <a:buAutoNum type="arabicPeriod"/>
            </a:pPr>
            <a:r>
              <a:rPr lang="ru-RU" sz="1200" dirty="0">
                <a:latin typeface="Montserrat" pitchFamily="2" charset="0"/>
              </a:rPr>
              <a:t>Реклама и партнерства</a:t>
            </a:r>
          </a:p>
          <a:p>
            <a:pPr marL="342900" indent="-342900" algn="l">
              <a:buAutoNum type="arabicPeriod"/>
            </a:pPr>
            <a:r>
              <a:rPr lang="ru-RU" sz="1200" dirty="0">
                <a:latin typeface="Montserrat" pitchFamily="2" charset="0"/>
              </a:rPr>
              <a:t>Разовые покупки</a:t>
            </a:r>
          </a:p>
        </p:txBody>
      </p:sp>
    </p:spTree>
    <p:extLst>
      <p:ext uri="{BB962C8B-B14F-4D97-AF65-F5344CB8AC3E}">
        <p14:creationId xmlns:p14="http://schemas.microsoft.com/office/powerpoint/2010/main" val="3522865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C11493-8827-842F-6730-1CEDB91693BE}"/>
              </a:ext>
            </a:extLst>
          </p:cNvPr>
          <p:cNvSpPr txBox="1"/>
          <p:nvPr/>
        </p:nvSpPr>
        <p:spPr>
          <a:xfrm>
            <a:off x="1056290" y="362607"/>
            <a:ext cx="6078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 SemiBold" pitchFamily="2" charset="0"/>
              </a:rPr>
              <a:t>ДЕМОНСТРАЦИЯ ПРОТОТИПА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63F2230-38B4-CDF1-039E-4B18328D006F}"/>
              </a:ext>
            </a:extLst>
          </p:cNvPr>
          <p:cNvCxnSpPr>
            <a:cxnSpLocks/>
          </p:cNvCxnSpPr>
          <p:nvPr/>
        </p:nvCxnSpPr>
        <p:spPr>
          <a:xfrm>
            <a:off x="0" y="1117067"/>
            <a:ext cx="121920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311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5C63C51-40D9-666F-64BE-9B2CD7A36A15}"/>
              </a:ext>
            </a:extLst>
          </p:cNvPr>
          <p:cNvSpPr txBox="1"/>
          <p:nvPr/>
        </p:nvSpPr>
        <p:spPr>
          <a:xfrm>
            <a:off x="641932" y="201372"/>
            <a:ext cx="7650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ru-RU" sz="2400" b="1" dirty="0">
                <a:solidFill>
                  <a:srgbClr val="000000"/>
                </a:solidFill>
                <a:latin typeface="Montserrat SemiBold" pitchFamily="2" charset="0"/>
                <a:ea typeface="Calibri"/>
                <a:cs typeface="Calibri"/>
                <a:sym typeface="Calibri"/>
              </a:rPr>
              <a:t>КАРТА КЛЮЧЕВЫХ КОММУНИКАЦИЙ ПРОЕКТА НА ЭТАПЕ 1</a:t>
            </a:r>
            <a:endParaRPr lang="ru-RU" sz="2400" b="1" dirty="0">
              <a:latin typeface="Montserrat SemiBold" pitchFamily="2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3A58C78-BEE7-ADE3-5AA6-CC6DE5A200F6}"/>
              </a:ext>
            </a:extLst>
          </p:cNvPr>
          <p:cNvCxnSpPr/>
          <p:nvPr/>
        </p:nvCxnSpPr>
        <p:spPr>
          <a:xfrm>
            <a:off x="0" y="1155479"/>
            <a:ext cx="12192000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BEDBF167-BB53-B01B-4A5B-098F091315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1856185"/>
              </p:ext>
            </p:extLst>
          </p:nvPr>
        </p:nvGraphicFramePr>
        <p:xfrm>
          <a:off x="-1027422" y="1435850"/>
          <a:ext cx="7283913" cy="5015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D57AFA92-7498-12DE-E455-7AB5E35BD0EF}"/>
              </a:ext>
            </a:extLst>
          </p:cNvPr>
          <p:cNvSpPr txBox="1"/>
          <p:nvPr/>
        </p:nvSpPr>
        <p:spPr>
          <a:xfrm>
            <a:off x="6153545" y="1616175"/>
            <a:ext cx="2020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 SemiBold" pitchFamily="2" charset="0"/>
              </a:rPr>
              <a:t>РАЗРАБОТКА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7EB3366C-1791-DC3A-1B32-F8EE3785860F}"/>
              </a:ext>
            </a:extLst>
          </p:cNvPr>
          <p:cNvSpPr/>
          <p:nvPr/>
        </p:nvSpPr>
        <p:spPr>
          <a:xfrm rot="5400000">
            <a:off x="6731582" y="1037848"/>
            <a:ext cx="62068" cy="998084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2199E3-750C-7565-95C5-57DE88860BA5}"/>
              </a:ext>
            </a:extLst>
          </p:cNvPr>
          <p:cNvSpPr txBox="1"/>
          <p:nvPr/>
        </p:nvSpPr>
        <p:spPr>
          <a:xfrm>
            <a:off x="6096000" y="2016798"/>
            <a:ext cx="59330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Разработка концепции и идей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Создание базового прототипа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Проектирование пользовательского интерфейса (</a:t>
            </a:r>
            <a:r>
              <a:rPr lang="en-US" sz="1400" dirty="0">
                <a:latin typeface="Montserrat" pitchFamily="2" charset="0"/>
              </a:rPr>
              <a:t>UI/UX)</a:t>
            </a:r>
            <a:endParaRPr lang="ru-RU" sz="1400" dirty="0">
              <a:latin typeface="Montserrat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847BB4-A72A-868A-974F-CF50FB473190}"/>
              </a:ext>
            </a:extLst>
          </p:cNvPr>
          <p:cNvSpPr txBox="1"/>
          <p:nvPr/>
        </p:nvSpPr>
        <p:spPr>
          <a:xfrm>
            <a:off x="6153545" y="3318851"/>
            <a:ext cx="2281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 SemiBold" pitchFamily="2" charset="0"/>
              </a:rPr>
              <a:t>ПРОИЗВОДСТВО</a:t>
            </a: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A5D7A835-94C9-A780-26EA-CCF562E7E945}"/>
              </a:ext>
            </a:extLst>
          </p:cNvPr>
          <p:cNvSpPr/>
          <p:nvPr/>
        </p:nvSpPr>
        <p:spPr>
          <a:xfrm rot="5400000">
            <a:off x="6731582" y="2738426"/>
            <a:ext cx="62068" cy="998084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2CE9A6-DAC5-7C37-ADD8-B9A155E1957A}"/>
              </a:ext>
            </a:extLst>
          </p:cNvPr>
          <p:cNvSpPr txBox="1"/>
          <p:nvPr/>
        </p:nvSpPr>
        <p:spPr>
          <a:xfrm>
            <a:off x="6096000" y="3719474"/>
            <a:ext cx="59330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Составление ТЗ для разработки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Разработка документации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Разработка планов по будущему производству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9DD64B-8E8E-16DE-440D-9E985A6FCC5E}"/>
              </a:ext>
            </a:extLst>
          </p:cNvPr>
          <p:cNvSpPr txBox="1"/>
          <p:nvPr/>
        </p:nvSpPr>
        <p:spPr>
          <a:xfrm>
            <a:off x="6153545" y="5021527"/>
            <a:ext cx="2281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 SemiBold" pitchFamily="2" charset="0"/>
              </a:rPr>
              <a:t>ПРОДАЖИ</a:t>
            </a: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544DFE5B-8C04-3C02-7497-8F6D27FE57C6}"/>
              </a:ext>
            </a:extLst>
          </p:cNvPr>
          <p:cNvSpPr/>
          <p:nvPr/>
        </p:nvSpPr>
        <p:spPr>
          <a:xfrm rot="5400000">
            <a:off x="6731582" y="4441102"/>
            <a:ext cx="62068" cy="998084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B69BF1-0D7C-7C82-5B10-42788EA8FEF7}"/>
              </a:ext>
            </a:extLst>
          </p:cNvPr>
          <p:cNvSpPr txBox="1"/>
          <p:nvPr/>
        </p:nvSpPr>
        <p:spPr>
          <a:xfrm>
            <a:off x="6096000" y="5422150"/>
            <a:ext cx="59330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Оценка рынка, анализ потребностей клиентов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Создание бизнес-модели, предварительное ценообразование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Анализ рынка, составление ценовой политики, финансовая модель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7CB86382-871D-F0A9-4575-3BD19F6A18DD}"/>
              </a:ext>
            </a:extLst>
          </p:cNvPr>
          <p:cNvCxnSpPr>
            <a:cxnSpLocks/>
          </p:cNvCxnSpPr>
          <p:nvPr/>
        </p:nvCxnSpPr>
        <p:spPr>
          <a:xfrm>
            <a:off x="5686097" y="1155479"/>
            <a:ext cx="0" cy="5702521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A5983B73-6567-E84C-7AA4-D2A77B39A427}"/>
              </a:ext>
            </a:extLst>
          </p:cNvPr>
          <p:cNvCxnSpPr>
            <a:cxnSpLocks/>
          </p:cNvCxnSpPr>
          <p:nvPr/>
        </p:nvCxnSpPr>
        <p:spPr>
          <a:xfrm>
            <a:off x="5686097" y="2963259"/>
            <a:ext cx="6505903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D9BC0F8C-11E7-4AF7-B7BB-F76C1CE6FBD3}"/>
              </a:ext>
            </a:extLst>
          </p:cNvPr>
          <p:cNvCxnSpPr>
            <a:cxnSpLocks/>
          </p:cNvCxnSpPr>
          <p:nvPr/>
        </p:nvCxnSpPr>
        <p:spPr>
          <a:xfrm>
            <a:off x="5686097" y="4728997"/>
            <a:ext cx="6505903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3F713B5-50B7-BD04-3259-9886B993DC1D}"/>
              </a:ext>
            </a:extLst>
          </p:cNvPr>
          <p:cNvSpPr txBox="1"/>
          <p:nvPr/>
        </p:nvSpPr>
        <p:spPr>
          <a:xfrm>
            <a:off x="11056621" y="1616175"/>
            <a:ext cx="972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4508"/>
                </a:solidFill>
                <a:latin typeface="Montserrat SemiBold" pitchFamily="2" charset="0"/>
              </a:rPr>
              <a:t>TRL – 3 </a:t>
            </a:r>
            <a:endParaRPr lang="ru-RU" sz="1600" b="1" dirty="0">
              <a:solidFill>
                <a:srgbClr val="FF4508"/>
              </a:solidFill>
              <a:latin typeface="Montserrat SemiBold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F1C20ED-537B-B588-ABF1-9304B2DF65F8}"/>
              </a:ext>
            </a:extLst>
          </p:cNvPr>
          <p:cNvSpPr txBox="1"/>
          <p:nvPr/>
        </p:nvSpPr>
        <p:spPr>
          <a:xfrm>
            <a:off x="11056621" y="3318851"/>
            <a:ext cx="1135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4508"/>
                </a:solidFill>
                <a:latin typeface="Montserrat SemiBold" pitchFamily="2" charset="0"/>
              </a:rPr>
              <a:t>MRL – 3 </a:t>
            </a:r>
            <a:endParaRPr lang="ru-RU" sz="1600" b="1" dirty="0">
              <a:solidFill>
                <a:srgbClr val="FF4508"/>
              </a:solidFill>
              <a:latin typeface="Montserrat SemiBold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B1EBD2-21FF-C990-59E2-73D9DB93A601}"/>
              </a:ext>
            </a:extLst>
          </p:cNvPr>
          <p:cNvSpPr txBox="1"/>
          <p:nvPr/>
        </p:nvSpPr>
        <p:spPr>
          <a:xfrm>
            <a:off x="11056621" y="5021527"/>
            <a:ext cx="1135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4508"/>
                </a:solidFill>
                <a:latin typeface="Montserrat SemiBold" pitchFamily="2" charset="0"/>
              </a:rPr>
              <a:t>CRL – 3 </a:t>
            </a:r>
            <a:endParaRPr lang="ru-RU" sz="1600" b="1" dirty="0">
              <a:solidFill>
                <a:srgbClr val="FF4508"/>
              </a:solidFill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476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E137712-1525-8DDB-F957-74D7740C2838}"/>
              </a:ext>
            </a:extLst>
          </p:cNvPr>
          <p:cNvSpPr txBox="1"/>
          <p:nvPr/>
        </p:nvSpPr>
        <p:spPr>
          <a:xfrm>
            <a:off x="803557" y="1209689"/>
            <a:ext cx="55582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Medium" pitchFamily="2" charset="0"/>
              </a:rPr>
              <a:t>Финансовые показатели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70A17D-EC92-691A-4957-3E8153A532CC}"/>
              </a:ext>
            </a:extLst>
          </p:cNvPr>
          <p:cNvGrpSpPr/>
          <p:nvPr/>
        </p:nvGrpSpPr>
        <p:grpSpPr>
          <a:xfrm>
            <a:off x="319255" y="3429000"/>
            <a:ext cx="5148098" cy="3429000"/>
            <a:chOff x="319255" y="3429000"/>
            <a:chExt cx="5148098" cy="34290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EC8703F-DD05-75EA-7D63-192109A3E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9256" y="3429000"/>
              <a:ext cx="5148097" cy="3429000"/>
            </a:xfrm>
            <a:prstGeom prst="rect">
              <a:avLst/>
            </a:prstGeom>
          </p:spPr>
        </p:pic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F3C1ED34-A8A5-9D04-B253-65E51A1D84A6}"/>
                </a:ext>
              </a:extLst>
            </p:cNvPr>
            <p:cNvSpPr/>
            <p:nvPr/>
          </p:nvSpPr>
          <p:spPr>
            <a:xfrm rot="5400000" flipH="1">
              <a:off x="740221" y="3008034"/>
              <a:ext cx="126672" cy="968603"/>
            </a:xfrm>
            <a:prstGeom prst="roundRect">
              <a:avLst/>
            </a:prstGeom>
            <a:solidFill>
              <a:srgbClr val="FF45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CE5F718C-B1F5-95C8-FE60-FCDE7FF2EB90}"/>
              </a:ext>
            </a:extLst>
          </p:cNvPr>
          <p:cNvSpPr/>
          <p:nvPr/>
        </p:nvSpPr>
        <p:spPr>
          <a:xfrm rot="5400000">
            <a:off x="6476475" y="611985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219E6E-5792-7A96-B7EA-CEF4D1736EF0}"/>
              </a:ext>
            </a:extLst>
          </p:cNvPr>
          <p:cNvSpPr txBox="1"/>
          <p:nvPr/>
        </p:nvSpPr>
        <p:spPr>
          <a:xfrm>
            <a:off x="5948364" y="1054527"/>
            <a:ext cx="1385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Medium" pitchFamily="2" charset="0"/>
              </a:rPr>
              <a:t>ДОХОДЫ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CA8C26D5-8D62-E742-4987-94BC736F073B}"/>
              </a:ext>
            </a:extLst>
          </p:cNvPr>
          <p:cNvSpPr/>
          <p:nvPr/>
        </p:nvSpPr>
        <p:spPr>
          <a:xfrm rot="5400000">
            <a:off x="6476475" y="2758658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71CEA7-B026-61E0-A3DD-E8391E8B64E0}"/>
              </a:ext>
            </a:extLst>
          </p:cNvPr>
          <p:cNvSpPr txBox="1"/>
          <p:nvPr/>
        </p:nvSpPr>
        <p:spPr>
          <a:xfrm>
            <a:off x="5948363" y="3208378"/>
            <a:ext cx="22621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Medium" pitchFamily="2" charset="0"/>
              </a:rPr>
              <a:t>СРОК ВОЗВРАТА ИНВЕСТИЦИЙ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E3999C6B-2D78-FC68-D9B5-D8573E96062A}"/>
              </a:ext>
            </a:extLst>
          </p:cNvPr>
          <p:cNvSpPr/>
          <p:nvPr/>
        </p:nvSpPr>
        <p:spPr>
          <a:xfrm rot="5400000">
            <a:off x="6476475" y="4665291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6BD29-BC21-C2CA-54CE-92C2BDA9CAE9}"/>
              </a:ext>
            </a:extLst>
          </p:cNvPr>
          <p:cNvSpPr txBox="1"/>
          <p:nvPr/>
        </p:nvSpPr>
        <p:spPr>
          <a:xfrm>
            <a:off x="5948363" y="5175930"/>
            <a:ext cx="33149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Medium" pitchFamily="2" charset="0"/>
              </a:rPr>
              <a:t>СХЕМА ПОСТУПЛЕНИЯ ДЕНЕЖНЫХ СРЕДСТВ В СТАРТАП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EFF204-D7C2-B9CC-246F-624FB95C9742}"/>
              </a:ext>
            </a:extLst>
          </p:cNvPr>
          <p:cNvSpPr txBox="1"/>
          <p:nvPr/>
        </p:nvSpPr>
        <p:spPr>
          <a:xfrm>
            <a:off x="5891169" y="1584929"/>
            <a:ext cx="560771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Премиум-подписка</a:t>
            </a:r>
            <a:r>
              <a:rPr lang="en-US" sz="1400" dirty="0">
                <a:solidFill>
                  <a:schemeClr val="bg1"/>
                </a:solidFill>
                <a:latin typeface="Montserrat" pitchFamily="2" charset="0"/>
              </a:rPr>
              <a:t>. 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Стоимость: 299 руб./</a:t>
            </a:r>
            <a:r>
              <a:rPr lang="ru-RU" sz="1400" dirty="0" err="1">
                <a:solidFill>
                  <a:schemeClr val="bg1"/>
                </a:solidFill>
                <a:latin typeface="Montserrat" pitchFamily="2" charset="0"/>
              </a:rPr>
              <a:t>мес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 или 2999 руб./год</a:t>
            </a: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Разовые покупки</a:t>
            </a: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Комиссия с продаж в комиссионке</a:t>
            </a: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Реклама и партнерства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997244-817A-BC7C-D875-FBF99828642C}"/>
              </a:ext>
            </a:extLst>
          </p:cNvPr>
          <p:cNvSpPr txBox="1"/>
          <p:nvPr/>
        </p:nvSpPr>
        <p:spPr>
          <a:xfrm>
            <a:off x="5891169" y="3988815"/>
            <a:ext cx="5607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Light" pitchFamily="2" charset="0"/>
              </a:rPr>
              <a:t>Планируется достижение окупаемости на 3-4 год, к 2027 году, за счет роста платной базы, разовых покупок и комиссии с продаж в комиссионке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870F2A-E6EF-B18D-799F-D703E70BB2D1}"/>
              </a:ext>
            </a:extLst>
          </p:cNvPr>
          <p:cNvSpPr txBox="1"/>
          <p:nvPr/>
        </p:nvSpPr>
        <p:spPr>
          <a:xfrm>
            <a:off x="5891169" y="5952553"/>
            <a:ext cx="622834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Ежемесячные поступления от подписок</a:t>
            </a: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Дополнительные поступления от разовых покупок</a:t>
            </a:r>
          </a:p>
          <a:p>
            <a:pPr marL="342900" indent="-342900"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Поступление от </a:t>
            </a:r>
            <a:r>
              <a:rPr lang="en-US" sz="1400" dirty="0">
                <a:solidFill>
                  <a:schemeClr val="bg1"/>
                </a:solidFill>
                <a:latin typeface="Montserrat" pitchFamily="2" charset="0"/>
              </a:rPr>
              <a:t>B2B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-партнерств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9E4296D-DCB9-4F39-2E20-B3B697BAA00A}"/>
              </a:ext>
            </a:extLst>
          </p:cNvPr>
          <p:cNvCxnSpPr>
            <a:cxnSpLocks/>
          </p:cNvCxnSpPr>
          <p:nvPr/>
        </p:nvCxnSpPr>
        <p:spPr>
          <a:xfrm>
            <a:off x="117649" y="2954136"/>
            <a:ext cx="1207435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F93B5810-884F-B957-C275-9AE139A9642C}"/>
              </a:ext>
            </a:extLst>
          </p:cNvPr>
          <p:cNvCxnSpPr>
            <a:cxnSpLocks/>
          </p:cNvCxnSpPr>
          <p:nvPr/>
        </p:nvCxnSpPr>
        <p:spPr>
          <a:xfrm>
            <a:off x="5467353" y="4925138"/>
            <a:ext cx="6724647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7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52F705E3-57D9-D05D-3FB3-805273A4C9CA}"/>
              </a:ext>
            </a:extLst>
          </p:cNvPr>
          <p:cNvSpPr/>
          <p:nvPr/>
        </p:nvSpPr>
        <p:spPr>
          <a:xfrm rot="5400000" flipH="1">
            <a:off x="11706304" y="1353444"/>
            <a:ext cx="110329" cy="861063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2C6F7D69-D576-5758-7941-FD330BB75F69}"/>
              </a:ext>
            </a:extLst>
          </p:cNvPr>
          <p:cNvGrpSpPr/>
          <p:nvPr/>
        </p:nvGrpSpPr>
        <p:grpSpPr>
          <a:xfrm>
            <a:off x="0" y="1728811"/>
            <a:ext cx="12336905" cy="5129189"/>
            <a:chOff x="0" y="1728811"/>
            <a:chExt cx="12336905" cy="5129189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31213DA5-B7BD-0617-A016-7AD8D2A16331}"/>
                </a:ext>
              </a:extLst>
            </p:cNvPr>
            <p:cNvGrpSpPr/>
            <p:nvPr/>
          </p:nvGrpSpPr>
          <p:grpSpPr>
            <a:xfrm>
              <a:off x="0" y="1728811"/>
              <a:ext cx="12336905" cy="2488368"/>
              <a:chOff x="0" y="1863722"/>
              <a:chExt cx="12336905" cy="2488368"/>
            </a:xfrm>
          </p:grpSpPr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91447ADE-7C9D-0530-5C2C-C45A9D49B14E}"/>
                  </a:ext>
                </a:extLst>
              </p:cNvPr>
              <p:cNvSpPr/>
              <p:nvPr/>
            </p:nvSpPr>
            <p:spPr>
              <a:xfrm>
                <a:off x="0" y="1863722"/>
                <a:ext cx="12192000" cy="2488368"/>
              </a:xfrm>
              <a:prstGeom prst="rect">
                <a:avLst/>
              </a:prstGeom>
              <a:solidFill>
                <a:srgbClr val="1618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lnSpc>
                    <a:spcPct val="100000"/>
                  </a:lnSpc>
                  <a:spcAft>
                    <a:spcPts val="0"/>
                  </a:spcAft>
                </a:pPr>
                <a:endParaRPr lang="ru-RU" sz="1800" b="1" dirty="0">
                  <a:solidFill>
                    <a:schemeClr val="tx1"/>
                  </a:solidFill>
                  <a:effectLst/>
                  <a:latin typeface="+mj-lt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EF37EB-C0F9-87FD-8055-1A6FFB84E717}"/>
                  </a:ext>
                </a:extLst>
              </p:cNvPr>
              <p:cNvSpPr txBox="1"/>
              <p:nvPr/>
            </p:nvSpPr>
            <p:spPr>
              <a:xfrm>
                <a:off x="179882" y="2782669"/>
                <a:ext cx="268323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525" indent="-9525">
                  <a:lnSpc>
                    <a:spcPct val="100000"/>
                  </a:lnSpc>
                  <a:spcAft>
                    <a:spcPts val="0"/>
                  </a:spcAft>
                </a:pP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ea typeface="Helvetica Neue" charset="0"/>
                    <a:cs typeface="Helvetica Neue" charset="0"/>
                  </a:rPr>
                  <a:t>Целевые</a:t>
                </a:r>
                <a:r>
                  <a:rPr lang="ru-RU" sz="1600" baseline="0" dirty="0">
                    <a:solidFill>
                      <a:schemeClr val="bg1"/>
                    </a:solidFill>
                    <a:effectLst/>
                    <a:latin typeface="Montserrat" pitchFamily="2" charset="0"/>
                    <a:ea typeface="Helvetica Neue" charset="0"/>
                    <a:cs typeface="Helvetica Neue" charset="0"/>
                  </a:rPr>
                  <a:t> п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ea typeface="Helvetica Neue" charset="0"/>
                    <a:cs typeface="Helvetica Neue" charset="0"/>
                  </a:rPr>
                  <a:t>оказатели проекта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637B993-DCF3-0622-B369-B4982A967735}"/>
                  </a:ext>
                </a:extLst>
              </p:cNvPr>
              <p:cNvSpPr txBox="1"/>
              <p:nvPr/>
            </p:nvSpPr>
            <p:spPr>
              <a:xfrm>
                <a:off x="3522689" y="2782669"/>
                <a:ext cx="220355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lnSpc>
                    <a:spcPct val="100000"/>
                  </a:lnSpc>
                  <a:spcAft>
                    <a:spcPts val="0"/>
                  </a:spcAft>
                </a:pP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ea typeface="Helvetica Neue" charset="0"/>
                    <a:cs typeface="Helvetica Neue" charset="0"/>
                  </a:rPr>
                  <a:t>Единицы измерения</a:t>
                </a:r>
              </a:p>
            </p:txBody>
          </p:sp>
          <p:cxnSp>
            <p:nvCxnSpPr>
              <p:cNvPr id="10" name="Прямая соединительная линия 9">
                <a:extLst>
                  <a:ext uri="{FF2B5EF4-FFF2-40B4-BE49-F238E27FC236}">
                    <a16:creationId xmlns:a16="http://schemas.microsoft.com/office/drawing/2014/main" id="{2A13B6D2-CBD9-B241-CC41-6E9CA2D6E259}"/>
                  </a:ext>
                </a:extLst>
              </p:cNvPr>
              <p:cNvCxnSpPr/>
              <p:nvPr/>
            </p:nvCxnSpPr>
            <p:spPr>
              <a:xfrm>
                <a:off x="5726243" y="3367444"/>
                <a:ext cx="6610662" cy="0"/>
              </a:xfrm>
              <a:prstGeom prst="line">
                <a:avLst/>
              </a:prstGeom>
              <a:ln>
                <a:solidFill>
                  <a:srgbClr val="F2F2F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B61B47-2F15-877E-F258-13ABE5C0CB61}"/>
                  </a:ext>
                </a:extLst>
              </p:cNvPr>
              <p:cNvSpPr txBox="1"/>
              <p:nvPr/>
            </p:nvSpPr>
            <p:spPr>
              <a:xfrm>
                <a:off x="6936823" y="2735012"/>
                <a:ext cx="395240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938" indent="0" algn="ctr">
                  <a:lnSpc>
                    <a:spcPct val="100000"/>
                  </a:lnSpc>
                  <a:spcAft>
                    <a:spcPts val="0"/>
                  </a:spcAft>
                </a:pP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ea typeface="Helvetica Neue" charset="0"/>
                    <a:cs typeface="Helvetica Neue" charset="0"/>
                  </a:rPr>
                  <a:t>Прогнозные значения по периодам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0B6AE5B-2A89-5979-068E-6A64EB703831}"/>
                  </a:ext>
                </a:extLst>
              </p:cNvPr>
              <p:cNvSpPr txBox="1"/>
              <p:nvPr/>
            </p:nvSpPr>
            <p:spPr>
              <a:xfrm>
                <a:off x="5989945" y="3462759"/>
                <a:ext cx="104931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US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20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25г.</a:t>
                </a:r>
                <a:endParaRPr lang="ru-RU" sz="1600" dirty="0">
                  <a:solidFill>
                    <a:schemeClr val="bg1"/>
                  </a:solidFill>
                  <a:effectLst/>
                  <a:latin typeface="Montserrat" pitchFamily="2" charset="0"/>
                  <a:ea typeface="Calibri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BF8D94F-B394-BA39-6E0D-2854F38E9138}"/>
                  </a:ext>
                </a:extLst>
              </p:cNvPr>
              <p:cNvSpPr txBox="1"/>
              <p:nvPr/>
            </p:nvSpPr>
            <p:spPr>
              <a:xfrm>
                <a:off x="7189158" y="3462759"/>
                <a:ext cx="104931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US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20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26г.</a:t>
                </a:r>
                <a:endParaRPr lang="ru-RU" sz="1600" dirty="0">
                  <a:solidFill>
                    <a:schemeClr val="bg1"/>
                  </a:solidFill>
                  <a:effectLst/>
                  <a:latin typeface="Montserrat" pitchFamily="2" charset="0"/>
                  <a:ea typeface="Calibri"/>
                  <a:cs typeface="Arial" panose="020B06040202020202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5A4FED-721B-810E-7601-7212106D0730}"/>
                  </a:ext>
                </a:extLst>
              </p:cNvPr>
              <p:cNvSpPr txBox="1"/>
              <p:nvPr/>
            </p:nvSpPr>
            <p:spPr>
              <a:xfrm>
                <a:off x="8388371" y="3462759"/>
                <a:ext cx="104931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US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20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27г.</a:t>
                </a:r>
                <a:endParaRPr lang="ru-RU" sz="1600" dirty="0">
                  <a:solidFill>
                    <a:schemeClr val="bg1"/>
                  </a:solidFill>
                  <a:effectLst/>
                  <a:latin typeface="Montserrat" pitchFamily="2" charset="0"/>
                  <a:ea typeface="Calibri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620039-77F1-FF60-BB67-E57A92976C1C}"/>
                  </a:ext>
                </a:extLst>
              </p:cNvPr>
              <p:cNvSpPr txBox="1"/>
              <p:nvPr/>
            </p:nvSpPr>
            <p:spPr>
              <a:xfrm>
                <a:off x="9587584" y="3462759"/>
                <a:ext cx="104931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US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20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28г.</a:t>
                </a:r>
                <a:endParaRPr lang="ru-RU" sz="1600" dirty="0">
                  <a:solidFill>
                    <a:schemeClr val="bg1"/>
                  </a:solidFill>
                  <a:effectLst/>
                  <a:latin typeface="Montserrat" pitchFamily="2" charset="0"/>
                  <a:ea typeface="Calibri"/>
                  <a:cs typeface="Arial" panose="020B0604020202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129609-FCD2-6D41-E239-D2D44E85E4D3}"/>
                  </a:ext>
                </a:extLst>
              </p:cNvPr>
              <p:cNvSpPr txBox="1"/>
              <p:nvPr/>
            </p:nvSpPr>
            <p:spPr>
              <a:xfrm>
                <a:off x="10786798" y="3462759"/>
                <a:ext cx="104931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US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20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29г.</a:t>
                </a:r>
                <a:endParaRPr lang="ru-RU" sz="1600" dirty="0">
                  <a:solidFill>
                    <a:schemeClr val="bg1"/>
                  </a:solidFill>
                  <a:effectLst/>
                  <a:latin typeface="Montserrat" pitchFamily="2" charset="0"/>
                  <a:ea typeface="Calibri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8E86B2-A39E-BD79-AB8E-725BDA3AB238}"/>
                </a:ext>
              </a:extLst>
            </p:cNvPr>
            <p:cNvSpPr txBox="1"/>
            <p:nvPr/>
          </p:nvSpPr>
          <p:spPr>
            <a:xfrm>
              <a:off x="194872" y="4797572"/>
              <a:ext cx="199094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7938" indent="-7938" algn="l">
                <a:lnSpc>
                  <a:spcPct val="100000"/>
                </a:lnSpc>
                <a:spcAft>
                  <a:spcPts val="0"/>
                </a:spcAft>
              </a:pPr>
              <a:r>
                <a:rPr lang="ru-RU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Объем выручки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FE069B-FC1D-20D8-0DA9-D90E58538B76}"/>
                </a:ext>
              </a:extLst>
            </p:cNvPr>
            <p:cNvSpPr txBox="1"/>
            <p:nvPr/>
          </p:nvSpPr>
          <p:spPr>
            <a:xfrm>
              <a:off x="194872" y="5716519"/>
              <a:ext cx="332781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7938" indent="-7938" algn="l">
                <a:lnSpc>
                  <a:spcPct val="100000"/>
                </a:lnSpc>
                <a:spcAft>
                  <a:spcPts val="0"/>
                </a:spcAft>
              </a:pPr>
              <a:r>
                <a:rPr lang="ru-RU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Планы по привлечению инвестиций и бюджетного финансирования</a:t>
              </a:r>
            </a:p>
          </p:txBody>
        </p: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6469568A-0E8B-5E95-6463-88AFD16B2D91}"/>
                </a:ext>
              </a:extLst>
            </p:cNvPr>
            <p:cNvCxnSpPr>
              <a:cxnSpLocks/>
            </p:cNvCxnSpPr>
            <p:nvPr/>
          </p:nvCxnSpPr>
          <p:spPr>
            <a:xfrm>
              <a:off x="3247946" y="1728811"/>
              <a:ext cx="0" cy="5129189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FF487ABC-D435-1568-85F3-E8F423038591}"/>
                </a:ext>
              </a:extLst>
            </p:cNvPr>
            <p:cNvCxnSpPr>
              <a:cxnSpLocks/>
            </p:cNvCxnSpPr>
            <p:nvPr/>
          </p:nvCxnSpPr>
          <p:spPr>
            <a:xfrm>
              <a:off x="5719683" y="1728811"/>
              <a:ext cx="0" cy="5129189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1EC9D18F-DC05-320B-CD8F-EAC5658FF462}"/>
                </a:ext>
              </a:extLst>
            </p:cNvPr>
            <p:cNvCxnSpPr/>
            <p:nvPr/>
          </p:nvCxnSpPr>
          <p:spPr>
            <a:xfrm>
              <a:off x="0" y="5482318"/>
              <a:ext cx="12192000" cy="0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F26CFD-FD67-9F8E-684F-68342A3EECA7}"/>
                </a:ext>
              </a:extLst>
            </p:cNvPr>
            <p:cNvSpPr txBox="1"/>
            <p:nvPr/>
          </p:nvSpPr>
          <p:spPr>
            <a:xfrm>
              <a:off x="3527157" y="4797572"/>
              <a:ext cx="119221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indent="-4572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млн. руб.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95F2F5-0CB8-1049-DF84-84BF77186A74}"/>
                </a:ext>
              </a:extLst>
            </p:cNvPr>
            <p:cNvSpPr txBox="1"/>
            <p:nvPr/>
          </p:nvSpPr>
          <p:spPr>
            <a:xfrm>
              <a:off x="3527157" y="5954859"/>
              <a:ext cx="119221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indent="-4572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млн. руб.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7274FB1-FE8A-78B8-3CF5-D07BB474358F}"/>
                </a:ext>
              </a:extLst>
            </p:cNvPr>
            <p:cNvSpPr txBox="1"/>
            <p:nvPr/>
          </p:nvSpPr>
          <p:spPr>
            <a:xfrm>
              <a:off x="6373962" y="4797572"/>
              <a:ext cx="2793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ru-RU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A16310-3399-A16F-7AFD-EF1E4BEEA066}"/>
                </a:ext>
              </a:extLst>
            </p:cNvPr>
            <p:cNvSpPr txBox="1"/>
            <p:nvPr/>
          </p:nvSpPr>
          <p:spPr>
            <a:xfrm>
              <a:off x="7579307" y="4797572"/>
              <a:ext cx="2793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3</a:t>
              </a:r>
              <a:endParaRPr lang="ru-RU" sz="1600" kern="1200" dirty="0">
                <a:solidFill>
                  <a:schemeClr val="tx1"/>
                </a:solidFill>
                <a:effectLst/>
                <a:latin typeface="Montserrat" pitchFamily="2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D30C2F0-7BFB-C928-B653-4166900B8BA8}"/>
                </a:ext>
              </a:extLst>
            </p:cNvPr>
            <p:cNvSpPr txBox="1"/>
            <p:nvPr/>
          </p:nvSpPr>
          <p:spPr>
            <a:xfrm>
              <a:off x="8772003" y="4797572"/>
              <a:ext cx="2793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6</a:t>
              </a:r>
              <a:endParaRPr lang="ru-RU" sz="1600" kern="1200" dirty="0">
                <a:solidFill>
                  <a:schemeClr val="tx1"/>
                </a:solidFill>
                <a:effectLst/>
                <a:latin typeface="Montserrat" pitchFamily="2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EF959E-70AF-B39F-E6B8-D04DEE90435D}"/>
                </a:ext>
              </a:extLst>
            </p:cNvPr>
            <p:cNvSpPr txBox="1"/>
            <p:nvPr/>
          </p:nvSpPr>
          <p:spPr>
            <a:xfrm>
              <a:off x="9977951" y="4797572"/>
              <a:ext cx="47800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10</a:t>
              </a:r>
              <a:endParaRPr lang="ru-RU" sz="1600" kern="1200" dirty="0">
                <a:solidFill>
                  <a:schemeClr val="tx1"/>
                </a:solidFill>
                <a:effectLst/>
                <a:latin typeface="Montserrat" pitchFamily="2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FD421C-209F-BAC8-2A9B-A44EF83283E9}"/>
                </a:ext>
              </a:extLst>
            </p:cNvPr>
            <p:cNvSpPr txBox="1"/>
            <p:nvPr/>
          </p:nvSpPr>
          <p:spPr>
            <a:xfrm>
              <a:off x="11072449" y="4797572"/>
              <a:ext cx="47800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15</a:t>
              </a:r>
              <a:endParaRPr lang="ru-RU" sz="1600" kern="1200" dirty="0">
                <a:solidFill>
                  <a:schemeClr val="tx1"/>
                </a:solidFill>
                <a:effectLst/>
                <a:latin typeface="Montserrat" pitchFamily="2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9E9EE3-C8B8-00C1-9694-1193F0F6A8DF}"/>
                </a:ext>
              </a:extLst>
            </p:cNvPr>
            <p:cNvSpPr txBox="1"/>
            <p:nvPr/>
          </p:nvSpPr>
          <p:spPr>
            <a:xfrm>
              <a:off x="6278840" y="5954859"/>
              <a:ext cx="46959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3</a:t>
              </a:r>
              <a:endParaRPr lang="ru-RU" sz="1600" kern="1200" dirty="0">
                <a:solidFill>
                  <a:schemeClr val="tx1"/>
                </a:solidFill>
                <a:effectLst/>
                <a:latin typeface="Montserrat" pitchFamily="2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85439A8-071C-DF0F-ABB5-F491C975ECFD}"/>
                </a:ext>
              </a:extLst>
            </p:cNvPr>
            <p:cNvSpPr txBox="1"/>
            <p:nvPr/>
          </p:nvSpPr>
          <p:spPr>
            <a:xfrm>
              <a:off x="7580192" y="5964891"/>
              <a:ext cx="2793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2</a:t>
              </a:r>
              <a:endParaRPr lang="ru-RU" sz="1600" kern="1200" dirty="0">
                <a:solidFill>
                  <a:schemeClr val="tx1"/>
                </a:solidFill>
                <a:effectLst/>
                <a:latin typeface="Montserrat" pitchFamily="2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77A165C-5A86-E628-3010-81AF7B5D506F}"/>
                </a:ext>
              </a:extLst>
            </p:cNvPr>
            <p:cNvSpPr txBox="1"/>
            <p:nvPr/>
          </p:nvSpPr>
          <p:spPr>
            <a:xfrm>
              <a:off x="8766967" y="5964891"/>
              <a:ext cx="2793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ru-RU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C5D13C2-A4C4-B67A-3711-C839AB50C8FF}"/>
                </a:ext>
              </a:extLst>
            </p:cNvPr>
            <p:cNvSpPr txBox="1"/>
            <p:nvPr/>
          </p:nvSpPr>
          <p:spPr>
            <a:xfrm>
              <a:off x="10070473" y="5964891"/>
              <a:ext cx="2793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0</a:t>
              </a:r>
              <a:endParaRPr lang="ru-RU" sz="1600" kern="1200" dirty="0">
                <a:solidFill>
                  <a:schemeClr val="tx1"/>
                </a:solidFill>
                <a:effectLst/>
                <a:latin typeface="Montserrat" pitchFamily="2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9009D7E-4032-3E38-61B3-4E94E899BD20}"/>
                </a:ext>
              </a:extLst>
            </p:cNvPr>
            <p:cNvSpPr txBox="1"/>
            <p:nvPr/>
          </p:nvSpPr>
          <p:spPr>
            <a:xfrm>
              <a:off x="11276702" y="5964891"/>
              <a:ext cx="2793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sz="1600" kern="1200" dirty="0">
                  <a:solidFill>
                    <a:schemeClr val="tx1"/>
                  </a:solidFill>
                  <a:effectLst/>
                  <a:latin typeface="Montserrat" pitchFamily="2" charset="0"/>
                  <a:ea typeface="Helvetica Neue" charset="0"/>
                  <a:cs typeface="Helvetica Neue" charset="0"/>
                </a:rPr>
                <a:t>0</a:t>
              </a:r>
              <a:endParaRPr lang="ru-RU" sz="1600" kern="1200" dirty="0">
                <a:solidFill>
                  <a:schemeClr val="tx1"/>
                </a:solidFill>
                <a:effectLst/>
                <a:latin typeface="Montserrat" pitchFamily="2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C964FDF1-4D75-F699-31C7-9D862D075B1C}"/>
              </a:ext>
            </a:extLst>
          </p:cNvPr>
          <p:cNvSpPr txBox="1"/>
          <p:nvPr/>
        </p:nvSpPr>
        <p:spPr>
          <a:xfrm>
            <a:off x="658706" y="674733"/>
            <a:ext cx="70551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latin typeface="Montserrat Medium" pitchFamily="2" charset="0"/>
              </a:rPr>
              <a:t>Финансовые 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943318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635300-1494-F555-AA42-39A800B761B9}"/>
              </a:ext>
            </a:extLst>
          </p:cNvPr>
          <p:cNvSpPr txBox="1"/>
          <p:nvPr/>
        </p:nvSpPr>
        <p:spPr>
          <a:xfrm>
            <a:off x="361950" y="247650"/>
            <a:ext cx="111061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latin typeface="Montserrat Medium" pitchFamily="2" charset="0"/>
              </a:rPr>
              <a:t>Календарный план стартап-проекта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A595286-2D95-7F3A-2519-A7D9C1920CDA}"/>
              </a:ext>
            </a:extLst>
          </p:cNvPr>
          <p:cNvCxnSpPr/>
          <p:nvPr/>
        </p:nvCxnSpPr>
        <p:spPr>
          <a:xfrm>
            <a:off x="0" y="1253218"/>
            <a:ext cx="12192000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19E5C96-C4C3-E89E-07E5-50A259686EC5}"/>
              </a:ext>
            </a:extLst>
          </p:cNvPr>
          <p:cNvSpPr txBox="1"/>
          <p:nvPr/>
        </p:nvSpPr>
        <p:spPr>
          <a:xfrm>
            <a:off x="243197" y="1550901"/>
            <a:ext cx="2166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 Medium" pitchFamily="2" charset="0"/>
              </a:rPr>
              <a:t>Наименование этапа и сроки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667052E7-7F68-7661-2094-39A25F06C235}"/>
              </a:ext>
            </a:extLst>
          </p:cNvPr>
          <p:cNvSpPr/>
          <p:nvPr/>
        </p:nvSpPr>
        <p:spPr>
          <a:xfrm rot="5400000">
            <a:off x="742423" y="1022496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5E67AF-9100-89E8-9E40-758428706B8B}"/>
              </a:ext>
            </a:extLst>
          </p:cNvPr>
          <p:cNvSpPr txBox="1"/>
          <p:nvPr/>
        </p:nvSpPr>
        <p:spPr>
          <a:xfrm>
            <a:off x="3331253" y="1550901"/>
            <a:ext cx="2166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Montserrat Medium" pitchFamily="2" charset="0"/>
              </a:rPr>
              <a:t>Перечень работ этапа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247E40EC-2C8D-E8CD-9662-C15762BD6299}"/>
              </a:ext>
            </a:extLst>
          </p:cNvPr>
          <p:cNvSpPr/>
          <p:nvPr/>
        </p:nvSpPr>
        <p:spPr>
          <a:xfrm rot="5400000">
            <a:off x="3830479" y="1022496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03B337-CCF6-5473-DFD6-73E69470213B}"/>
              </a:ext>
            </a:extLst>
          </p:cNvPr>
          <p:cNvSpPr txBox="1"/>
          <p:nvPr/>
        </p:nvSpPr>
        <p:spPr>
          <a:xfrm>
            <a:off x="8482472" y="1550901"/>
            <a:ext cx="2166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 Medium" pitchFamily="2" charset="0"/>
              </a:rPr>
              <a:t>Длительность этапа, мес.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DC64566A-5CB3-2E9C-CCF4-C12602BA68E4}"/>
              </a:ext>
            </a:extLst>
          </p:cNvPr>
          <p:cNvSpPr/>
          <p:nvPr/>
        </p:nvSpPr>
        <p:spPr>
          <a:xfrm rot="5400000">
            <a:off x="8981698" y="1022496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20D460-8FD5-FF18-6B14-6DFEE5C471F5}"/>
              </a:ext>
            </a:extLst>
          </p:cNvPr>
          <p:cNvSpPr txBox="1"/>
          <p:nvPr/>
        </p:nvSpPr>
        <p:spPr>
          <a:xfrm>
            <a:off x="10292029" y="1550901"/>
            <a:ext cx="2166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 Medium" pitchFamily="2" charset="0"/>
              </a:rPr>
              <a:t>Примерная стоимость, руб.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43A8D7F0-708C-3700-6E23-54880F916235}"/>
              </a:ext>
            </a:extLst>
          </p:cNvPr>
          <p:cNvSpPr/>
          <p:nvPr/>
        </p:nvSpPr>
        <p:spPr>
          <a:xfrm rot="5400000">
            <a:off x="10791255" y="1022496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17BAAF2-167E-3400-A136-5334F759F964}"/>
              </a:ext>
            </a:extLst>
          </p:cNvPr>
          <p:cNvCxnSpPr>
            <a:cxnSpLocks/>
          </p:cNvCxnSpPr>
          <p:nvPr/>
        </p:nvCxnSpPr>
        <p:spPr>
          <a:xfrm>
            <a:off x="3076850" y="1253218"/>
            <a:ext cx="0" cy="5604782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A554BA0C-C47B-B66F-CCC4-6983342B625A}"/>
              </a:ext>
            </a:extLst>
          </p:cNvPr>
          <p:cNvCxnSpPr>
            <a:cxnSpLocks/>
          </p:cNvCxnSpPr>
          <p:nvPr/>
        </p:nvCxnSpPr>
        <p:spPr>
          <a:xfrm>
            <a:off x="8314270" y="1253218"/>
            <a:ext cx="0" cy="5604782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292949EA-D13C-2D92-52CD-CD249744C327}"/>
              </a:ext>
            </a:extLst>
          </p:cNvPr>
          <p:cNvCxnSpPr>
            <a:cxnSpLocks/>
          </p:cNvCxnSpPr>
          <p:nvPr/>
        </p:nvCxnSpPr>
        <p:spPr>
          <a:xfrm>
            <a:off x="10138037" y="1280009"/>
            <a:ext cx="0" cy="5604782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8212F2-05F5-A253-3A21-957CE26F2474}"/>
              </a:ext>
            </a:extLst>
          </p:cNvPr>
          <p:cNvSpPr txBox="1"/>
          <p:nvPr/>
        </p:nvSpPr>
        <p:spPr>
          <a:xfrm>
            <a:off x="243197" y="2258547"/>
            <a:ext cx="21669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0"/>
              </a:rPr>
              <a:t>Этап 1. Исследование и подготовка (январь – март 2025)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94160BB-C5B7-6399-5C35-E5DF3B822712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41CE55E-6420-3EB7-5A24-9D7505FF054A}"/>
              </a:ext>
            </a:extLst>
          </p:cNvPr>
          <p:cNvSpPr txBox="1"/>
          <p:nvPr/>
        </p:nvSpPr>
        <p:spPr>
          <a:xfrm>
            <a:off x="3072540" y="2172789"/>
            <a:ext cx="524172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Исследование рынка и анализ конкурентов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разработка концепции приложения и бизнес-модели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Составление и утверждение ТЗ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Формирование команды, подбор специалистов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ABC635-2395-A1E8-408B-0309D9503E68}"/>
              </a:ext>
            </a:extLst>
          </p:cNvPr>
          <p:cNvSpPr txBox="1"/>
          <p:nvPr/>
        </p:nvSpPr>
        <p:spPr>
          <a:xfrm>
            <a:off x="247701" y="3620735"/>
            <a:ext cx="23177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latin typeface="Montserrat" pitchFamily="2" charset="0"/>
              </a:rPr>
              <a:t>Этап 2. Разработка и тестирование (апрель – сентябрь 2025)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BEFC3B-16E3-FF1D-D41B-6148C598E850}"/>
              </a:ext>
            </a:extLst>
          </p:cNvPr>
          <p:cNvSpPr txBox="1"/>
          <p:nvPr/>
        </p:nvSpPr>
        <p:spPr>
          <a:xfrm>
            <a:off x="3081161" y="3593944"/>
            <a:ext cx="52417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Разработка прототипа и </a:t>
            </a:r>
            <a:r>
              <a:rPr lang="en-US" sz="1400" dirty="0">
                <a:latin typeface="Montserrat" pitchFamily="2" charset="0"/>
              </a:rPr>
              <a:t>MVP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Тестирование приложения , сбор отзывов пользователей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Улучшение интерфейса и функционала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82EBED3-EF89-3D52-CBC2-F83BB2FCF809}"/>
              </a:ext>
            </a:extLst>
          </p:cNvPr>
          <p:cNvCxnSpPr/>
          <p:nvPr/>
        </p:nvCxnSpPr>
        <p:spPr>
          <a:xfrm>
            <a:off x="0" y="4792852"/>
            <a:ext cx="12192000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722C104-4CCD-0934-E2AF-E19C0640E313}"/>
              </a:ext>
            </a:extLst>
          </p:cNvPr>
          <p:cNvSpPr txBox="1"/>
          <p:nvPr/>
        </p:nvSpPr>
        <p:spPr>
          <a:xfrm>
            <a:off x="243196" y="4937767"/>
            <a:ext cx="25466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0"/>
              </a:rPr>
              <a:t>Этап 3. Запуск и маркетинг (октябрь 2025 – март 2026)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1B3316-48A3-4155-8A82-EA3096638411}"/>
              </a:ext>
            </a:extLst>
          </p:cNvPr>
          <p:cNvSpPr txBox="1"/>
          <p:nvPr/>
        </p:nvSpPr>
        <p:spPr>
          <a:xfrm>
            <a:off x="3072540" y="4936645"/>
            <a:ext cx="52503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Запуск бета-версии и привлечение первых пользователей 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Проведение рекламных компаний и продвижение в соц. сетях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Montserrat" pitchFamily="2" charset="0"/>
              </a:rPr>
              <a:t>Анализ рынка и корректировка маркетинговой стратегии</a:t>
            </a:r>
          </a:p>
          <a:p>
            <a:pPr marL="285750" indent="-285750">
              <a:buFontTx/>
              <a:buChar char="-"/>
            </a:pPr>
            <a:r>
              <a:rPr lang="ru-RU" sz="1400" dirty="0" err="1">
                <a:latin typeface="Montserrat" pitchFamily="2" charset="0"/>
              </a:rPr>
              <a:t>Масшатбирование</a:t>
            </a:r>
            <a:r>
              <a:rPr lang="ru-RU" sz="1400" dirty="0">
                <a:latin typeface="Montserrat" pitchFamily="2" charset="0"/>
              </a:rPr>
              <a:t> продукта и выход на новые рынки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D35AC9-AA46-34F8-C83C-E35AB45269E7}"/>
              </a:ext>
            </a:extLst>
          </p:cNvPr>
          <p:cNvSpPr txBox="1"/>
          <p:nvPr/>
        </p:nvSpPr>
        <p:spPr>
          <a:xfrm>
            <a:off x="9028066" y="2443400"/>
            <a:ext cx="3348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893396-AB24-481E-D2E1-030204DE14CD}"/>
              </a:ext>
            </a:extLst>
          </p:cNvPr>
          <p:cNvSpPr txBox="1"/>
          <p:nvPr/>
        </p:nvSpPr>
        <p:spPr>
          <a:xfrm>
            <a:off x="9028066" y="3915739"/>
            <a:ext cx="3348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0"/>
              </a:rPr>
              <a:t>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4ECD6D-1D08-ED20-0589-F5732562C989}"/>
              </a:ext>
            </a:extLst>
          </p:cNvPr>
          <p:cNvSpPr txBox="1"/>
          <p:nvPr/>
        </p:nvSpPr>
        <p:spPr>
          <a:xfrm>
            <a:off x="9028066" y="5527562"/>
            <a:ext cx="3348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0"/>
              </a:rPr>
              <a:t>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0F174ED-C76B-F1C8-DA38-81BE06CE5435}"/>
              </a:ext>
            </a:extLst>
          </p:cNvPr>
          <p:cNvSpPr txBox="1"/>
          <p:nvPr/>
        </p:nvSpPr>
        <p:spPr>
          <a:xfrm>
            <a:off x="10646935" y="2439635"/>
            <a:ext cx="950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0"/>
              </a:rPr>
              <a:t>500 000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C89D684-630F-450E-9E21-B705DA851CFB}"/>
              </a:ext>
            </a:extLst>
          </p:cNvPr>
          <p:cNvSpPr txBox="1"/>
          <p:nvPr/>
        </p:nvSpPr>
        <p:spPr>
          <a:xfrm>
            <a:off x="10646934" y="3911974"/>
            <a:ext cx="11466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0"/>
              </a:rPr>
              <a:t>1 500 000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2288D8A-1CBF-6FA4-620F-7775CC66E3E9}"/>
              </a:ext>
            </a:extLst>
          </p:cNvPr>
          <p:cNvSpPr txBox="1"/>
          <p:nvPr/>
        </p:nvSpPr>
        <p:spPr>
          <a:xfrm>
            <a:off x="10646934" y="5523798"/>
            <a:ext cx="11466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0"/>
              </a:rPr>
              <a:t>1 000 000</a:t>
            </a:r>
          </a:p>
        </p:txBody>
      </p:sp>
    </p:spTree>
    <p:extLst>
      <p:ext uri="{BB962C8B-B14F-4D97-AF65-F5344CB8AC3E}">
        <p14:creationId xmlns:p14="http://schemas.microsoft.com/office/powerpoint/2010/main" val="1031753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39D4A80-3D7B-817A-B71F-EB18A170B9FC}"/>
              </a:ext>
            </a:extLst>
          </p:cNvPr>
          <p:cNvSpPr txBox="1"/>
          <p:nvPr/>
        </p:nvSpPr>
        <p:spPr>
          <a:xfrm>
            <a:off x="523553" y="654072"/>
            <a:ext cx="51384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latin typeface="Montserrat Medium" pitchFamily="2" charset="0"/>
              </a:rPr>
              <a:t>Технологические риски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DA682FAE-2344-7BF0-E527-AA8F00199DF9}"/>
              </a:ext>
            </a:extLst>
          </p:cNvPr>
          <p:cNvSpPr/>
          <p:nvPr/>
        </p:nvSpPr>
        <p:spPr>
          <a:xfrm rot="5400000">
            <a:off x="904026" y="1477176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67A75-BE13-1CC3-19B5-89401050958A}"/>
              </a:ext>
            </a:extLst>
          </p:cNvPr>
          <p:cNvSpPr txBox="1"/>
          <p:nvPr/>
        </p:nvSpPr>
        <p:spPr>
          <a:xfrm>
            <a:off x="6625902" y="654072"/>
            <a:ext cx="4186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latin typeface="Montserrat Medium" pitchFamily="2" charset="0"/>
              </a:rPr>
              <a:t>Рыночные риски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7B833CBC-92BA-ED37-F582-D338E0236C4E}"/>
              </a:ext>
            </a:extLst>
          </p:cNvPr>
          <p:cNvSpPr/>
          <p:nvPr/>
        </p:nvSpPr>
        <p:spPr>
          <a:xfrm rot="5400000">
            <a:off x="7006375" y="1477177"/>
            <a:ext cx="62068" cy="823015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555698E-30E3-00CE-71FE-C1D4191FA013}"/>
              </a:ext>
            </a:extLst>
          </p:cNvPr>
          <p:cNvCxnSpPr/>
          <p:nvPr/>
        </p:nvCxnSpPr>
        <p:spPr>
          <a:xfrm>
            <a:off x="0" y="1496483"/>
            <a:ext cx="12192000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D711695-CEB7-964F-349A-CB860BE26218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516477E-E452-5726-1B70-E33BE4F67F81}"/>
              </a:ext>
            </a:extLst>
          </p:cNvPr>
          <p:cNvSpPr txBox="1"/>
          <p:nvPr/>
        </p:nvSpPr>
        <p:spPr>
          <a:xfrm>
            <a:off x="523552" y="2530807"/>
            <a:ext cx="610235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Низкое качество 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Проблемы интеграции с </a:t>
            </a:r>
            <a:r>
              <a:rPr lang="en" sz="1600" dirty="0">
                <a:solidFill>
                  <a:srgbClr val="000000"/>
                </a:solidFill>
                <a:effectLst/>
                <a:latin typeface="Montserrat" pitchFamily="2" charset="0"/>
              </a:rPr>
              <a:t>iOS/Android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Недостаток ресурсов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Задержки </a:t>
            </a:r>
            <a:r>
              <a:rPr lang="en" sz="1600" dirty="0">
                <a:solidFill>
                  <a:srgbClr val="000000"/>
                </a:solidFill>
                <a:effectLst/>
                <a:latin typeface="Montserrat" pitchFamily="2" charset="0"/>
              </a:rPr>
              <a:t>MVP 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из-за алгоритмов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Трудности тестирования </a:t>
            </a:r>
            <a:r>
              <a:rPr lang="en" sz="1600" dirty="0">
                <a:solidFill>
                  <a:srgbClr val="000000"/>
                </a:solidFill>
                <a:effectLst/>
                <a:latin typeface="Montserrat" pitchFamily="2" charset="0"/>
              </a:rPr>
              <a:t>UI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Нехватка данных для обучения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Сложности реализации функций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Задержки из-за команды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C7240-0B9F-5529-44BF-52D23E4F0690}"/>
              </a:ext>
            </a:extLst>
          </p:cNvPr>
          <p:cNvSpPr txBox="1"/>
          <p:nvPr/>
        </p:nvSpPr>
        <p:spPr>
          <a:xfrm>
            <a:off x="6625901" y="2530807"/>
            <a:ext cx="61023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Низкое принятие технологий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Высокая конкуренция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Трудности привлечения пользователей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Проблемы адаптации под рынки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Слабое продвижение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Неэффективная монетизация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Несоответствие ожиданиям рынка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Недооценка маркетинговых затрат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itchFamily="2" charset="0"/>
              </a:rPr>
              <a:t>Нереалистичные прогнозы роста</a:t>
            </a:r>
          </a:p>
        </p:txBody>
      </p:sp>
    </p:spTree>
    <p:extLst>
      <p:ext uri="{BB962C8B-B14F-4D97-AF65-F5344CB8AC3E}">
        <p14:creationId xmlns:p14="http://schemas.microsoft.com/office/powerpoint/2010/main" val="2989926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28098A-D8EF-6177-9A67-9AA9F8F8B639}"/>
              </a:ext>
            </a:extLst>
          </p:cNvPr>
          <p:cNvSpPr txBox="1"/>
          <p:nvPr/>
        </p:nvSpPr>
        <p:spPr>
          <a:xfrm>
            <a:off x="1943100" y="2551837"/>
            <a:ext cx="55435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Montserrat Medium" pitchFamily="2" charset="0"/>
              </a:rPr>
              <a:t>Спасибо за внимание!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D8C5ADD-0BC1-2B1D-0148-440FC17C5FD3}"/>
              </a:ext>
            </a:extLst>
          </p:cNvPr>
          <p:cNvSpPr/>
          <p:nvPr/>
        </p:nvSpPr>
        <p:spPr>
          <a:xfrm rot="5400000">
            <a:off x="3076175" y="1341764"/>
            <a:ext cx="115100" cy="1847849"/>
          </a:xfrm>
          <a:prstGeom prst="roundRect">
            <a:avLst/>
          </a:prstGeom>
          <a:solidFill>
            <a:srgbClr val="FF4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489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1202</Words>
  <Application>Microsoft Macintosh PowerPoint</Application>
  <PresentationFormat>Широкоэкранный</PresentationFormat>
  <Paragraphs>342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Montserrat</vt:lpstr>
      <vt:lpstr>Montserrat Light</vt:lpstr>
      <vt:lpstr>Montserrat Medium</vt:lpstr>
      <vt:lpstr>Montserrat SemiBold</vt:lpstr>
      <vt:lpstr>TimesNewRomanPS-BoldMT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alaudinova2021@bk.ru</dc:creator>
  <cp:lastModifiedBy>alaudinova2021@bk.ru</cp:lastModifiedBy>
  <cp:revision>10</cp:revision>
  <dcterms:created xsi:type="dcterms:W3CDTF">2024-11-28T14:21:05Z</dcterms:created>
  <dcterms:modified xsi:type="dcterms:W3CDTF">2024-12-06T20:55:46Z</dcterms:modified>
</cp:coreProperties>
</file>