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75" r:id="rId2"/>
    <p:sldId id="257" r:id="rId3"/>
    <p:sldId id="286" r:id="rId4"/>
    <p:sldId id="287" r:id="rId5"/>
    <p:sldId id="607" r:id="rId6"/>
    <p:sldId id="608" r:id="rId7"/>
    <p:sldId id="273" r:id="rId8"/>
    <p:sldId id="288" r:id="rId9"/>
    <p:sldId id="609" r:id="rId10"/>
    <p:sldId id="610" r:id="rId11"/>
    <p:sldId id="611" r:id="rId12"/>
    <p:sldId id="284" r:id="rId13"/>
    <p:sldId id="602" r:id="rId14"/>
    <p:sldId id="265" r:id="rId15"/>
    <p:sldId id="269" r:id="rId16"/>
  </p:sldIdLst>
  <p:sldSz cx="14257338" cy="8020050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.egelskaya@gmail.com" initials="s" lastIdx="2" clrIdx="0">
    <p:extLst>
      <p:ext uri="{19B8F6BF-5375-455C-9EA6-DF929625EA0E}">
        <p15:presenceInfo xmlns:p15="http://schemas.microsoft.com/office/powerpoint/2012/main" userId="89944ba00cb37841" providerId="Windows Live"/>
      </p:ext>
    </p:extLst>
  </p:cmAuthor>
  <p:cmAuthor id="2" name="Егельская Светлана Николаевна" initials="ЕСН" lastIdx="1" clrIdx="1">
    <p:extLst>
      <p:ext uri="{19B8F6BF-5375-455C-9EA6-DF929625EA0E}">
        <p15:presenceInfo xmlns:p15="http://schemas.microsoft.com/office/powerpoint/2012/main" userId="S-1-5-21-2993987193-2131203636-989207273-1164" providerId="AD"/>
      </p:ext>
    </p:extLst>
  </p:cmAuthor>
  <p:cmAuthor id="3" name="Артем Овчаров" initials="АО" lastIdx="2" clrIdx="2">
    <p:extLst>
      <p:ext uri="{19B8F6BF-5375-455C-9EA6-DF929625EA0E}">
        <p15:presenceInfo xmlns:p15="http://schemas.microsoft.com/office/powerpoint/2012/main" userId="b9693afbaecd832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F4F4F6"/>
    <a:srgbClr val="D5D5D5"/>
    <a:srgbClr val="E4E4E4"/>
    <a:srgbClr val="3B87CD"/>
    <a:srgbClr val="73A9DB"/>
    <a:srgbClr val="EE6442"/>
    <a:srgbClr val="504F53"/>
    <a:srgbClr val="F8BFB2"/>
    <a:srgbClr val="CAD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42" autoAdjust="0"/>
    <p:restoredTop sz="95905" autoAdjust="0"/>
  </p:normalViewPr>
  <p:slideViewPr>
    <p:cSldViewPr snapToGrid="0" snapToObjects="1">
      <p:cViewPr varScale="1">
        <p:scale>
          <a:sx n="83" d="100"/>
          <a:sy n="83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8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defTabSz="0"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b="1" i="0" u="none" strike="noStrike" kern="120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egoe UI Light" panose="020B0502040204020203" pitchFamily="34" charset="0"/>
              </a:rPr>
              <a:t>Результаты анкетирования жителей </a:t>
            </a:r>
            <a:br>
              <a:rPr lang="ru-RU" sz="1000" b="1" i="0" u="none" strike="noStrike" kern="120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egoe UI Light" panose="020B0502040204020203" pitchFamily="34" charset="0"/>
              </a:rPr>
            </a:br>
            <a:r>
              <a:rPr lang="ru-RU" sz="1000" b="1" i="0" u="none" strike="noStrike" kern="120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egoe UI Light" panose="020B0502040204020203" pitchFamily="34" charset="0"/>
              </a:rPr>
              <a:t>города </a:t>
            </a:r>
            <a:r>
              <a:rPr lang="ru-RU" sz="1000" b="1" i="0" u="none" strike="noStrike" kern="120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egoe UI Light" panose="020B0502040204020203" pitchFamily="34" charset="0"/>
              </a:rPr>
              <a:t>Ростова</a:t>
            </a:r>
            <a:r>
              <a:rPr lang="ru-RU" sz="1000" b="1" i="0" u="none" strike="noStrike" kern="120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egoe UI Light" panose="020B0502040204020203" pitchFamily="34" charset="0"/>
              </a:rPr>
              <a:t>-на-Дону и Ростовской области</a:t>
            </a:r>
            <a:endParaRPr lang="ru-RU" sz="1000" b="1" baseline="0" dirty="0"/>
          </a:p>
        </c:rich>
      </c:tx>
      <c:layout>
        <c:manualLayout>
          <c:xMode val="edge"/>
          <c:yMode val="edge"/>
          <c:x val="0.255088217655425"/>
          <c:y val="5.1681921879287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defTabSz="0"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городе Ростове-на-Дону недостаточно концертных залов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Лист1!$A$1</c:f>
              <c:numCache>
                <c:formatCode>0%</c:formatCode>
                <c:ptCount val="1"/>
                <c:pt idx="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F-4886-9791-5282A04A9302}"/>
            </c:ext>
          </c:extLst>
        </c:ser>
        <c:ser>
          <c:idx val="1"/>
          <c:order val="1"/>
          <c:tx>
            <c:strRef>
              <c:f>Лист1!$B$2</c:f>
              <c:strCache>
                <c:ptCount val="1"/>
                <c:pt idx="0">
                  <c:v>самым значимым при посещении концерта является качество звука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Лист1!$A$2</c:f>
              <c:numCache>
                <c:formatCode>0%</c:formatCode>
                <c:ptCount val="1"/>
                <c:pt idx="0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4F-4886-9791-5282A04A9302}"/>
            </c:ext>
          </c:extLst>
        </c:ser>
        <c:ser>
          <c:idx val="2"/>
          <c:order val="2"/>
          <c:tx>
            <c:strRef>
              <c:f>Лист1!$B$3</c:f>
              <c:strCache>
                <c:ptCount val="1"/>
                <c:pt idx="0">
                  <c:v>хотели бы при возможности стать участниками творческих музыкальных коллективов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Лист1!$A$3</c:f>
              <c:numCache>
                <c:formatCode>0%</c:formatCode>
                <c:ptCount val="1"/>
                <c:pt idx="0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4F-4886-9791-5282A04A9302}"/>
            </c:ext>
          </c:extLst>
        </c:ser>
        <c:ser>
          <c:idx val="3"/>
          <c:order val="3"/>
          <c:tx>
            <c:strRef>
              <c:f>Лист1!$B$4</c:f>
              <c:strCache>
                <c:ptCount val="1"/>
                <c:pt idx="0">
                  <c:v>озабочены состоянием окружающей среды и экологическими проблемами 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Лист1!$A$4</c:f>
              <c:numCache>
                <c:formatCode>0%</c:formatCode>
                <c:ptCount val="1"/>
                <c:pt idx="0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4F-4886-9791-5282A04A9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889582751"/>
        <c:axId val="1889584191"/>
      </c:barChart>
      <c:catAx>
        <c:axId val="18895827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9584191"/>
        <c:crosses val="autoZero"/>
        <c:auto val="1"/>
        <c:lblAlgn val="ctr"/>
        <c:lblOffset val="100"/>
        <c:noMultiLvlLbl val="0"/>
      </c:catAx>
      <c:valAx>
        <c:axId val="1889584191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582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4261378090266394E-2"/>
          <c:y val="0.48604911893320207"/>
          <c:w val="0.83673624148934422"/>
          <c:h val="0.31802783770649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4E8DE-AC94-4645-9DEC-D752673656F1}" type="doc">
      <dgm:prSet loTypeId="urn:microsoft.com/office/officeart/2005/8/layout/venn2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E7570B8-328C-4DF7-9659-E4692BB25205}">
      <dgm:prSet phldrT="[Текст]" custT="1"/>
      <dgm:spPr>
        <a:xfrm>
          <a:off x="712602" y="-14560"/>
          <a:ext cx="3221370" cy="3221370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</dgm:spPr>
      <dgm:t>
        <a:bodyPr lIns="0" tIns="0" rIns="0" bIns="0"/>
        <a:lstStyle/>
        <a:p>
          <a:pPr defTabSz="0">
            <a:lnSpc>
              <a:spcPct val="100000"/>
            </a:lnSpc>
            <a:spcAft>
              <a:spcPts val="0"/>
            </a:spcAft>
            <a:buNone/>
          </a:pPr>
          <a:r>
            <a:rPr lang="en-US" sz="1200" b="1" i="0" u="none" strike="noStrike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PAM</a:t>
          </a:r>
          <a:endParaRPr lang="ru-RU" sz="1200" b="1" i="0" u="none" strike="noStrike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defTabSz="0">
            <a:lnSpc>
              <a:spcPct val="70000"/>
            </a:lnSpc>
            <a:spcAft>
              <a:spcPts val="0"/>
            </a:spcAft>
            <a:buNone/>
          </a:pP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418,2 </a:t>
          </a:r>
          <a:r>
            <a:rPr lang="ru-RU" sz="1200" b="1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gm:t>
    </dgm:pt>
    <dgm:pt modelId="{06B4BB2C-DDF3-4238-96C5-492481C54537}" type="parTrans" cxnId="{81DD2B34-626F-4773-9AC5-6B8AA0387162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D6E19B-5D0F-4CE4-B1F9-493F35420B8B}" type="sibTrans" cxnId="{81DD2B34-626F-4773-9AC5-6B8AA0387162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7DB261-6DB8-4B76-AD0C-9772F890061C}">
      <dgm:prSet phldrT="[Текст]" custT="1"/>
      <dgm:spPr>
        <a:xfrm>
          <a:off x="1027716" y="623502"/>
          <a:ext cx="2577096" cy="2577096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defTabSz="622300">
            <a:lnSpc>
              <a:spcPct val="90000"/>
            </a:lnSpc>
            <a:spcAft>
              <a:spcPct val="35000"/>
            </a:spcAft>
            <a:buNone/>
          </a:pPr>
          <a:r>
            <a:rPr lang="en-US" sz="1200" b="1" i="0" u="none" strike="noStrike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TAM</a:t>
          </a:r>
          <a:endParaRPr lang="ru-RU" sz="1200" b="1" i="0" u="none" strike="noStrike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defTabSz="0">
            <a:lnSpc>
              <a:spcPct val="70000"/>
            </a:lnSpc>
            <a:spcAft>
              <a:spcPts val="0"/>
            </a:spcAft>
            <a:buNone/>
          </a:pP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25,8 </a:t>
          </a:r>
          <a:r>
            <a:rPr lang="ru-RU" sz="1200" b="1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gm:t>
    </dgm:pt>
    <dgm:pt modelId="{5B706C8B-E4D9-4306-8BD5-CAF5ACB29608}" type="parTrans" cxnId="{A9EDD8B2-333E-4A80-86A3-78CFCBA74A5E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CFFE28-30C5-46A6-BFE2-23B1A3C57293}" type="sibTrans" cxnId="{A9EDD8B2-333E-4A80-86A3-78CFCBA74A5E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7655700-E883-4A76-98FB-E3EF95B9143F}">
      <dgm:prSet phldrT="[Текст]" custT="1"/>
      <dgm:spPr>
        <a:xfrm>
          <a:off x="1281305" y="1273987"/>
          <a:ext cx="2069917" cy="1932822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defTabSz="622300">
            <a:lnSpc>
              <a:spcPct val="90000"/>
            </a:lnSpc>
            <a:spcAft>
              <a:spcPct val="35000"/>
            </a:spcAft>
            <a:buNone/>
          </a:pPr>
          <a:r>
            <a:rPr lang="en-US" sz="1200" b="1" i="0" u="none" strike="noStrike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SAM</a:t>
          </a:r>
          <a:endParaRPr lang="ru-RU" sz="1200" b="1" i="0" u="none" strike="noStrike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defTabSz="0">
            <a:lnSpc>
              <a:spcPct val="70000"/>
            </a:lnSpc>
            <a:spcAft>
              <a:spcPts val="0"/>
            </a:spcAft>
            <a:buNone/>
          </a:pP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4,2 </a:t>
          </a:r>
          <a:r>
            <a:rPr lang="ru-RU" sz="1200" b="1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gm:t>
    </dgm:pt>
    <dgm:pt modelId="{BD82A208-F51B-4F72-9296-B0DA96DE8AE7}" type="parTrans" cxnId="{EEBBBF80-AC6C-4A21-9F72-7DBD4C854C3A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E5E4F7-332C-4F24-81BF-B4595E7CB5F5}" type="sibTrans" cxnId="{EEBBBF80-AC6C-4A21-9F72-7DBD4C854C3A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2841466-3D14-4D7B-8752-8B77B1C8CEBA}">
      <dgm:prSet phldrT="[Текст]" custT="1"/>
      <dgm:spPr>
        <a:xfrm>
          <a:off x="1590683" y="1889140"/>
          <a:ext cx="1451162" cy="134679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defTabSz="622300">
            <a:lnSpc>
              <a:spcPct val="90000"/>
            </a:lnSpc>
            <a:spcAft>
              <a:spcPct val="35000"/>
            </a:spcAft>
            <a:buNone/>
          </a:pPr>
          <a:r>
            <a:rPr lang="en-US" sz="1200" b="1" i="0" u="none" strike="noStrike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SOM</a:t>
          </a:r>
          <a:endParaRPr lang="ru-RU" sz="1200" b="1" i="0" u="none" strike="noStrike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defTabSz="0">
            <a:lnSpc>
              <a:spcPct val="70000"/>
            </a:lnSpc>
            <a:spcAft>
              <a:spcPts val="0"/>
            </a:spcAft>
            <a:buNone/>
          </a:pPr>
          <a:r>
            <a:rPr lang="ru-RU" sz="1200" b="1" u="sng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0,2 </a:t>
          </a:r>
          <a:r>
            <a:rPr lang="ru-RU" sz="1200" b="1" u="sng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u="sng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gm:t>
    </dgm:pt>
    <dgm:pt modelId="{69A68F83-5AD0-4799-A7AB-1D1748F3B19A}" type="parTrans" cxnId="{33DF9638-114F-40C9-803F-C2A2A33737E3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6A9700-6395-4084-B09C-25B4837A331B}" type="sibTrans" cxnId="{33DF9638-114F-40C9-803F-C2A2A33737E3}">
      <dgm:prSet/>
      <dgm:spPr/>
      <dgm:t>
        <a:bodyPr/>
        <a:lstStyle/>
        <a:p>
          <a:endParaRPr lang="ru-RU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DB88BC-63F5-461C-9308-4A78656699B3}" type="pres">
      <dgm:prSet presAssocID="{9394E8DE-AC94-4645-9DEC-D752673656F1}" presName="Name0" presStyleCnt="0">
        <dgm:presLayoutVars>
          <dgm:chMax val="7"/>
          <dgm:resizeHandles val="exact"/>
        </dgm:presLayoutVars>
      </dgm:prSet>
      <dgm:spPr/>
    </dgm:pt>
    <dgm:pt modelId="{23C8C10E-56A6-410A-8B1A-06B9EE837A49}" type="pres">
      <dgm:prSet presAssocID="{9394E8DE-AC94-4645-9DEC-D752673656F1}" presName="comp1" presStyleCnt="0"/>
      <dgm:spPr/>
    </dgm:pt>
    <dgm:pt modelId="{12D87019-1A48-4328-8FA7-075A22037739}" type="pres">
      <dgm:prSet presAssocID="{9394E8DE-AC94-4645-9DEC-D752673656F1}" presName="circle1" presStyleLbl="node1" presStyleIdx="0" presStyleCnt="4" custScaleX="130280" custLinFactNeighborX="0" custLinFactNeighborY="1319"/>
      <dgm:spPr/>
    </dgm:pt>
    <dgm:pt modelId="{DBD8DEFE-387B-4182-A87B-E572CA59F3FA}" type="pres">
      <dgm:prSet presAssocID="{9394E8DE-AC94-4645-9DEC-D752673656F1}" presName="c1text" presStyleLbl="node1" presStyleIdx="0" presStyleCnt="4">
        <dgm:presLayoutVars>
          <dgm:bulletEnabled val="1"/>
        </dgm:presLayoutVars>
      </dgm:prSet>
      <dgm:spPr/>
    </dgm:pt>
    <dgm:pt modelId="{80563EE7-D899-4ACF-85A1-1A051151FAF6}" type="pres">
      <dgm:prSet presAssocID="{9394E8DE-AC94-4645-9DEC-D752673656F1}" presName="comp2" presStyleCnt="0"/>
      <dgm:spPr/>
    </dgm:pt>
    <dgm:pt modelId="{FE9AE85A-646E-45E6-81AD-2122B38665D1}" type="pres">
      <dgm:prSet presAssocID="{9394E8DE-AC94-4645-9DEC-D752673656F1}" presName="circle2" presStyleLbl="node1" presStyleIdx="1" presStyleCnt="4" custAng="0" custScaleX="154447" custLinFactNeighborX="-2369" custLinFactNeighborY="-2225"/>
      <dgm:spPr/>
    </dgm:pt>
    <dgm:pt modelId="{A69CA1E3-096E-4DDE-9455-8851B01ADA15}" type="pres">
      <dgm:prSet presAssocID="{9394E8DE-AC94-4645-9DEC-D752673656F1}" presName="c2text" presStyleLbl="node1" presStyleIdx="1" presStyleCnt="4">
        <dgm:presLayoutVars>
          <dgm:bulletEnabled val="1"/>
        </dgm:presLayoutVars>
      </dgm:prSet>
      <dgm:spPr/>
    </dgm:pt>
    <dgm:pt modelId="{34FF343E-63F0-4579-B7E8-3C677B6C3E42}" type="pres">
      <dgm:prSet presAssocID="{9394E8DE-AC94-4645-9DEC-D752673656F1}" presName="comp3" presStyleCnt="0"/>
      <dgm:spPr/>
    </dgm:pt>
    <dgm:pt modelId="{490588A8-B7DB-440D-A7A7-FCD2E75FABA8}" type="pres">
      <dgm:prSet presAssocID="{9394E8DE-AC94-4645-9DEC-D752673656F1}" presName="circle3" presStyleLbl="node1" presStyleIdx="2" presStyleCnt="4" custScaleX="141768"/>
      <dgm:spPr/>
    </dgm:pt>
    <dgm:pt modelId="{56230A5D-EA11-4C6F-BFBE-53269DF086B5}" type="pres">
      <dgm:prSet presAssocID="{9394E8DE-AC94-4645-9DEC-D752673656F1}" presName="c3text" presStyleLbl="node1" presStyleIdx="2" presStyleCnt="4">
        <dgm:presLayoutVars>
          <dgm:bulletEnabled val="1"/>
        </dgm:presLayoutVars>
      </dgm:prSet>
      <dgm:spPr/>
    </dgm:pt>
    <dgm:pt modelId="{F9B9DE13-B4D5-4C3E-B041-A6482AA2EF9B}" type="pres">
      <dgm:prSet presAssocID="{9394E8DE-AC94-4645-9DEC-D752673656F1}" presName="comp4" presStyleCnt="0"/>
      <dgm:spPr/>
    </dgm:pt>
    <dgm:pt modelId="{949E26FB-5F0A-4D21-815A-FBC700BC1519}" type="pres">
      <dgm:prSet presAssocID="{9394E8DE-AC94-4645-9DEC-D752673656F1}" presName="circle4" presStyleLbl="node1" presStyleIdx="3" presStyleCnt="4" custScaleX="151547" custScaleY="104520" custLinFactNeighborY="-1456"/>
      <dgm:spPr/>
    </dgm:pt>
    <dgm:pt modelId="{15621557-6AA9-49A7-A2DE-CE434C10980B}" type="pres">
      <dgm:prSet presAssocID="{9394E8DE-AC94-4645-9DEC-D752673656F1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BF68703-F4C2-4667-8E01-A883A0CEE834}" type="presOf" srcId="{17655700-E883-4A76-98FB-E3EF95B9143F}" destId="{490588A8-B7DB-440D-A7A7-FCD2E75FABA8}" srcOrd="0" destOrd="0" presId="urn:microsoft.com/office/officeart/2005/8/layout/venn2"/>
    <dgm:cxn modelId="{91AA651C-F603-4D41-B818-F7602345C5FE}" type="presOf" srcId="{92841466-3D14-4D7B-8752-8B77B1C8CEBA}" destId="{949E26FB-5F0A-4D21-815A-FBC700BC1519}" srcOrd="0" destOrd="0" presId="urn:microsoft.com/office/officeart/2005/8/layout/venn2"/>
    <dgm:cxn modelId="{81DD2B34-626F-4773-9AC5-6B8AA0387162}" srcId="{9394E8DE-AC94-4645-9DEC-D752673656F1}" destId="{3E7570B8-328C-4DF7-9659-E4692BB25205}" srcOrd="0" destOrd="0" parTransId="{06B4BB2C-DDF3-4238-96C5-492481C54537}" sibTransId="{1DD6E19B-5D0F-4CE4-B1F9-493F35420B8B}"/>
    <dgm:cxn modelId="{E749FC37-36CB-4E06-B391-01E1FF9D7D4C}" type="presOf" srcId="{9394E8DE-AC94-4645-9DEC-D752673656F1}" destId="{69DB88BC-63F5-461C-9308-4A78656699B3}" srcOrd="0" destOrd="0" presId="urn:microsoft.com/office/officeart/2005/8/layout/venn2"/>
    <dgm:cxn modelId="{33DF9638-114F-40C9-803F-C2A2A33737E3}" srcId="{9394E8DE-AC94-4645-9DEC-D752673656F1}" destId="{92841466-3D14-4D7B-8752-8B77B1C8CEBA}" srcOrd="3" destOrd="0" parTransId="{69A68F83-5AD0-4799-A7AB-1D1748F3B19A}" sibTransId="{696A9700-6395-4084-B09C-25B4837A331B}"/>
    <dgm:cxn modelId="{0E85EE70-C479-412D-B2A0-7054440F7A3C}" type="presOf" srcId="{3E7570B8-328C-4DF7-9659-E4692BB25205}" destId="{12D87019-1A48-4328-8FA7-075A22037739}" srcOrd="0" destOrd="0" presId="urn:microsoft.com/office/officeart/2005/8/layout/venn2"/>
    <dgm:cxn modelId="{1E20B955-0279-424A-8D59-EEC2FB552825}" type="presOf" srcId="{17655700-E883-4A76-98FB-E3EF95B9143F}" destId="{56230A5D-EA11-4C6F-BFBE-53269DF086B5}" srcOrd="1" destOrd="0" presId="urn:microsoft.com/office/officeart/2005/8/layout/venn2"/>
    <dgm:cxn modelId="{7B374958-76EC-4BD1-B410-D6E4DFCF13FB}" type="presOf" srcId="{0F7DB261-6DB8-4B76-AD0C-9772F890061C}" destId="{FE9AE85A-646E-45E6-81AD-2122B38665D1}" srcOrd="0" destOrd="0" presId="urn:microsoft.com/office/officeart/2005/8/layout/venn2"/>
    <dgm:cxn modelId="{33A1D558-86EF-4608-9474-3989ACBA4D54}" type="presOf" srcId="{0F7DB261-6DB8-4B76-AD0C-9772F890061C}" destId="{A69CA1E3-096E-4DDE-9455-8851B01ADA15}" srcOrd="1" destOrd="0" presId="urn:microsoft.com/office/officeart/2005/8/layout/venn2"/>
    <dgm:cxn modelId="{7CA96C80-0CCF-4C85-9166-42714C58BF9A}" type="presOf" srcId="{92841466-3D14-4D7B-8752-8B77B1C8CEBA}" destId="{15621557-6AA9-49A7-A2DE-CE434C10980B}" srcOrd="1" destOrd="0" presId="urn:microsoft.com/office/officeart/2005/8/layout/venn2"/>
    <dgm:cxn modelId="{EEBBBF80-AC6C-4A21-9F72-7DBD4C854C3A}" srcId="{9394E8DE-AC94-4645-9DEC-D752673656F1}" destId="{17655700-E883-4A76-98FB-E3EF95B9143F}" srcOrd="2" destOrd="0" parTransId="{BD82A208-F51B-4F72-9296-B0DA96DE8AE7}" sibTransId="{CDE5E4F7-332C-4F24-81BF-B4595E7CB5F5}"/>
    <dgm:cxn modelId="{A9EDD8B2-333E-4A80-86A3-78CFCBA74A5E}" srcId="{9394E8DE-AC94-4645-9DEC-D752673656F1}" destId="{0F7DB261-6DB8-4B76-AD0C-9772F890061C}" srcOrd="1" destOrd="0" parTransId="{5B706C8B-E4D9-4306-8BD5-CAF5ACB29608}" sibTransId="{BECFFE28-30C5-46A6-BFE2-23B1A3C57293}"/>
    <dgm:cxn modelId="{3D6D68B4-7DD2-4E70-B35E-E509A649FDF2}" type="presOf" srcId="{3E7570B8-328C-4DF7-9659-E4692BB25205}" destId="{DBD8DEFE-387B-4182-A87B-E572CA59F3FA}" srcOrd="1" destOrd="0" presId="urn:microsoft.com/office/officeart/2005/8/layout/venn2"/>
    <dgm:cxn modelId="{4D2A9F6C-E3EA-42A7-9EA1-86BDDF4FC8B2}" type="presParOf" srcId="{69DB88BC-63F5-461C-9308-4A78656699B3}" destId="{23C8C10E-56A6-410A-8B1A-06B9EE837A49}" srcOrd="0" destOrd="0" presId="urn:microsoft.com/office/officeart/2005/8/layout/venn2"/>
    <dgm:cxn modelId="{05BF444B-BCF9-42CE-BBD0-DD12D6E273F2}" type="presParOf" srcId="{23C8C10E-56A6-410A-8B1A-06B9EE837A49}" destId="{12D87019-1A48-4328-8FA7-075A22037739}" srcOrd="0" destOrd="0" presId="urn:microsoft.com/office/officeart/2005/8/layout/venn2"/>
    <dgm:cxn modelId="{7EB0F193-2BE3-44F8-8EB9-1AEC85467632}" type="presParOf" srcId="{23C8C10E-56A6-410A-8B1A-06B9EE837A49}" destId="{DBD8DEFE-387B-4182-A87B-E572CA59F3FA}" srcOrd="1" destOrd="0" presId="urn:microsoft.com/office/officeart/2005/8/layout/venn2"/>
    <dgm:cxn modelId="{FCCEC24F-FEC8-4B44-AF81-30B4BBD06399}" type="presParOf" srcId="{69DB88BC-63F5-461C-9308-4A78656699B3}" destId="{80563EE7-D899-4ACF-85A1-1A051151FAF6}" srcOrd="1" destOrd="0" presId="urn:microsoft.com/office/officeart/2005/8/layout/venn2"/>
    <dgm:cxn modelId="{E9A3EAB0-BE28-47B1-A839-A2CC684B2EF6}" type="presParOf" srcId="{80563EE7-D899-4ACF-85A1-1A051151FAF6}" destId="{FE9AE85A-646E-45E6-81AD-2122B38665D1}" srcOrd="0" destOrd="0" presId="urn:microsoft.com/office/officeart/2005/8/layout/venn2"/>
    <dgm:cxn modelId="{7C44C840-B785-474D-BB82-D20EB6CE62CF}" type="presParOf" srcId="{80563EE7-D899-4ACF-85A1-1A051151FAF6}" destId="{A69CA1E3-096E-4DDE-9455-8851B01ADA15}" srcOrd="1" destOrd="0" presId="urn:microsoft.com/office/officeart/2005/8/layout/venn2"/>
    <dgm:cxn modelId="{949F5216-85A3-47F9-B8A8-D047841F9777}" type="presParOf" srcId="{69DB88BC-63F5-461C-9308-4A78656699B3}" destId="{34FF343E-63F0-4579-B7E8-3C677B6C3E42}" srcOrd="2" destOrd="0" presId="urn:microsoft.com/office/officeart/2005/8/layout/venn2"/>
    <dgm:cxn modelId="{FF949F73-AFE8-46CB-9933-E8481FA520B3}" type="presParOf" srcId="{34FF343E-63F0-4579-B7E8-3C677B6C3E42}" destId="{490588A8-B7DB-440D-A7A7-FCD2E75FABA8}" srcOrd="0" destOrd="0" presId="urn:microsoft.com/office/officeart/2005/8/layout/venn2"/>
    <dgm:cxn modelId="{EBA9801E-60FD-417F-B371-5922C30EE55A}" type="presParOf" srcId="{34FF343E-63F0-4579-B7E8-3C677B6C3E42}" destId="{56230A5D-EA11-4C6F-BFBE-53269DF086B5}" srcOrd="1" destOrd="0" presId="urn:microsoft.com/office/officeart/2005/8/layout/venn2"/>
    <dgm:cxn modelId="{CB0E683A-2F0A-4D2A-8F2C-DB6044D1C59C}" type="presParOf" srcId="{69DB88BC-63F5-461C-9308-4A78656699B3}" destId="{F9B9DE13-B4D5-4C3E-B041-A6482AA2EF9B}" srcOrd="3" destOrd="0" presId="urn:microsoft.com/office/officeart/2005/8/layout/venn2"/>
    <dgm:cxn modelId="{8C6878BF-90DB-414E-BE24-212DD41F1E05}" type="presParOf" srcId="{F9B9DE13-B4D5-4C3E-B041-A6482AA2EF9B}" destId="{949E26FB-5F0A-4D21-815A-FBC700BC1519}" srcOrd="0" destOrd="0" presId="urn:microsoft.com/office/officeart/2005/8/layout/venn2"/>
    <dgm:cxn modelId="{E942127A-A21B-4DD2-BED5-449BADD666F0}" type="presParOf" srcId="{F9B9DE13-B4D5-4C3E-B041-A6482AA2EF9B}" destId="{15621557-6AA9-49A7-A2DE-CE434C10980B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87019-1A48-4328-8FA7-075A22037739}">
      <dsp:nvSpPr>
        <dsp:cNvPr id="0" name=""/>
        <dsp:cNvSpPr/>
      </dsp:nvSpPr>
      <dsp:spPr>
        <a:xfrm>
          <a:off x="-707972" y="615648"/>
          <a:ext cx="6092118" cy="4676173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i="0" u="none" strike="noStrike" kern="1200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PAM</a:t>
          </a:r>
          <a:endParaRPr lang="ru-RU" sz="1200" b="1" i="0" u="none" strike="noStrike" kern="1200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marL="0" lvl="0" indent="0" algn="ctr" defTabSz="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418,2 </a:t>
          </a:r>
          <a:r>
            <a:rPr lang="ru-RU" sz="1200" b="1" kern="1200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sp:txBody>
      <dsp:txXfrm>
        <a:off x="1735859" y="952178"/>
        <a:ext cx="1204454" cy="495983"/>
      </dsp:txXfrm>
    </dsp:sp>
    <dsp:sp modelId="{FE9AE85A-646E-45E6-81AD-2122B38665D1}">
      <dsp:nvSpPr>
        <dsp:cNvPr id="0" name=""/>
        <dsp:cNvSpPr/>
      </dsp:nvSpPr>
      <dsp:spPr>
        <a:xfrm>
          <a:off x="-550797" y="1405968"/>
          <a:ext cx="5777767" cy="374093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u="none" strike="noStrike" kern="1200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TAM</a:t>
          </a:r>
          <a:endParaRPr lang="ru-RU" sz="1200" b="1" i="0" u="none" strike="noStrike" kern="1200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marL="0" lvl="0" indent="0" algn="ctr" defTabSz="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25,8 </a:t>
          </a:r>
          <a:r>
            <a:rPr lang="ru-RU" sz="1200" b="1" kern="1200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sp:txBody>
      <dsp:txXfrm>
        <a:off x="1624145" y="1729037"/>
        <a:ext cx="1427881" cy="476144"/>
      </dsp:txXfrm>
    </dsp:sp>
    <dsp:sp modelId="{490588A8-B7DB-440D-A7A7-FCD2E75FABA8}">
      <dsp:nvSpPr>
        <dsp:cNvPr id="0" name=""/>
        <dsp:cNvSpPr/>
      </dsp:nvSpPr>
      <dsp:spPr>
        <a:xfrm>
          <a:off x="349291" y="2424439"/>
          <a:ext cx="3977590" cy="2805703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u="none" strike="noStrike" kern="1200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SAM</a:t>
          </a:r>
          <a:endParaRPr lang="ru-RU" sz="1200" b="1" i="0" u="none" strike="noStrike" kern="1200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marL="0" lvl="0" indent="0" algn="ctr" defTabSz="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4,2 </a:t>
          </a:r>
          <a:r>
            <a:rPr lang="ru-RU" sz="1200" b="1" kern="1200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sp:txBody>
      <dsp:txXfrm>
        <a:off x="1682754" y="2727316"/>
        <a:ext cx="1310663" cy="446385"/>
      </dsp:txXfrm>
    </dsp:sp>
    <dsp:sp modelId="{949E26FB-5F0A-4D21-815A-FBC700BC1519}">
      <dsp:nvSpPr>
        <dsp:cNvPr id="0" name=""/>
        <dsp:cNvSpPr/>
      </dsp:nvSpPr>
      <dsp:spPr>
        <a:xfrm>
          <a:off x="920766" y="3290167"/>
          <a:ext cx="2834639" cy="195501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u="none" strike="noStrike" kern="1200" cap="none" dirty="0"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rPr>
            <a:t>SOM</a:t>
          </a:r>
          <a:endParaRPr lang="ru-RU" sz="1200" b="1" i="0" u="none" strike="noStrike" kern="1200" cap="none" dirty="0">
            <a:latin typeface="Calibri" panose="020F0502020204030204" pitchFamily="34" charset="0"/>
            <a:ea typeface="+mn-ea"/>
            <a:cs typeface="Calibri" panose="020F0502020204030204" pitchFamily="34" charset="0"/>
            <a:sym typeface="Arial"/>
          </a:endParaRPr>
        </a:p>
        <a:p>
          <a:pPr marL="0" lvl="0" indent="0" algn="ctr" defTabSz="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u="sng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0,2 </a:t>
          </a:r>
          <a:r>
            <a:rPr lang="ru-RU" sz="1200" b="1" u="sng" kern="1200" dirty="0" err="1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млрд.руб</a:t>
          </a:r>
          <a:r>
            <a:rPr lang="ru-RU" sz="1200" b="1" u="sng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</a:p>
      </dsp:txBody>
      <dsp:txXfrm>
        <a:off x="1629426" y="3922073"/>
        <a:ext cx="1417319" cy="69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F44D-FC74-4A91-BB43-00176BCD0DB3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52210-1B02-4163-B1B0-D4BDF21B39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37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8T13:26:44.456"/>
    </inkml:context>
    <inkml:brush xml:id="br0">
      <inkml:brushProperty name="width" value="0.3" units="cm"/>
      <inkml:brushProperty name="height" value="0.6" units="cm"/>
      <inkml:brushProperty name="color" value="#EBF7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8T13:37:59.812"/>
    </inkml:context>
    <inkml:brush xml:id="br0">
      <inkml:brushProperty name="width" value="0.3" units="cm"/>
      <inkml:brushProperty name="height" value="0.6" units="cm"/>
      <inkml:brushProperty name="color" value="#EBF7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08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4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982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82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82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71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83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483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9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090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87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92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167" y="1312541"/>
            <a:ext cx="10693004" cy="2792166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2167" y="4212383"/>
            <a:ext cx="10693004" cy="1936322"/>
          </a:xfrm>
        </p:spPr>
        <p:txBody>
          <a:bodyPr/>
          <a:lstStyle>
            <a:lvl1pPr marL="0" indent="0" algn="ctr">
              <a:buNone/>
              <a:defRPr sz="2807"/>
            </a:lvl1pPr>
            <a:lvl2pPr marL="534637" indent="0" algn="ctr">
              <a:buNone/>
              <a:defRPr sz="2339"/>
            </a:lvl2pPr>
            <a:lvl3pPr marL="1069272" indent="0" algn="ctr">
              <a:buNone/>
              <a:defRPr sz="2105"/>
            </a:lvl3pPr>
            <a:lvl4pPr marL="1603909" indent="0" algn="ctr">
              <a:buNone/>
              <a:defRPr sz="1871"/>
            </a:lvl4pPr>
            <a:lvl5pPr marL="2138545" indent="0" algn="ctr">
              <a:buNone/>
              <a:defRPr sz="1871"/>
            </a:lvl5pPr>
            <a:lvl6pPr marL="2673181" indent="0" algn="ctr">
              <a:buNone/>
              <a:defRPr sz="1871"/>
            </a:lvl6pPr>
            <a:lvl7pPr marL="3207818" indent="0" algn="ctr">
              <a:buNone/>
              <a:defRPr sz="1871"/>
            </a:lvl7pPr>
            <a:lvl8pPr marL="3742454" indent="0" algn="ctr">
              <a:buNone/>
              <a:defRPr sz="1871"/>
            </a:lvl8pPr>
            <a:lvl9pPr marL="4277090" indent="0" algn="ctr">
              <a:buNone/>
              <a:defRPr sz="1871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050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348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769" y="1999448"/>
            <a:ext cx="12296953" cy="3336117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769" y="5367127"/>
            <a:ext cx="12296953" cy="1754385"/>
          </a:xfrm>
        </p:spPr>
        <p:txBody>
          <a:bodyPr/>
          <a:lstStyle>
            <a:lvl1pPr marL="0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1pPr>
            <a:lvl2pPr marL="534637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72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909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545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181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81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45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709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944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0195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7780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7779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1" y="426994"/>
            <a:ext cx="12296953" cy="1550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049" y="1966031"/>
            <a:ext cx="6031522" cy="963519"/>
          </a:xfrm>
        </p:spPr>
        <p:txBody>
          <a:bodyPr anchor="b"/>
          <a:lstStyle>
            <a:lvl1pPr marL="0" indent="0">
              <a:buNone/>
              <a:defRPr sz="2807" b="1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1" indent="0">
              <a:buNone/>
              <a:defRPr sz="1871" b="1"/>
            </a:lvl6pPr>
            <a:lvl7pPr marL="3207818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0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049" y="2929550"/>
            <a:ext cx="6031522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17778" y="1966031"/>
            <a:ext cx="6061226" cy="963519"/>
          </a:xfrm>
        </p:spPr>
        <p:txBody>
          <a:bodyPr anchor="b"/>
          <a:lstStyle>
            <a:lvl1pPr marL="0" indent="0">
              <a:buNone/>
              <a:defRPr sz="2807" b="1"/>
            </a:lvl1pPr>
            <a:lvl2pPr marL="534637" indent="0">
              <a:buNone/>
              <a:defRPr sz="2339" b="1"/>
            </a:lvl2pPr>
            <a:lvl3pPr marL="1069272" indent="0">
              <a:buNone/>
              <a:defRPr sz="2105" b="1"/>
            </a:lvl3pPr>
            <a:lvl4pPr marL="1603909" indent="0">
              <a:buNone/>
              <a:defRPr sz="1871" b="1"/>
            </a:lvl4pPr>
            <a:lvl5pPr marL="2138545" indent="0">
              <a:buNone/>
              <a:defRPr sz="1871" b="1"/>
            </a:lvl5pPr>
            <a:lvl6pPr marL="2673181" indent="0">
              <a:buNone/>
              <a:defRPr sz="1871" b="1"/>
            </a:lvl6pPr>
            <a:lvl7pPr marL="3207818" indent="0">
              <a:buNone/>
              <a:defRPr sz="1871" b="1"/>
            </a:lvl7pPr>
            <a:lvl8pPr marL="3742454" indent="0">
              <a:buNone/>
              <a:defRPr sz="1871" b="1"/>
            </a:lvl8pPr>
            <a:lvl9pPr marL="4277090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17778" y="2929550"/>
            <a:ext cx="6061226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6896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815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755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2" y="534674"/>
            <a:ext cx="4598361" cy="1871345"/>
          </a:xfrm>
        </p:spPr>
        <p:txBody>
          <a:bodyPr anchor="b"/>
          <a:lstStyle>
            <a:lvl1pPr>
              <a:defRPr sz="374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1228" y="1154739"/>
            <a:ext cx="7217776" cy="5699434"/>
          </a:xfrm>
        </p:spPr>
        <p:txBody>
          <a:bodyPr/>
          <a:lstStyle>
            <a:lvl1pPr>
              <a:defRPr sz="3743"/>
            </a:lvl1pPr>
            <a:lvl2pPr>
              <a:defRPr sz="3275"/>
            </a:lvl2pPr>
            <a:lvl3pPr>
              <a:defRPr sz="2807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2" y="2406015"/>
            <a:ext cx="4598361" cy="4457440"/>
          </a:xfrm>
        </p:spPr>
        <p:txBody>
          <a:bodyPr/>
          <a:lstStyle>
            <a:lvl1pPr marL="0" indent="0">
              <a:buNone/>
              <a:defRPr sz="1871"/>
            </a:lvl1pPr>
            <a:lvl2pPr marL="534637" indent="0">
              <a:buNone/>
              <a:defRPr sz="1637"/>
            </a:lvl2pPr>
            <a:lvl3pPr marL="1069272" indent="0">
              <a:buNone/>
              <a:defRPr sz="1403"/>
            </a:lvl3pPr>
            <a:lvl4pPr marL="1603909" indent="0">
              <a:buNone/>
              <a:defRPr sz="1169"/>
            </a:lvl4pPr>
            <a:lvl5pPr marL="2138545" indent="0">
              <a:buNone/>
              <a:defRPr sz="1169"/>
            </a:lvl5pPr>
            <a:lvl6pPr marL="2673181" indent="0">
              <a:buNone/>
              <a:defRPr sz="1169"/>
            </a:lvl6pPr>
            <a:lvl7pPr marL="3207818" indent="0">
              <a:buNone/>
              <a:defRPr sz="1169"/>
            </a:lvl7pPr>
            <a:lvl8pPr marL="3742454" indent="0">
              <a:buNone/>
              <a:defRPr sz="1169"/>
            </a:lvl8pPr>
            <a:lvl9pPr marL="4277090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3445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2" y="534674"/>
            <a:ext cx="4598361" cy="1871345"/>
          </a:xfrm>
        </p:spPr>
        <p:txBody>
          <a:bodyPr anchor="b"/>
          <a:lstStyle>
            <a:lvl1pPr>
              <a:defRPr sz="374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61228" y="1154739"/>
            <a:ext cx="7217776" cy="5699434"/>
          </a:xfrm>
        </p:spPr>
        <p:txBody>
          <a:bodyPr anchor="t"/>
          <a:lstStyle>
            <a:lvl1pPr marL="0" indent="0">
              <a:buNone/>
              <a:defRPr sz="3743"/>
            </a:lvl1pPr>
            <a:lvl2pPr marL="534637" indent="0">
              <a:buNone/>
              <a:defRPr sz="3275"/>
            </a:lvl2pPr>
            <a:lvl3pPr marL="1069272" indent="0">
              <a:buNone/>
              <a:defRPr sz="2807"/>
            </a:lvl3pPr>
            <a:lvl4pPr marL="1603909" indent="0">
              <a:buNone/>
              <a:defRPr sz="2339"/>
            </a:lvl4pPr>
            <a:lvl5pPr marL="2138545" indent="0">
              <a:buNone/>
              <a:defRPr sz="2339"/>
            </a:lvl5pPr>
            <a:lvl6pPr marL="2673181" indent="0">
              <a:buNone/>
              <a:defRPr sz="2339"/>
            </a:lvl6pPr>
            <a:lvl7pPr marL="3207818" indent="0">
              <a:buNone/>
              <a:defRPr sz="2339"/>
            </a:lvl7pPr>
            <a:lvl8pPr marL="3742454" indent="0">
              <a:buNone/>
              <a:defRPr sz="2339"/>
            </a:lvl8pPr>
            <a:lvl9pPr marL="4277090" indent="0">
              <a:buNone/>
              <a:defRPr sz="233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2" y="2406015"/>
            <a:ext cx="4598361" cy="4457440"/>
          </a:xfrm>
        </p:spPr>
        <p:txBody>
          <a:bodyPr/>
          <a:lstStyle>
            <a:lvl1pPr marL="0" indent="0">
              <a:buNone/>
              <a:defRPr sz="1871"/>
            </a:lvl1pPr>
            <a:lvl2pPr marL="534637" indent="0">
              <a:buNone/>
              <a:defRPr sz="1637"/>
            </a:lvl2pPr>
            <a:lvl3pPr marL="1069272" indent="0">
              <a:buNone/>
              <a:defRPr sz="1403"/>
            </a:lvl3pPr>
            <a:lvl4pPr marL="1603909" indent="0">
              <a:buNone/>
              <a:defRPr sz="1169"/>
            </a:lvl4pPr>
            <a:lvl5pPr marL="2138545" indent="0">
              <a:buNone/>
              <a:defRPr sz="1169"/>
            </a:lvl5pPr>
            <a:lvl6pPr marL="2673181" indent="0">
              <a:buNone/>
              <a:defRPr sz="1169"/>
            </a:lvl6pPr>
            <a:lvl7pPr marL="3207818" indent="0">
              <a:buNone/>
              <a:defRPr sz="1169"/>
            </a:lvl7pPr>
            <a:lvl8pPr marL="3742454" indent="0">
              <a:buNone/>
              <a:defRPr sz="1169"/>
            </a:lvl8pPr>
            <a:lvl9pPr marL="4277090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822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3809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02909" y="426993"/>
            <a:ext cx="3074239" cy="67966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0193" y="426993"/>
            <a:ext cx="9044499" cy="67966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136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1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195" y="426994"/>
            <a:ext cx="12296953" cy="155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0195" y="2134967"/>
            <a:ext cx="12296953" cy="5088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0195" y="7433403"/>
            <a:ext cx="3207901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2744" y="7433403"/>
            <a:ext cx="4811852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69247" y="7433403"/>
            <a:ext cx="3207901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0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1069272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19" indent="-267319" algn="l" defTabSz="1069272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01955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336591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228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864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500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5136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773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409" indent="-267319" algn="l" defTabSz="106927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37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72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909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545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181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818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454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7090" algn="l" defTabSz="1069272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chart" Target="../charts/chart1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60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60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dom.ukr.bio/ru/articles/10097/" TargetMode="External"/><Relationship Id="rId4" Type="http://schemas.openxmlformats.org/officeDocument/2006/relationships/hyperlink" Target="https://hvoya.wordpress.com/2017/11/21/soga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rosstat.gov.ru/compendium/document/13284" TargetMode="External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hyperlink" Target="https://disk.yandex.ru/i/WXSVo2sYwTGn6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jpeg"/><Relationship Id="rId18" Type="http://schemas.microsoft.com/office/2007/relationships/hdphoto" Target="../media/hdphoto8.wdp"/><Relationship Id="rId3" Type="http://schemas.openxmlformats.org/officeDocument/2006/relationships/image" Target="../media/image27.png"/><Relationship Id="rId21" Type="http://schemas.openxmlformats.org/officeDocument/2006/relationships/image" Target="../media/image40.png"/><Relationship Id="rId7" Type="http://schemas.openxmlformats.org/officeDocument/2006/relationships/image" Target="../media/image29.png"/><Relationship Id="rId12" Type="http://schemas.microsoft.com/office/2007/relationships/hdphoto" Target="../media/hdphoto7.wdp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7.png"/><Relationship Id="rId20" Type="http://schemas.microsoft.com/office/2007/relationships/hdphoto" Target="../media/hdphoto9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19" Type="http://schemas.openxmlformats.org/officeDocument/2006/relationships/image" Target="../media/image39.png"/><Relationship Id="rId4" Type="http://schemas.microsoft.com/office/2007/relationships/hdphoto" Target="../media/hdphoto5.wdp"/><Relationship Id="rId9" Type="http://schemas.openxmlformats.org/officeDocument/2006/relationships/image" Target="../media/image31.png"/><Relationship Id="rId14" Type="http://schemas.openxmlformats.org/officeDocument/2006/relationships/image" Target="../media/image35.png"/><Relationship Id="rId2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sv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1638A7E-A7AD-4834-0CB5-C3335936812F}"/>
              </a:ext>
            </a:extLst>
          </p:cNvPr>
          <p:cNvCxnSpPr>
            <a:cxnSpLocks/>
          </p:cNvCxnSpPr>
          <p:nvPr/>
        </p:nvCxnSpPr>
        <p:spPr>
          <a:xfrm>
            <a:off x="0" y="6376407"/>
            <a:ext cx="14257338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1813" y="6635619"/>
            <a:ext cx="1420716" cy="1387108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354F9F7-4923-92B0-AB8F-DA53CB7EA1DC}"/>
              </a:ext>
            </a:extLst>
          </p:cNvPr>
          <p:cNvCxnSpPr>
            <a:cxnSpLocks/>
          </p:cNvCxnSpPr>
          <p:nvPr/>
        </p:nvCxnSpPr>
        <p:spPr>
          <a:xfrm>
            <a:off x="8651988" y="107449"/>
            <a:ext cx="3694140" cy="4382405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DCE4ED-497E-7338-0BCA-89FD0F5914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595" b="12857"/>
          <a:stretch/>
        </p:blipFill>
        <p:spPr>
          <a:xfrm>
            <a:off x="5809262" y="1326238"/>
            <a:ext cx="8448076" cy="663579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15807" y="5143565"/>
            <a:ext cx="5337752" cy="539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579" dirty="0">
                <a:solidFill>
                  <a:srgbClr val="000000">
                    <a:alpha val="100000"/>
                  </a:srgbClr>
                </a:solidFill>
                <a:ea typeface="Calleo-Trial Light" pitchFamily="34" charset="-122"/>
              </a:rPr>
              <a:t>Развитие территории региона, повышение качества жизни</a:t>
            </a:r>
            <a:endParaRPr lang="en-US" sz="1579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8F1609-F209-4D98-B962-0ED30D15B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807" y="135153"/>
            <a:ext cx="5999354" cy="1908709"/>
          </a:xfrm>
          <a:prstGeom prst="rect">
            <a:avLst/>
          </a:prstGeom>
        </p:spPr>
      </p:pic>
      <p:sp>
        <p:nvSpPr>
          <p:cNvPr id="12" name="Text 0">
            <a:extLst>
              <a:ext uri="{FF2B5EF4-FFF2-40B4-BE49-F238E27FC236}">
                <a16:creationId xmlns:a16="http://schemas.microsoft.com/office/drawing/2014/main" id="{4C7BB650-0DB2-43A2-806B-EFD45E4777B9}"/>
              </a:ext>
            </a:extLst>
          </p:cNvPr>
          <p:cNvSpPr/>
          <p:nvPr/>
        </p:nvSpPr>
        <p:spPr>
          <a:xfrm>
            <a:off x="1054082" y="2080680"/>
            <a:ext cx="7153520" cy="37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26"/>
              </a:lnSpc>
            </a:pPr>
            <a:r>
              <a:rPr lang="ru-RU" sz="3274" dirty="0">
                <a:solidFill>
                  <a:srgbClr val="EE6442"/>
                </a:solidFill>
                <a:ea typeface="Calleo-Trial SemiBold" pitchFamily="34" charset="-122"/>
              </a:rPr>
              <a:t>Национальный сетевой акселератор</a:t>
            </a:r>
            <a:endParaRPr lang="en-US" sz="3274" dirty="0">
              <a:solidFill>
                <a:srgbClr val="EE6442"/>
              </a:solidFill>
            </a:endParaRPr>
          </a:p>
        </p:txBody>
      </p:sp>
      <p:sp>
        <p:nvSpPr>
          <p:cNvPr id="3" name="Google Shape;84;p1">
            <a:extLst>
              <a:ext uri="{FF2B5EF4-FFF2-40B4-BE49-F238E27FC236}">
                <a16:creationId xmlns:a16="http://schemas.microsoft.com/office/drawing/2014/main" id="{E6A2A8F0-8FB3-F7EA-73BD-FA4D9A08EE31}"/>
              </a:ext>
            </a:extLst>
          </p:cNvPr>
          <p:cNvSpPr txBox="1">
            <a:spLocks/>
          </p:cNvSpPr>
          <p:nvPr/>
        </p:nvSpPr>
        <p:spPr>
          <a:xfrm>
            <a:off x="116979" y="3685559"/>
            <a:ext cx="9311148" cy="64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ts val="1989"/>
              </a:lnSpc>
            </a:pP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+mn-lt"/>
                <a:ea typeface="Calleo-Trial SemiBold" pitchFamily="34" charset="-122"/>
              </a:rPr>
              <a:t>ОБЩЕСТВЕННЫЙ ЭКО-ЦЕНТР  МУЗЫКИ «ПРОСТОР»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924AB-96C7-ABDA-8209-342472BF36B6}"/>
              </a:ext>
            </a:extLst>
          </p:cNvPr>
          <p:cNvSpPr txBox="1"/>
          <p:nvPr/>
        </p:nvSpPr>
        <p:spPr>
          <a:xfrm>
            <a:off x="148676" y="6611142"/>
            <a:ext cx="10000527" cy="899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lnSpc>
                <a:spcPct val="7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463" dirty="0">
                <a:solidFill>
                  <a:srgbClr val="000000">
                    <a:alpha val="100000"/>
                  </a:srgbClr>
                </a:solidFill>
                <a:ea typeface="Calleo-Trial SemiBold" pitchFamily="34" charset="-122"/>
              </a:rPr>
              <a:t>Овчарова Людмила Владимировна</a:t>
            </a:r>
          </a:p>
          <a:p>
            <a:pPr indent="0">
              <a:lnSpc>
                <a:spcPct val="7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endParaRPr lang="ru-RU" sz="1200" b="1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  <a:p>
            <a:pPr indent="0" defTabSz="457200">
              <a:lnSpc>
                <a:spcPct val="8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100" dirty="0" err="1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  <a:sym typeface="Arial"/>
              </a:rPr>
              <a:t>ĸ.э.н</a:t>
            </a:r>
            <a:r>
              <a:rPr lang="ru-RU" sz="11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  <a:sym typeface="Arial"/>
              </a:rPr>
              <a:t>., экономист, юрист, </a:t>
            </a:r>
            <a:r>
              <a:rPr lang="ru-RU" sz="1100" dirty="0" err="1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  <a:sym typeface="Arial"/>
              </a:rPr>
              <a:t>начальниĸ</a:t>
            </a:r>
            <a:r>
              <a:rPr lang="ru-RU" sz="11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  <a:sym typeface="Arial"/>
              </a:rPr>
              <a:t> управления финансов и информационных технологий министерства природных ресурсов и экологии Ростовской области </a:t>
            </a:r>
          </a:p>
          <a:p>
            <a:pPr indent="0" defTabSz="457200">
              <a:lnSpc>
                <a:spcPct val="8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1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  <a:sym typeface="Arial"/>
              </a:rPr>
              <a:t>(управленческий стаж более 25 лет), лидер НСИ, эксперт форума СИНВ, председатель комиссии </a:t>
            </a:r>
            <a:r>
              <a:rPr lang="ru-RU" sz="11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</a:rPr>
              <a:t>Ростовского областного отделения Всероссийской общественной </a:t>
            </a:r>
          </a:p>
          <a:p>
            <a:pPr indent="0" defTabSz="457200">
              <a:lnSpc>
                <a:spcPct val="8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1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</a:rPr>
              <a:t>организации «Русское географическое общество» по реализации социокультурных проектов и креативному развитию, менеджер культурных проектов и организаций</a:t>
            </a:r>
            <a:br>
              <a:rPr lang="ru-RU" sz="900" dirty="0">
                <a:solidFill>
                  <a:srgbClr val="000000">
                    <a:alpha val="100000"/>
                  </a:srgbClr>
                </a:solidFill>
                <a:latin typeface="+mj-lt"/>
                <a:ea typeface="Calleo-Trial Light" pitchFamily="34" charset="-122"/>
              </a:rPr>
            </a:br>
            <a:endParaRPr lang="ru-RU" sz="900" dirty="0">
              <a:solidFill>
                <a:srgbClr val="000000">
                  <a:alpha val="100000"/>
                </a:srgbClr>
              </a:solidFill>
              <a:latin typeface="+mj-lt"/>
              <a:ea typeface="Calleo-Trial Light" pitchFamily="34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590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46283" y="313242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lang="ru-RU" sz="3742" dirty="0">
                <a:solidFill>
                  <a:srgbClr val="000000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Проблемы потребителя</a:t>
            </a:r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4">
            <a:extLst>
              <a:ext uri="{FF2B5EF4-FFF2-40B4-BE49-F238E27FC236}">
                <a16:creationId xmlns:a16="http://schemas.microsoft.com/office/drawing/2014/main" id="{D2995084-2709-3773-3C51-7DACB1C5FBC0}"/>
              </a:ext>
            </a:extLst>
          </p:cNvPr>
          <p:cNvSpPr/>
          <p:nvPr/>
        </p:nvSpPr>
        <p:spPr>
          <a:xfrm>
            <a:off x="1610718" y="7716023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4C113-F4B3-414C-7793-8C3BB6EFB29C}"/>
              </a:ext>
            </a:extLst>
          </p:cNvPr>
          <p:cNvSpPr txBox="1"/>
          <p:nvPr/>
        </p:nvSpPr>
        <p:spPr>
          <a:xfrm>
            <a:off x="8314130" y="1404491"/>
            <a:ext cx="50824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0"/>
            <a: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</a:rPr>
              <a:t>РОСТОВСКАЯ ОБЛАСТЬ – ЛИДЕР ПО КОЛИЧЕСТВУ </a:t>
            </a:r>
            <a:b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</a:rPr>
            </a:br>
            <a: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</a:rPr>
              <a:t>И УСПЕШНОСТИ ДЕТСКИХ ХОРОВ В РОССИИ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AF244E7-F6AC-1756-1E5D-93B79D22C53C}"/>
              </a:ext>
            </a:extLst>
          </p:cNvPr>
          <p:cNvSpPr/>
          <p:nvPr/>
        </p:nvSpPr>
        <p:spPr>
          <a:xfrm>
            <a:off x="291204" y="1370853"/>
            <a:ext cx="8159462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400" indent="-176400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ЗАПРОС НА ПОЯВЛЕНИЕ, ОТСУТСТВУЮЩИХ В ГОРОДЕ РОСТОВЕ-НА-ДОНУ: </a:t>
            </a:r>
          </a:p>
          <a:p>
            <a:pPr marL="176400" indent="-176400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endParaRPr lang="ru-RU" sz="300" b="1" dirty="0">
              <a:solidFill>
                <a:schemeClr val="dk1"/>
              </a:solidFill>
              <a:cs typeface="Segoe UI Light" panose="020B0502040204020203" pitchFamily="34" charset="0"/>
            </a:endParaRPr>
          </a:p>
          <a:p>
            <a:pPr marL="174625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общественного пространства для творчества и коммуникации</a:t>
            </a:r>
          </a:p>
          <a:p>
            <a:pPr marL="174625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концертного зала </a:t>
            </a:r>
            <a:r>
              <a:rPr lang="en-US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c </a:t>
            </a:r>
            <a:r>
              <a:rPr lang="ru-RU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высокими акустическими параметрами</a:t>
            </a:r>
          </a:p>
          <a:p>
            <a:pPr marL="174625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хоровой школы</a:t>
            </a:r>
          </a:p>
          <a:p>
            <a:pPr marL="174625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endParaRPr lang="ru-RU" sz="300" b="1" dirty="0">
              <a:solidFill>
                <a:schemeClr val="dk1"/>
              </a:solidFill>
              <a:cs typeface="Segoe UI Light" panose="020B0502040204020203" pitchFamily="34" charset="0"/>
            </a:endParaRPr>
          </a:p>
          <a:p>
            <a:pPr marL="174625"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endParaRPr lang="ru-RU" sz="300" b="1" dirty="0">
              <a:solidFill>
                <a:schemeClr val="dk1"/>
              </a:solidFill>
              <a:cs typeface="Segoe UI Light" panose="020B0502040204020203" pitchFamily="34" charset="0"/>
            </a:endParaRPr>
          </a:p>
          <a:p>
            <a:pPr marL="174625" indent="-174625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tabLst>
                <a:tab pos="360363" algn="l"/>
              </a:tabLst>
            </a:pPr>
            <a:r>
              <a:rPr lang="ru-RU" sz="12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РОСТ КОЛИЧЕСТВА ЛЮДЕЙ С РАССТРОЙСТВАМИ ​АУТИСТИЧЕСКОГО СПЕКТРА (РАС), ЗАВИСИМОСТЯМИ, ДЕПРЕССИЯМИ (10% НАСЕЛЕНИЯ РОССИИ)</a:t>
            </a:r>
            <a:r>
              <a:rPr lang="ru-RU" sz="1200" b="1" dirty="0">
                <a:solidFill>
                  <a:schemeClr val="dk1"/>
                </a:solidFill>
                <a:cs typeface="Segoe UI Light" panose="020B0502040204020203" pitchFamily="34" charset="0"/>
              </a:rPr>
              <a:t>, КОТОРЫЕ МОЖНО СНИЗИТЬ/ ВЫЛЕЧИТЬ С ПОМОЩЬЮ МУЗЫКИ, ПЕНИЯ</a:t>
            </a:r>
            <a:endParaRPr lang="ru-RU" sz="1000" dirty="0">
              <a:solidFill>
                <a:srgbClr val="0563C1"/>
              </a:solidFill>
            </a:endParaRPr>
          </a:p>
          <a:p>
            <a:pPr marL="174625" indent="-174625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tabLst>
                <a:tab pos="360363" algn="l"/>
              </a:tabLst>
            </a:pPr>
            <a:endParaRPr lang="ru-RU" sz="300" dirty="0">
              <a:solidFill>
                <a:srgbClr val="0563C1"/>
              </a:solidFill>
            </a:endParaRPr>
          </a:p>
          <a:p>
            <a:pPr marL="174625" indent="-174625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tabLst>
                <a:tab pos="360363" algn="l"/>
              </a:tabLst>
            </a:pPr>
            <a:endParaRPr lang="ru-RU" sz="300" dirty="0">
              <a:solidFill>
                <a:srgbClr val="0563C1"/>
              </a:solidFill>
            </a:endParaRPr>
          </a:p>
          <a:p>
            <a:pPr marL="174625" indent="-174625"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tabLst>
                <a:tab pos="360363" algn="l"/>
              </a:tabLst>
            </a:pPr>
            <a:r>
              <a:rPr lang="ru-RU" sz="12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ОБЕСПЕЧЕНИЕ СОХРАННОСТИ ПРИРОДНЫХ РЕСУРСОВ И БЛАГОПРИЯТНОЙ ЭКОЛОГИЧЕСКОЙ ОБСТАНОВКИ ПУТЁМ ИЗМЕНЕНИЯ ОСОЗНАННОГО ПОВЕДЕНИЯ ЛЮДЕЙ, ИХ ВОВЛЕЧЕНИЕ В РЕШЕНИЕ ПРОБЛЕМ ЭКОЛОГИИ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C714A123-D750-3D99-F7A0-62EDD58EBB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856019"/>
              </p:ext>
            </p:extLst>
          </p:nvPr>
        </p:nvGraphicFramePr>
        <p:xfrm>
          <a:off x="8250937" y="1957926"/>
          <a:ext cx="4985700" cy="2999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2">
            <a:extLst>
              <a:ext uri="{FF2B5EF4-FFF2-40B4-BE49-F238E27FC236}">
                <a16:creationId xmlns:a16="http://schemas.microsoft.com/office/drawing/2014/main" id="{52C2ED8E-B276-6F14-D032-25968E1EB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087" y="4403856"/>
            <a:ext cx="4394158" cy="30552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283CED-B934-A9C1-27A7-EECA3A90EF68}"/>
              </a:ext>
            </a:extLst>
          </p:cNvPr>
          <p:cNvSpPr txBox="1"/>
          <p:nvPr/>
        </p:nvSpPr>
        <p:spPr>
          <a:xfrm>
            <a:off x="364548" y="3257401"/>
            <a:ext cx="78863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 данным Индекса качества жизни 2023 ВЭБ.РФ – </a:t>
            </a:r>
            <a:r>
              <a:rPr lang="ru-RU" sz="1400" b="1" dirty="0"/>
              <a:t>в городе </a:t>
            </a:r>
            <a:r>
              <a:rPr lang="ru-RU" sz="1400" b="1" dirty="0" err="1"/>
              <a:t>Ростове</a:t>
            </a:r>
            <a:r>
              <a:rPr lang="ru-RU" sz="1400" b="1" dirty="0"/>
              <a:t>-на-Дону ниже средних значений по России и кластеру: количество образовательных учреждений </a:t>
            </a:r>
            <a:r>
              <a:rPr lang="ru-RU" sz="1400" dirty="0"/>
              <a:t>в  сфере креативных специальностей и искусств, </a:t>
            </a:r>
            <a:r>
              <a:rPr lang="ru-RU" sz="1400" b="1" dirty="0"/>
              <a:t>учреждений  культуры</a:t>
            </a:r>
            <a:r>
              <a:rPr lang="ru-RU" sz="1400" dirty="0"/>
              <a:t> </a:t>
            </a:r>
            <a:r>
              <a:rPr lang="ru-RU" sz="1400" b="1" dirty="0"/>
              <a:t>при значениях выше среднего</a:t>
            </a:r>
            <a:r>
              <a:rPr lang="ru-RU" sz="1400" dirty="0"/>
              <a:t>: по </a:t>
            </a:r>
            <a:r>
              <a:rPr lang="ru-RU" sz="1400" b="1" dirty="0"/>
              <a:t>количеству культурных мероприятий </a:t>
            </a:r>
            <a:r>
              <a:rPr lang="ru-RU" sz="1400" dirty="0"/>
              <a:t>на 100 тыс. человек и </a:t>
            </a:r>
            <a:r>
              <a:rPr lang="ru-RU" sz="1400" b="1" dirty="0"/>
              <a:t>людей, желающих сменить место жительства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56CDC9-C206-CBE3-1D4F-CE3D204737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143" t="16840" r="16852" b="3906"/>
          <a:stretch/>
        </p:blipFill>
        <p:spPr>
          <a:xfrm>
            <a:off x="2386246" y="4486381"/>
            <a:ext cx="1891770" cy="29455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BAC0C8-47A7-3B96-6BC1-4BCCF4A74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242" y="5922911"/>
            <a:ext cx="2012004" cy="150900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6E9ADE7-FBCC-44C3-27D9-308397D1C5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02"/>
          <a:stretch/>
        </p:blipFill>
        <p:spPr>
          <a:xfrm>
            <a:off x="374242" y="4486381"/>
            <a:ext cx="2038089" cy="141884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4A1A789-59CC-8C82-A20F-F9FB78C763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9588" y="4511236"/>
            <a:ext cx="2012004" cy="150900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13750A4-0BDA-8F85-DC5A-5F05D43324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9589" y="6054175"/>
            <a:ext cx="2012004" cy="140497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1DDF117-9353-AF4E-E413-BE238457FAA4}"/>
              </a:ext>
            </a:extLst>
          </p:cNvPr>
          <p:cNvSpPr txBox="1"/>
          <p:nvPr/>
        </p:nvSpPr>
        <p:spPr>
          <a:xfrm>
            <a:off x="6344936" y="5423016"/>
            <a:ext cx="22181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0"/>
            <a:r>
              <a:rPr lang="ru-RU" sz="1400" b="1" dirty="0">
                <a:cs typeface="Calibri" panose="020F0502020204030204" pitchFamily="34" charset="0"/>
              </a:rPr>
              <a:t>← </a:t>
            </a:r>
            <a:r>
              <a:rPr lang="ru-RU" sz="1400" b="1" dirty="0"/>
              <a:t>МАРАФОН МЫШЛЕНИЯ      </a:t>
            </a:r>
          </a:p>
          <a:p>
            <a:pPr defTabSz="0"/>
            <a:endParaRPr lang="ru-RU" sz="1400" b="1" dirty="0"/>
          </a:p>
          <a:p>
            <a:pPr defTabSz="0"/>
            <a:endParaRPr lang="ru-RU" sz="1400" b="1" dirty="0"/>
          </a:p>
          <a:p>
            <a:pPr defTabSz="0"/>
            <a:endParaRPr lang="ru-RU" sz="1400" b="1" dirty="0"/>
          </a:p>
          <a:p>
            <a:pPr defTabSz="0"/>
            <a:endParaRPr lang="ru-RU" sz="1400" b="1" dirty="0"/>
          </a:p>
          <a:p>
            <a:pPr defTabSz="0"/>
            <a:endParaRPr lang="ru-RU" sz="1400" b="1" dirty="0"/>
          </a:p>
          <a:p>
            <a:pPr defTabSz="0"/>
            <a:r>
              <a:rPr lang="ru-RU" sz="1400" b="1" dirty="0"/>
              <a:t>            АНКЕТИРОВАНИЕ</a:t>
            </a:r>
            <a:r>
              <a:rPr lang="ru-RU" sz="1400" b="1" dirty="0">
                <a:cs typeface="Calibri" panose="020F0502020204030204" pitchFamily="34" charset="0"/>
              </a:rPr>
              <a:t> →</a:t>
            </a:r>
            <a:endParaRPr lang="ru-RU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4">
            <a:extLst>
              <a:ext uri="{FF2B5EF4-FFF2-40B4-BE49-F238E27FC236}">
                <a16:creationId xmlns:a16="http://schemas.microsoft.com/office/drawing/2014/main" id="{D2995084-2709-3773-3C51-7DACB1C5FBC0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Как решается проблема сейчас</a:t>
            </a:r>
          </a:p>
        </p:txBody>
      </p:sp>
      <p:sp>
        <p:nvSpPr>
          <p:cNvPr id="12" name="Google Shape;98;p3">
            <a:extLst>
              <a:ext uri="{FF2B5EF4-FFF2-40B4-BE49-F238E27FC236}">
                <a16:creationId xmlns:a16="http://schemas.microsoft.com/office/drawing/2014/main" id="{DE3BBA8E-01A4-4CD8-99A3-8AFDEECDD75C}"/>
              </a:ext>
            </a:extLst>
          </p:cNvPr>
          <p:cNvSpPr txBox="1">
            <a:spLocks/>
          </p:cNvSpPr>
          <p:nvPr/>
        </p:nvSpPr>
        <p:spPr>
          <a:xfrm>
            <a:off x="248787" y="6373237"/>
            <a:ext cx="12383480" cy="671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0000"/>
              </a:buClr>
              <a:buSzPts val="2400"/>
              <a:buNone/>
            </a:pPr>
            <a:r>
              <a:rPr lang="ru-RU" sz="1800" b="1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СТОИМОСТЬ АРЕНДЫ КОНЦЕРТНОГО ЗАЛА ДЛЯ ВЫСТУПЛЕНИЯ СОСТАВЛЯЕТ 80-100 ТЫСЯЧ РУБЛЕЙ </a:t>
            </a:r>
          </a:p>
        </p:txBody>
      </p:sp>
      <p:sp>
        <p:nvSpPr>
          <p:cNvPr id="22" name="Google Shape;171;g1bafb88f7d2_0_220">
            <a:extLst>
              <a:ext uri="{FF2B5EF4-FFF2-40B4-BE49-F238E27FC236}">
                <a16:creationId xmlns:a16="http://schemas.microsoft.com/office/drawing/2014/main" id="{95E8F68B-E071-1C86-6453-3A8B50A48273}"/>
              </a:ext>
            </a:extLst>
          </p:cNvPr>
          <p:cNvSpPr/>
          <p:nvPr/>
        </p:nvSpPr>
        <p:spPr>
          <a:xfrm>
            <a:off x="34715" y="1257612"/>
            <a:ext cx="12973792" cy="1436781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0">
              <a:buClr>
                <a:schemeClr val="dk1"/>
              </a:buClr>
              <a:buSzPts val="1100"/>
            </a:pPr>
            <a:r>
              <a:rPr lang="ru-RU" sz="16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В ГОРОДЕ РОСТОВЕ-НА-ДОНУ:</a:t>
            </a:r>
          </a:p>
          <a:p>
            <a:pPr defTabSz="0">
              <a:buClr>
                <a:schemeClr val="dk1"/>
              </a:buClr>
              <a:buSzPts val="1100"/>
            </a:pPr>
            <a:endParaRPr lang="ru-RU" sz="1600" b="1" kern="0" dirty="0"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defTabSz="0">
              <a:buClr>
                <a:schemeClr val="dk1"/>
              </a:buClr>
              <a:buSzPts val="1100"/>
            </a:pPr>
            <a:r>
              <a:rPr lang="ru-RU" sz="16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ОТСУТСТВУЕТ БЛАГОУСТРОЕННОЕ ОБЩЕСТВЕННОЕ ПРОСТРАНСТВО ДЛЯ ТВОРЧЕСТВА</a:t>
            </a:r>
          </a:p>
          <a:p>
            <a:pPr defTabSz="0">
              <a:buClr>
                <a:schemeClr val="dk1"/>
              </a:buClr>
              <a:buSzPts val="1100"/>
            </a:pPr>
            <a:endParaRPr lang="ru-RU" sz="300" b="1" kern="0" dirty="0"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defTabSz="0">
              <a:buClr>
                <a:schemeClr val="dk1"/>
              </a:buClr>
              <a:buSzPts val="1100"/>
            </a:pPr>
            <a:r>
              <a:rPr lang="ru-RU" sz="1600" b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КОНЦЕРТНЫЕ ПЛОЩАДКИ УСТАРЕЛИ, НЕ СООТВЕТСТВУЮТ ПО ПАРАМЕТРАМ КАЧЕСТВА ЗВУКА, ТРУДНОДОСТУПНЫ ДЛЯ НЕПРОФЕССИОНАЛОВ</a:t>
            </a:r>
            <a:endParaRPr lang="ru-RU" sz="1600" b="1" kern="0" dirty="0">
              <a:ea typeface="Batang" panose="02030600000101010101" pitchFamily="18" charset="-127"/>
              <a:cs typeface="Segoe UI Light" panose="020B0502040204020203" pitchFamily="34" charset="0"/>
              <a:sym typeface="Arial"/>
            </a:endParaRPr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68E8E964-E2A0-1239-D55A-7CDC8DF52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15737"/>
              </p:ext>
            </p:extLst>
          </p:nvPr>
        </p:nvGraphicFramePr>
        <p:xfrm>
          <a:off x="162044" y="3343770"/>
          <a:ext cx="7130005" cy="2619740"/>
        </p:xfrm>
        <a:graphic>
          <a:graphicData uri="http://schemas.openxmlformats.org/drawingml/2006/table">
            <a:tbl>
              <a:tblPr firstRow="1" bandRow="1"/>
              <a:tblGrid>
                <a:gridCol w="2152891">
                  <a:extLst>
                    <a:ext uri="{9D8B030D-6E8A-4147-A177-3AD203B41FA5}">
                      <a16:colId xmlns:a16="http://schemas.microsoft.com/office/drawing/2014/main" val="3225519629"/>
                    </a:ext>
                  </a:extLst>
                </a:gridCol>
                <a:gridCol w="879676">
                  <a:extLst>
                    <a:ext uri="{9D8B030D-6E8A-4147-A177-3AD203B41FA5}">
                      <a16:colId xmlns:a16="http://schemas.microsoft.com/office/drawing/2014/main" val="724620969"/>
                    </a:ext>
                  </a:extLst>
                </a:gridCol>
                <a:gridCol w="1597306">
                  <a:extLst>
                    <a:ext uri="{9D8B030D-6E8A-4147-A177-3AD203B41FA5}">
                      <a16:colId xmlns:a16="http://schemas.microsoft.com/office/drawing/2014/main" val="3866788022"/>
                    </a:ext>
                  </a:extLst>
                </a:gridCol>
                <a:gridCol w="1435261">
                  <a:extLst>
                    <a:ext uri="{9D8B030D-6E8A-4147-A177-3AD203B41FA5}">
                      <a16:colId xmlns:a16="http://schemas.microsoft.com/office/drawing/2014/main" val="2858007"/>
                    </a:ext>
                  </a:extLst>
                </a:gridCol>
                <a:gridCol w="1064871">
                  <a:extLst>
                    <a:ext uri="{9D8B030D-6E8A-4147-A177-3AD203B41FA5}">
                      <a16:colId xmlns:a16="http://schemas.microsoft.com/office/drawing/2014/main" val="186234631"/>
                    </a:ext>
                  </a:extLst>
                </a:gridCol>
              </a:tblGrid>
              <a:tr h="773519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kern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Название мест </a:t>
                      </a:r>
                      <a:br>
                        <a:rPr lang="ru-RU" sz="1100" b="0" kern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100" b="0" kern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концертных площадок</a:t>
                      </a:r>
                      <a:endParaRPr lang="ru-RU" sz="11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Год постройки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Доступность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н/п музыкантам, учащимся площадок для творчества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Архитектурная акустика, акустика высокого качества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Озеленение прилегающей территории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5229764"/>
                  </a:ext>
                </a:extLst>
              </a:tr>
              <a:tr h="480793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</a:t>
                      </a:r>
                      <a:r>
                        <a:rPr lang="ru-RU" sz="1100" b="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остовс</a:t>
                      </a:r>
                      <a:r>
                        <a:rPr lang="ru-RU" sz="11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кая государственная филармония </a:t>
                      </a:r>
                      <a:endParaRPr lang="ru-RU" sz="11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1935 </a:t>
                      </a:r>
                    </a:p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(рек.1978)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r>
                        <a:rPr lang="en-US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6981176"/>
                  </a:ext>
                </a:extLst>
              </a:tr>
              <a:tr h="450658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государственный</a:t>
                      </a:r>
                    </a:p>
                    <a:p>
                      <a:pPr marL="0" indent="0" algn="l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музыкальный  театр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1999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455454"/>
                  </a:ext>
                </a:extLst>
              </a:tr>
              <a:tr h="468908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академический театр драмы имени М Горького  </a:t>
                      </a:r>
                      <a:endParaRPr lang="ru-RU" sz="11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1653188"/>
                  </a:ext>
                </a:extLst>
              </a:tr>
              <a:tr h="445862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молодёжный театр</a:t>
                      </a:r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1899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724422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ABB62F93-760A-E7DE-FD5B-C6C02E9C10F3}"/>
              </a:ext>
            </a:extLst>
          </p:cNvPr>
          <p:cNvSpPr txBox="1"/>
          <p:nvPr/>
        </p:nvSpPr>
        <p:spPr>
          <a:xfrm>
            <a:off x="7299869" y="3306607"/>
            <a:ext cx="594208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Учебные и самодеятельные </a:t>
            </a:r>
            <a:r>
              <a:rPr lang="ru-RU" sz="1400" b="1" dirty="0">
                <a:solidFill>
                  <a:srgbClr val="000000"/>
                </a:solidFill>
                <a:latin typeface="+mj-lt"/>
                <a:cs typeface="Calibri"/>
              </a:rPr>
              <a:t>коллективы арендуют концертный зал Ростовской государственной филармонии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, где имеются ограничения при выборе даты, времени проведения, организации репетиций и выступлений, </a:t>
            </a:r>
            <a:r>
              <a:rPr lang="ru-RU" sz="1400" b="1" dirty="0">
                <a:solidFill>
                  <a:srgbClr val="000000"/>
                </a:solidFill>
                <a:latin typeface="+mj-lt"/>
                <a:cs typeface="Calibri"/>
              </a:rPr>
              <a:t>неудобные подставки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для хорового коллектива, от излишнего света софитов участникам становится плохо (перегрев), зимой </a:t>
            </a:r>
            <a:r>
              <a:rPr lang="ru-RU" sz="1400" b="1" dirty="0">
                <a:solidFill>
                  <a:srgbClr val="000000"/>
                </a:solidFill>
                <a:latin typeface="+mj-lt"/>
                <a:cs typeface="Calibri"/>
              </a:rPr>
              <a:t>холодно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 на репетициях</a:t>
            </a:r>
          </a:p>
          <a:p>
            <a:endParaRPr lang="ru-RU" sz="800" dirty="0">
              <a:solidFill>
                <a:srgbClr val="000000"/>
              </a:solidFill>
              <a:latin typeface="+mj-lt"/>
              <a:cs typeface="Calibri"/>
            </a:endParaRPr>
          </a:p>
          <a:p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Сделать качественную видео-запись для подачи заявки на музыкальный конкурс очень проблематично из-за отсутствия средств и места</a:t>
            </a:r>
          </a:p>
          <a:p>
            <a:endParaRPr lang="ru-RU" sz="800" dirty="0">
              <a:solidFill>
                <a:srgbClr val="000000"/>
              </a:solidFill>
              <a:latin typeface="+mj-lt"/>
              <a:cs typeface="Calibri"/>
            </a:endParaRPr>
          </a:p>
          <a:p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В театрах отсутствуют подставки для хора, нет рояля на сцене, используется электронный аналог, отключающийся во время выступления</a:t>
            </a:r>
            <a:b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</a:br>
            <a:endParaRPr lang="ru-RU" sz="800" dirty="0">
              <a:solidFill>
                <a:srgbClr val="000000"/>
              </a:solidFill>
              <a:latin typeface="+mj-lt"/>
              <a:cs typeface="Calibri"/>
            </a:endParaRPr>
          </a:p>
          <a:p>
            <a:r>
              <a:rPr lang="ru-RU" sz="1400" dirty="0">
                <a:solidFill>
                  <a:srgbClr val="000000"/>
                </a:solidFill>
                <a:latin typeface="+mj-lt"/>
                <a:cs typeface="Calibri"/>
              </a:rPr>
              <a:t>Отсутствуют места для парковки рядом</a:t>
            </a:r>
          </a:p>
        </p:txBody>
      </p:sp>
    </p:spTree>
    <p:extLst>
      <p:ext uri="{BB962C8B-B14F-4D97-AF65-F5344CB8AC3E}">
        <p14:creationId xmlns:p14="http://schemas.microsoft.com/office/powerpoint/2010/main" val="105768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4">
            <a:extLst>
              <a:ext uri="{FF2B5EF4-FFF2-40B4-BE49-F238E27FC236}">
                <a16:creationId xmlns:a16="http://schemas.microsoft.com/office/drawing/2014/main" id="{D2995084-2709-3773-3C51-7DACB1C5FBC0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Наше решение - продукт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86C0A19-76AF-C79D-2AD6-A75F6A81D400}"/>
              </a:ext>
            </a:extLst>
          </p:cNvPr>
          <p:cNvSpPr txBox="1">
            <a:spLocks/>
          </p:cNvSpPr>
          <p:nvPr/>
        </p:nvSpPr>
        <p:spPr>
          <a:xfrm>
            <a:off x="331186" y="1323433"/>
            <a:ext cx="12840716" cy="6201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1" indent="0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None/>
              <a:defRPr/>
            </a:pPr>
            <a: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  <a:sym typeface="Gilroy Light"/>
              </a:rPr>
              <a:t>СОЗДАНИЕ КРЕАТИВНОГО ОБЩЕСТВЕННОГО ПРОСТРАНСТВА С ВЫСОКИМИ АКУСТИЧЕСКИМИ ПАРАМЕТРАМИ И ТЕХНОЛОГИЯМИ «ЗЕЛЕНОЙ АРХИТЕКТУРЫ» </a:t>
            </a:r>
            <a:b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  <a:sym typeface="Gilroy Light"/>
              </a:rPr>
            </a:br>
            <a: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  <a:sym typeface="Gilroy Light"/>
              </a:rPr>
              <a:t>ДЛЯ ТВОРЧЕСКОЙ САМОРЕАЛИЗАЦИИ, КОММУНИКАЦИИ, УЛУЧШЕНИЯ МЕНТАЛЬНОГО БЛАГОПОЛУЧИЯ, ЗДОРОВЬЯ НАСЕЛЕНИЯ И СОЦИАЛИЗАЦИИ ЛЮДЕЙ С ОВЗ</a:t>
            </a: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lvl="1" indent="-285744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400" b="1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  <a:sym typeface="Gilroy Light"/>
            </a:endParaRPr>
          </a:p>
          <a:p>
            <a:pPr marL="393741" indent="-285744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400" kern="0" dirty="0">
              <a:latin typeface="Calibri" panose="020F0502020204030204" pitchFamily="34" charset="0"/>
              <a:ea typeface="Batang" panose="02030600000101010101" pitchFamily="18" charset="-127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68AEF657-0A5A-12AB-1223-3883BD89D29C}"/>
                  </a:ext>
                </a:extLst>
              </p14:cNvPr>
              <p14:cNvContentPartPr/>
              <p14:nvPr/>
            </p14:nvContentPartPr>
            <p14:xfrm>
              <a:off x="14422622" y="4871933"/>
              <a:ext cx="45719" cy="45719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68AEF657-0A5A-12AB-1223-3883BD89D2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64772" y="-8843767"/>
                <a:ext cx="13715700" cy="27431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89F578B-7EF0-4964-A42E-25813CD140E5}"/>
              </a:ext>
            </a:extLst>
          </p:cNvPr>
          <p:cNvSpPr txBox="1"/>
          <p:nvPr/>
        </p:nvSpPr>
        <p:spPr>
          <a:xfrm>
            <a:off x="5637437" y="2136788"/>
            <a:ext cx="7638800" cy="247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lvl="0" indent="-342900">
              <a:spcAft>
                <a:spcPts val="1800"/>
              </a:spcAft>
              <a:buSzPct val="150000"/>
              <a:buFont typeface="Montserrat" panose="00000500000000000000" pitchFamily="2" charset="-52"/>
              <a:buChar char="›"/>
              <a:defRPr sz="3200">
                <a:solidFill>
                  <a:srgbClr val="000000"/>
                </a:solidFill>
                <a:latin typeface="Montserrat SemiBold" panose="00000700000000000000" pitchFamily="2" charset="-52"/>
                <a:cs typeface="Arial" panose="020B0604020202020204" pitchFamily="34" charset="0"/>
              </a:defRPr>
            </a:lvl1pPr>
          </a:lstStyle>
          <a:p>
            <a:pPr marL="0" indent="92075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ОСНОВНЫЕ   ХАРАКТЕРИСТИКИ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ПРОСТРАНСТВА: </a:t>
            </a:r>
          </a:p>
          <a:p>
            <a:pPr marL="0" indent="92075">
              <a:spcAft>
                <a:spcPts val="0"/>
              </a:spcAft>
              <a:buNone/>
            </a:pP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  <a:tabLst>
                <a:tab pos="720725" algn="l"/>
              </a:tabLst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 Архитектурный комплекс,  интегрированный  в природный ландшафт</a:t>
            </a: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  <a:tabLst>
                <a:tab pos="720725" algn="l"/>
              </a:tabLst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 Общая площадь более 20 тыс.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площадь застройки 5 - 10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тыс.кв.м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  <a:tabLst>
                <a:tab pos="720725" algn="l"/>
              </a:tabLst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 Высота здания  более 20 м (3 этажа), подвал глубиной 7 м (2 этажа)</a:t>
            </a: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  <a:tabLst>
                <a:tab pos="720725" algn="l"/>
              </a:tabLst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 Общая вместимость до 1 500 зрительных мест</a:t>
            </a: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  <a:tabLst>
                <a:tab pos="720725" algn="l"/>
              </a:tabLst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 Площадь участка с уникальной ландшафтной организацией парковой зоны, </a:t>
            </a:r>
            <a:b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прилегающей к зданию центра от 1 га до 30 га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4A1559-74F8-A37C-90C0-7578775F2F04}"/>
              </a:ext>
            </a:extLst>
          </p:cNvPr>
          <p:cNvSpPr txBox="1"/>
          <p:nvPr/>
        </p:nvSpPr>
        <p:spPr>
          <a:xfrm>
            <a:off x="5366849" y="6604391"/>
            <a:ext cx="7443987" cy="738664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lIns="0" rIns="0" numCol="1">
            <a:spAutoFit/>
          </a:bodyPr>
          <a:lstStyle/>
          <a:p>
            <a:pPr marL="182563" indent="-90488" algn="ctr">
              <a:defRPr/>
            </a:pP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400" b="1" kern="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</a:rPr>
              <a:t>«ПИФАГОР ЗАНИМАЛСЯ ПОИСКАМИ МУЗЫКАЛЬНОЙ ГАРМОНИИ, ОН ВЕРИЛ, ЧТО МУЗЫКА НЕОБХОДИМА ДЛЯ ОЧИЩЕНИЯ ДУШИ И ВРАЧЕВАНИЯ ТЕЛАИ СПОСОБНА ПОМОЧЬ РАЗГАДАТЬ ЛЮБУЮ ТАЙНУ»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646518-6D75-70B2-43EF-CC93D75C1D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97" t="6147" r="4107" b="338"/>
          <a:stretch/>
        </p:blipFill>
        <p:spPr>
          <a:xfrm>
            <a:off x="295151" y="2140767"/>
            <a:ext cx="5071698" cy="520228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AA534E-78E0-B8FB-3B34-4907838085AC}"/>
              </a:ext>
            </a:extLst>
          </p:cNvPr>
          <p:cNvSpPr txBox="1"/>
          <p:nvPr/>
        </p:nvSpPr>
        <p:spPr>
          <a:xfrm>
            <a:off x="5908026" y="4772911"/>
            <a:ext cx="3231393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ru-RU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ЦИФРОВАЯ ПЛАТФОРМА, ИИ, </a:t>
            </a:r>
            <a:r>
              <a:rPr lang="en-US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VR</a:t>
            </a:r>
            <a:r>
              <a:rPr lang="ru-RU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, </a:t>
            </a:r>
            <a:r>
              <a:rPr lang="en-US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AR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ИННОВАЦИОННАЯ АРХИТЕКТУРА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ru-RU" sz="1400" b="1" dirty="0">
                <a:solidFill>
                  <a:schemeClr val="tx2"/>
                </a:solidFill>
                <a:cs typeface="Segoe UI Light" panose="020B0502040204020203" pitchFamily="34" charset="0"/>
              </a:rPr>
              <a:t>ДОСТУПНАЯ БЕЗОПАСНАЯ СРЕДА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ru-RU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ТЕРАПЕВТИЧЕСКИЕ САДЫ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ru-RU" sz="1400" b="1" kern="0" dirty="0">
                <a:solidFill>
                  <a:schemeClr val="tx2"/>
                </a:solidFill>
                <a:cs typeface="Segoe UI Light" panose="020B0502040204020203" pitchFamily="34" charset="0"/>
                <a:sym typeface="Arial"/>
              </a:rPr>
              <a:t>КРЕАТИВНЫЙ КЛАСТЕР</a:t>
            </a:r>
          </a:p>
        </p:txBody>
      </p:sp>
    </p:spTree>
    <p:extLst>
      <p:ext uri="{BB962C8B-B14F-4D97-AF65-F5344CB8AC3E}">
        <p14:creationId xmlns:p14="http://schemas.microsoft.com/office/powerpoint/2010/main" val="269021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4">
            <a:extLst>
              <a:ext uri="{FF2B5EF4-FFF2-40B4-BE49-F238E27FC236}">
                <a16:creationId xmlns:a16="http://schemas.microsoft.com/office/drawing/2014/main" id="{D2995084-2709-3773-3C51-7DACB1C5FBC0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Наше решение - продукт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99810BD-FC30-3C41-54BA-71DF0298C46D}"/>
              </a:ext>
            </a:extLst>
          </p:cNvPr>
          <p:cNvSpPr/>
          <p:nvPr/>
        </p:nvSpPr>
        <p:spPr>
          <a:xfrm>
            <a:off x="214200" y="6741379"/>
            <a:ext cx="12423915" cy="511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97" lvl="1">
              <a:lnSpc>
                <a:spcPct val="117000"/>
              </a:lnSpc>
              <a:spcBef>
                <a:spcPts val="500"/>
              </a:spcBef>
              <a:buClr>
                <a:srgbClr val="EE6442"/>
              </a:buClr>
              <a:buSzPct val="100000"/>
              <a:defRPr/>
            </a:pPr>
            <a:r>
              <a:rPr lang="ru-RU" sz="1200" b="1" spc="100" dirty="0">
                <a:solidFill>
                  <a:schemeClr val="tx2"/>
                </a:solidFill>
                <a:ea typeface="Helvetica Neue Light" panose="02000403000000020004" pitchFamily="2" charset="0"/>
                <a:cs typeface="Segoe UI Light" panose="020B0502040204020203" pitchFamily="34" charset="0"/>
              </a:rPr>
              <a:t>ИНТЕГРАЦИЯ МУЗЫКИ, ИННОВАЦИОННОЙ АРХИТЕКТУРЫ, ЖИВОЙ ПРИРОДЫ С ПРОСТРАНСТВОМ ЭКОЛОГИЧЕСКОГО РАЗВИТИЯ СОЗДАСТ УНИКАЛЬНОЕ МЕСТО ПРИТЯЖЕНИЯ МОЛОДЕЖИ, УВЕЛИЧИТ ТУРИСТИЧЕСКУЮ ПРИВЛЕКАТЕЛЬНОСТЬ РЕГИОНА, ОБЕСПЕЧИТ ПОЯВЛЕНИЕ ДО 500 НОВЫХ РАБОЧИХ МЕСТ В РЕГИОНЕ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7A062273-BB2A-6A49-4018-97BA26582FAC}"/>
                  </a:ext>
                </a:extLst>
              </p14:cNvPr>
              <p14:cNvContentPartPr/>
              <p14:nvPr/>
            </p14:nvContentPartPr>
            <p14:xfrm>
              <a:off x="14943488" y="4686734"/>
              <a:ext cx="45719" cy="45719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7A062273-BB2A-6A49-4018-97BA26582F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85638" y="-9028966"/>
                <a:ext cx="13715700" cy="274314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Google Shape;353;g1bafb88f7d2_0_499">
            <a:extLst>
              <a:ext uri="{FF2B5EF4-FFF2-40B4-BE49-F238E27FC236}">
                <a16:creationId xmlns:a16="http://schemas.microsoft.com/office/drawing/2014/main" id="{64F8247B-1555-1994-1F64-94F1E2BF1074}"/>
              </a:ext>
            </a:extLst>
          </p:cNvPr>
          <p:cNvSpPr txBox="1"/>
          <p:nvPr/>
        </p:nvSpPr>
        <p:spPr>
          <a:xfrm>
            <a:off x="4900279" y="2537826"/>
            <a:ext cx="4938338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Segoe UI Light" panose="020B0502040204020203" pitchFamily="34" charset="0"/>
              <a:sym typeface="Arial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AB1571DD-E8AA-8C3A-F90A-5F7F069C9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227159"/>
              </p:ext>
            </p:extLst>
          </p:nvPr>
        </p:nvGraphicFramePr>
        <p:xfrm>
          <a:off x="7204556" y="1597460"/>
          <a:ext cx="6150869" cy="1687986"/>
        </p:xfrm>
        <a:graphic>
          <a:graphicData uri="http://schemas.openxmlformats.org/drawingml/2006/table">
            <a:tbl>
              <a:tblPr firstRow="1" bandRow="1"/>
              <a:tblGrid>
                <a:gridCol w="2809742">
                  <a:extLst>
                    <a:ext uri="{9D8B030D-6E8A-4147-A177-3AD203B41FA5}">
                      <a16:colId xmlns:a16="http://schemas.microsoft.com/office/drawing/2014/main" val="684521796"/>
                    </a:ext>
                  </a:extLst>
                </a:gridCol>
                <a:gridCol w="3341127">
                  <a:extLst>
                    <a:ext uri="{9D8B030D-6E8A-4147-A177-3AD203B41FA5}">
                      <a16:colId xmlns:a16="http://schemas.microsoft.com/office/drawing/2014/main" val="3912071030"/>
                    </a:ext>
                  </a:extLst>
                </a:gridCol>
              </a:tblGrid>
              <a:tr h="33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+mn-lt"/>
                          <a:cs typeface="Segoe UI Light" panose="020B0502040204020203" pitchFamily="34" charset="0"/>
                        </a:rPr>
                        <a:t>Дворец креатива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Территория экологического мышления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4052"/>
                  </a:ext>
                </a:extLst>
              </a:tr>
              <a:tr h="289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+mn-lt"/>
                          <a:cs typeface="Segoe UI Light" panose="020B0502040204020203" pitchFamily="34" charset="0"/>
                        </a:rPr>
                        <a:t>Библиотека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7950" marR="0" lvl="0" indent="-107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Билотерапия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, доступный спорт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6598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latin typeface="+mn-lt"/>
                          <a:cs typeface="Segoe UI Light" panose="020B0502040204020203" pitchFamily="34" charset="0"/>
                        </a:rPr>
                        <a:t>Хоровая школа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Клуб цифровой музыки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768226"/>
                  </a:ext>
                </a:extLst>
              </a:tr>
              <a:tr h="33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dirty="0">
                          <a:latin typeface="+mn-lt"/>
                          <a:cs typeface="Segoe UI Light" panose="020B0502040204020203" pitchFamily="34" charset="0"/>
                        </a:rPr>
                        <a:t>Клуб общественной дипломатии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Детско-юношеская киношкола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030544"/>
                  </a:ext>
                </a:extLst>
              </a:tr>
              <a:tr h="33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dirty="0" err="1">
                          <a:latin typeface="+mn-lt"/>
                          <a:cs typeface="Segoe UI Light" panose="020B0502040204020203" pitchFamily="34" charset="0"/>
                        </a:rPr>
                        <a:t>Фиджитал</a:t>
                      </a:r>
                      <a:r>
                        <a:rPr lang="ru-RU" sz="1400" b="0" dirty="0">
                          <a:latin typeface="+mn-lt"/>
                          <a:cs typeface="Segoe UI Light" panose="020B0502040204020203" pitchFamily="34" charset="0"/>
                        </a:rPr>
                        <a:t> пространство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imes New Roman" panose="02020603050405020304" pitchFamily="18" charset="0"/>
                        <a:buChar char="#"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</a:rPr>
                        <a:t>Студии: света, видео- и звуко-записи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05398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0A2F97A-7BF0-E1C5-95F9-916DEB6B2AE0}"/>
              </a:ext>
            </a:extLst>
          </p:cNvPr>
          <p:cNvSpPr txBox="1"/>
          <p:nvPr/>
        </p:nvSpPr>
        <p:spPr>
          <a:xfrm>
            <a:off x="6973836" y="1285572"/>
            <a:ext cx="66493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Segoe UI Light" panose="020B0502040204020203" pitchFamily="34" charset="0"/>
                <a:sym typeface="Arial"/>
              </a:rPr>
              <a:t>ПРОСТРАНСТВО МЕНТАЛЬНОГО БЛАГОПОЛУЧИЯ</a:t>
            </a:r>
            <a:endParaRPr lang="ru-RU" sz="1400" b="1" dirty="0">
              <a:cs typeface="Segoe UI Ligh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52106-F841-45CA-C6A2-5291A5024BE1}"/>
              </a:ext>
            </a:extLst>
          </p:cNvPr>
          <p:cNvSpPr txBox="1"/>
          <p:nvPr/>
        </p:nvSpPr>
        <p:spPr>
          <a:xfrm>
            <a:off x="7468810" y="3644344"/>
            <a:ext cx="5788571" cy="155427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defTabSz="919163"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Эффективное долголетие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tabLst>
                <a:tab pos="3589338" algn="l"/>
              </a:tabLst>
              <a:defRPr/>
            </a:pPr>
            <a:r>
              <a:rPr lang="ru-RU" sz="1400" b="1" dirty="0" err="1">
                <a:cs typeface="Segoe UI Light" panose="020B0502040204020203" pitchFamily="34" charset="0"/>
                <a:sym typeface="Arial"/>
              </a:rPr>
              <a:t>Видеообразование</a:t>
            </a:r>
            <a:endParaRPr lang="ru-RU" sz="1400" b="1" dirty="0">
              <a:cs typeface="Segoe UI Light" panose="020B0502040204020203" pitchFamily="34" charset="0"/>
              <a:sym typeface="Arial"/>
            </a:endParaRPr>
          </a:p>
          <a:p>
            <a:pPr defTabSz="876300">
              <a:spcAft>
                <a:spcPts val="600"/>
              </a:spcAft>
              <a:buFont typeface="Times New Roman" panose="02020603050405020304" pitchFamily="18" charset="0"/>
              <a:buChar char="#"/>
              <a:tabLst>
                <a:tab pos="3228975" algn="l"/>
              </a:tabLst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Мотивационные встречи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 err="1">
                <a:cs typeface="Segoe UI Light" panose="020B0502040204020203" pitchFamily="34" charset="0"/>
                <a:sym typeface="Arial"/>
              </a:rPr>
              <a:t>Экопросвещение</a:t>
            </a:r>
            <a:endParaRPr lang="ru-RU" sz="1400" b="1" dirty="0">
              <a:cs typeface="Segoe UI Light" panose="020B0502040204020203" pitchFamily="34" charset="0"/>
              <a:sym typeface="Arial"/>
            </a:endParaRP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Творческая грамотность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Клуб позитивного мышления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Полезная коммуникация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Выявление и поддержка талантов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Счастливы вместе</a:t>
            </a:r>
          </a:p>
          <a:p>
            <a:pPr>
              <a:spcAft>
                <a:spcPts val="600"/>
              </a:spcAft>
              <a:buFont typeface="Times New Roman" panose="02020603050405020304" pitchFamily="18" charset="0"/>
              <a:buChar char="#"/>
              <a:defRPr/>
            </a:pPr>
            <a:r>
              <a:rPr lang="ru-RU" sz="1400" b="1" dirty="0">
                <a:cs typeface="Segoe UI Light" panose="020B0502040204020203" pitchFamily="34" charset="0"/>
                <a:sym typeface="Arial"/>
              </a:rPr>
              <a:t>Помоги себе и миру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BC8DA4-E0DF-8B66-1511-22ACAC70E659}"/>
              </a:ext>
            </a:extLst>
          </p:cNvPr>
          <p:cNvSpPr txBox="1"/>
          <p:nvPr/>
        </p:nvSpPr>
        <p:spPr>
          <a:xfrm>
            <a:off x="6875150" y="3339970"/>
            <a:ext cx="65688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НАПРАВЛЕНИЯ: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94AB79-BDB1-07B1-843A-7B73F3093125}"/>
              </a:ext>
            </a:extLst>
          </p:cNvPr>
          <p:cNvSpPr txBox="1"/>
          <p:nvPr/>
        </p:nvSpPr>
        <p:spPr>
          <a:xfrm>
            <a:off x="1559" y="5522882"/>
            <a:ext cx="13255822" cy="878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600"/>
              </a:spcBef>
              <a:buSzPct val="150000"/>
              <a:buFont typeface="Wingdings" panose="05000000000000000000" pitchFamily="2" charset="2"/>
              <a:buChar char="Ø"/>
              <a:defRPr/>
            </a:pPr>
            <a:r>
              <a:rPr lang="ru-RU" altLang="ru-RU" sz="1370" b="1" dirty="0">
                <a:solidFill>
                  <a:schemeClr val="tx2"/>
                </a:solidFill>
                <a:cs typeface="Segoe UI Light" panose="020B0502040204020203" pitchFamily="34" charset="0"/>
              </a:rPr>
              <a:t>Повышение качества жизни </a:t>
            </a:r>
            <a:r>
              <a:rPr lang="ru-RU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(комфортное доступное инновационное пространство</a:t>
            </a:r>
            <a:r>
              <a:rPr lang="ru-RU" altLang="ru-RU" sz="1370" dirty="0">
                <a:solidFill>
                  <a:srgbClr val="000000"/>
                </a:solidFill>
                <a:cs typeface="Segoe UI Light" panose="020B0502040204020203" pitchFamily="34" charset="0"/>
              </a:rPr>
              <a:t>, </a:t>
            </a:r>
            <a:r>
              <a:rPr lang="ru-RU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креативная и дружелюбная среда</a:t>
            </a:r>
            <a:r>
              <a:rPr lang="ru-RU" altLang="ru-RU" sz="1370" dirty="0">
                <a:solidFill>
                  <a:srgbClr val="000000"/>
                </a:solidFill>
                <a:cs typeface="Segoe UI Light" panose="020B0502040204020203" pitchFamily="34" charset="0"/>
              </a:rPr>
              <a:t>, </a:t>
            </a:r>
            <a:r>
              <a:rPr lang="ru-RU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бережные коммуникации, экологичный подход)</a:t>
            </a:r>
            <a:endParaRPr lang="ru-RU" altLang="ru-RU" sz="1370" dirty="0">
              <a:solidFill>
                <a:srgbClr val="000000"/>
              </a:solidFill>
              <a:cs typeface="Segoe UI Light" panose="020B0502040204020203" pitchFamily="34" charset="0"/>
            </a:endParaRPr>
          </a:p>
          <a:p>
            <a:pPr marL="108000" indent="-108000">
              <a:spcBef>
                <a:spcPts val="600"/>
              </a:spcBef>
              <a:buSzPct val="150000"/>
              <a:buFont typeface="Wingdings" panose="05000000000000000000" pitchFamily="2" charset="2"/>
              <a:buChar char="Ø"/>
              <a:defRPr/>
            </a:pPr>
            <a:r>
              <a:rPr lang="ru-RU" sz="1370" b="1" dirty="0">
                <a:solidFill>
                  <a:schemeClr val="tx2"/>
                </a:solidFill>
                <a:cs typeface="Segoe UI Light" panose="020B0502040204020203" pitchFamily="34" charset="0"/>
              </a:rPr>
              <a:t>Объединение и консолидация народов России</a:t>
            </a:r>
            <a:r>
              <a:rPr lang="ru-RU" sz="1370" dirty="0">
                <a:solidFill>
                  <a:srgbClr val="000000"/>
                </a:solidFill>
                <a:cs typeface="Segoe UI Light" panose="020B0502040204020203" pitchFamily="34" charset="0"/>
              </a:rPr>
              <a:t>, </a:t>
            </a:r>
            <a:r>
              <a:rPr 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повышение рождаемости и продолжительности жизни, популяризация культурно-нравственных, семейных ценностей</a:t>
            </a:r>
          </a:p>
          <a:p>
            <a:pPr marL="108000" indent="-108000">
              <a:spcBef>
                <a:spcPts val="600"/>
              </a:spcBef>
              <a:buSzPct val="150000"/>
              <a:buFont typeface="Wingdings" panose="05000000000000000000" pitchFamily="2" charset="2"/>
              <a:buChar char="Ø"/>
              <a:defRPr/>
            </a:pPr>
            <a:r>
              <a:rPr lang="ru-RU" altLang="ru-RU" sz="1370" b="1" dirty="0">
                <a:solidFill>
                  <a:schemeClr val="tx2"/>
                </a:solidFill>
                <a:cs typeface="Segoe UI Light" panose="020B0502040204020203" pitchFamily="34" charset="0"/>
              </a:rPr>
              <a:t>Масштабирование проекта </a:t>
            </a:r>
            <a:r>
              <a:rPr lang="ru-RU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(охват целевой аудитории при масштабировании в 2</a:t>
            </a:r>
            <a:r>
              <a:rPr lang="en-US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8</a:t>
            </a:r>
            <a:r>
              <a:rPr lang="ru-RU" altLang="ru-RU" sz="1370" b="1" dirty="0">
                <a:solidFill>
                  <a:srgbClr val="000000"/>
                </a:solidFill>
                <a:cs typeface="Segoe UI Light" panose="020B0502040204020203" pitchFamily="34" charset="0"/>
              </a:rPr>
              <a:t>-ми городах составит от 6 млн человек в год </a:t>
            </a:r>
            <a:r>
              <a:rPr lang="ru-RU" altLang="ru-RU" sz="1370" b="1" dirty="0">
                <a:solidFill>
                  <a:schemeClr val="tx2"/>
                </a:solidFill>
                <a:cs typeface="Segoe UI Light" panose="020B0502040204020203" pitchFamily="34" charset="0"/>
              </a:rPr>
              <a:t>(около 4% населения России)</a:t>
            </a:r>
          </a:p>
        </p:txBody>
      </p:sp>
      <p:sp>
        <p:nvSpPr>
          <p:cNvPr id="22" name="Google Shape;186;g1bafb88f7d2_0_275">
            <a:extLst>
              <a:ext uri="{FF2B5EF4-FFF2-40B4-BE49-F238E27FC236}">
                <a16:creationId xmlns:a16="http://schemas.microsoft.com/office/drawing/2014/main" id="{5A5F5EA5-B8B4-279E-43F3-3413366F5C77}"/>
              </a:ext>
            </a:extLst>
          </p:cNvPr>
          <p:cNvSpPr/>
          <p:nvPr/>
        </p:nvSpPr>
        <p:spPr>
          <a:xfrm>
            <a:off x="213819" y="3564799"/>
            <a:ext cx="2294634" cy="473620"/>
          </a:xfrm>
          <a:prstGeom prst="roundRect">
            <a:avLst>
              <a:gd name="adj" fmla="val 16667"/>
            </a:avLst>
          </a:prstGeom>
          <a:solidFill>
            <a:srgbClr val="F8BFB2"/>
          </a:solidFill>
          <a:ln w="9525">
            <a:solidFill>
              <a:schemeClr val="tx1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400"/>
            </a:pP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НЕ МЕНЕЕ 10 ТЫС. УЧАСТНИКОВ ХОРОВЫХ И МУЗЫКАЛЬНЫХ КОЛЛЕКТИВОВ</a:t>
            </a:r>
            <a:endParaRPr sz="900" dirty="0">
              <a:solidFill>
                <a:schemeClr val="tx1"/>
              </a:solidFill>
              <a:cs typeface="Segoe UI Light" panose="020B0502040204020203" pitchFamily="34" charset="0"/>
            </a:endParaRPr>
          </a:p>
        </p:txBody>
      </p:sp>
      <p:sp>
        <p:nvSpPr>
          <p:cNvPr id="23" name="Google Shape;188;g1bafb88f7d2_0_275">
            <a:extLst>
              <a:ext uri="{FF2B5EF4-FFF2-40B4-BE49-F238E27FC236}">
                <a16:creationId xmlns:a16="http://schemas.microsoft.com/office/drawing/2014/main" id="{49F0A460-2288-82DA-7756-09814F43E1E6}"/>
              </a:ext>
            </a:extLst>
          </p:cNvPr>
          <p:cNvSpPr txBox="1"/>
          <p:nvPr/>
        </p:nvSpPr>
        <p:spPr>
          <a:xfrm>
            <a:off x="2676143" y="3472944"/>
            <a:ext cx="373389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eaLnBrk="1" fontAlgn="auto" hangingPunct="1">
              <a:defRPr sz="1200" b="1">
                <a:solidFill>
                  <a:schemeClr val="dk1"/>
                </a:solidFill>
                <a:latin typeface="Montserrat Light" panose="00000400000000000000" pitchFamily="2" charset="-52"/>
              </a:defRPr>
            </a:lvl1pPr>
          </a:lstStyle>
          <a:p>
            <a:r>
              <a:rPr lang="ru-RU" dirty="0">
                <a:latin typeface="+mn-lt"/>
                <a:cs typeface="Segoe UI Light" panose="020B0502040204020203" pitchFamily="34" charset="0"/>
              </a:rPr>
              <a:t>вовлечение, объединение, развитие музыкальных </a:t>
            </a:r>
            <a:br>
              <a:rPr lang="ru-RU" dirty="0">
                <a:latin typeface="+mn-lt"/>
                <a:cs typeface="Segoe UI Light" panose="020B0502040204020203" pitchFamily="34" charset="0"/>
              </a:rPr>
            </a:br>
            <a:r>
              <a:rPr lang="ru-RU" dirty="0">
                <a:latin typeface="+mn-lt"/>
                <a:cs typeface="Segoe UI Light" panose="020B0502040204020203" pitchFamily="34" charset="0"/>
              </a:rPr>
              <a:t>и экологических сообществ страны</a:t>
            </a:r>
          </a:p>
        </p:txBody>
      </p:sp>
      <p:sp>
        <p:nvSpPr>
          <p:cNvPr id="24" name="Google Shape;190;g1bafb88f7d2_0_275">
            <a:extLst>
              <a:ext uri="{FF2B5EF4-FFF2-40B4-BE49-F238E27FC236}">
                <a16:creationId xmlns:a16="http://schemas.microsoft.com/office/drawing/2014/main" id="{3BFC9099-D576-412B-6A95-64B6411282E6}"/>
              </a:ext>
            </a:extLst>
          </p:cNvPr>
          <p:cNvSpPr txBox="1"/>
          <p:nvPr/>
        </p:nvSpPr>
        <p:spPr>
          <a:xfrm>
            <a:off x="2592654" y="4033996"/>
            <a:ext cx="469171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eaLnBrk="1" fontAlgn="auto" hangingPunct="1">
              <a:defRPr sz="1200">
                <a:latin typeface="+mn-lt"/>
              </a:defRPr>
            </a:lvl1pPr>
          </a:lstStyle>
          <a:p>
            <a:r>
              <a:rPr lang="ru-RU" b="1" dirty="0">
                <a:solidFill>
                  <a:schemeClr val="dk1"/>
                </a:solidFill>
                <a:cs typeface="Segoe UI Light" panose="020B0502040204020203" pitchFamily="34" charset="0"/>
              </a:rPr>
              <a:t>создание новой точки притяжения для молодежи и активных лидеров на юге России, снижение оттока молодежи из региона</a:t>
            </a:r>
          </a:p>
        </p:txBody>
      </p:sp>
      <p:sp>
        <p:nvSpPr>
          <p:cNvPr id="25" name="Google Shape;192;g1bafb88f7d2_0_275">
            <a:extLst>
              <a:ext uri="{FF2B5EF4-FFF2-40B4-BE49-F238E27FC236}">
                <a16:creationId xmlns:a16="http://schemas.microsoft.com/office/drawing/2014/main" id="{5D63328A-B26A-97AE-3232-D022DA2E0896}"/>
              </a:ext>
            </a:extLst>
          </p:cNvPr>
          <p:cNvSpPr txBox="1"/>
          <p:nvPr/>
        </p:nvSpPr>
        <p:spPr>
          <a:xfrm>
            <a:off x="2590790" y="4590414"/>
            <a:ext cx="4754789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eaLnBrk="1" fontAlgn="auto" hangingPunct="1">
              <a:defRPr sz="1200" b="1">
                <a:solidFill>
                  <a:schemeClr val="dk1"/>
                </a:solidFill>
                <a:latin typeface="Montserrat Light" panose="00000400000000000000" pitchFamily="2" charset="-52"/>
              </a:defRPr>
            </a:lvl1pPr>
          </a:lstStyle>
          <a:p>
            <a:r>
              <a:rPr lang="ru-RU" dirty="0">
                <a:latin typeface="+mn-lt"/>
                <a:cs typeface="Segoe UI Light" panose="020B0502040204020203" pitchFamily="34" charset="0"/>
              </a:rPr>
              <a:t>развитие инфраструктуры для отдыха на Дону, стимулирование местного бизнеса: питание, бытовые услуги, рекреация, логистика</a:t>
            </a:r>
          </a:p>
        </p:txBody>
      </p:sp>
      <p:sp>
        <p:nvSpPr>
          <p:cNvPr id="26" name="Google Shape;193;g1bafb88f7d2_0_275">
            <a:extLst>
              <a:ext uri="{FF2B5EF4-FFF2-40B4-BE49-F238E27FC236}">
                <a16:creationId xmlns:a16="http://schemas.microsoft.com/office/drawing/2014/main" id="{FFDAC4E5-3B75-F422-8D9E-4503FA773B16}"/>
              </a:ext>
            </a:extLst>
          </p:cNvPr>
          <p:cNvSpPr/>
          <p:nvPr/>
        </p:nvSpPr>
        <p:spPr>
          <a:xfrm>
            <a:off x="213819" y="4147981"/>
            <a:ext cx="2294634" cy="432234"/>
          </a:xfrm>
          <a:prstGeom prst="roundRect">
            <a:avLst>
              <a:gd name="adj" fmla="val 16667"/>
            </a:avLst>
          </a:prstGeom>
          <a:solidFill>
            <a:srgbClr val="F8BFB2"/>
          </a:solidFill>
          <a:ln w="9525">
            <a:solidFill>
              <a:schemeClr val="tx1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400"/>
            </a:pP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НЕ МЕНЕЕ 50 КОНЦЕРТОВ  </a:t>
            </a:r>
            <a:b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</a:b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И МЕРОПРИЯТИЙ ФЕДЕРАЛЬНОГО  </a:t>
            </a:r>
            <a:b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</a:b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И РЕГИОНАЛЬНОГО МАСШТАБА </a:t>
            </a:r>
            <a:endParaRPr sz="900" dirty="0">
              <a:solidFill>
                <a:schemeClr val="tx1"/>
              </a:solidFill>
              <a:cs typeface="Segoe UI Light" panose="020B0502040204020203" pitchFamily="34" charset="0"/>
            </a:endParaRPr>
          </a:p>
        </p:txBody>
      </p:sp>
      <p:sp>
        <p:nvSpPr>
          <p:cNvPr id="27" name="Google Shape;194;g1bafb88f7d2_0_275">
            <a:extLst>
              <a:ext uri="{FF2B5EF4-FFF2-40B4-BE49-F238E27FC236}">
                <a16:creationId xmlns:a16="http://schemas.microsoft.com/office/drawing/2014/main" id="{6C6F246E-E6A2-F3DE-74F7-D79A1B08272A}"/>
              </a:ext>
            </a:extLst>
          </p:cNvPr>
          <p:cNvSpPr/>
          <p:nvPr/>
        </p:nvSpPr>
        <p:spPr>
          <a:xfrm>
            <a:off x="213819" y="4689593"/>
            <a:ext cx="2286434" cy="432234"/>
          </a:xfrm>
          <a:prstGeom prst="roundRect">
            <a:avLst>
              <a:gd name="adj" fmla="val 16667"/>
            </a:avLst>
          </a:prstGeom>
          <a:solidFill>
            <a:srgbClr val="F8BFB2"/>
          </a:solidFill>
          <a:ln w="9525">
            <a:solidFill>
              <a:schemeClr val="tx1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400"/>
            </a:pP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ИНФРАСТРУКТУРА  </a:t>
            </a:r>
            <a:b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</a:b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ДЛЯ ПРЕБЫВАНИЯ </a:t>
            </a:r>
            <a:b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</a:br>
            <a:r>
              <a:rPr lang="ru-RU" sz="900" dirty="0">
                <a:solidFill>
                  <a:schemeClr val="tx1"/>
                </a:solidFill>
                <a:cs typeface="Segoe UI Light" panose="020B0502040204020203" pitchFamily="34" charset="0"/>
              </a:rPr>
              <a:t>ДО  400 ТЫС.ЧЕЛ.</a:t>
            </a:r>
            <a:endParaRPr sz="900" dirty="0">
              <a:solidFill>
                <a:schemeClr val="tx1"/>
              </a:solidFill>
              <a:cs typeface="Segoe UI Light" panose="020B0502040204020203" pitchFamily="34" charset="0"/>
            </a:endParaRPr>
          </a:p>
        </p:txBody>
      </p:sp>
      <p:sp>
        <p:nvSpPr>
          <p:cNvPr id="28" name="Google Shape;195;g1bafb88f7d2_0_275">
            <a:extLst>
              <a:ext uri="{FF2B5EF4-FFF2-40B4-BE49-F238E27FC236}">
                <a16:creationId xmlns:a16="http://schemas.microsoft.com/office/drawing/2014/main" id="{6B66772E-0A8B-378B-53AE-C1E29442E1EE}"/>
              </a:ext>
            </a:extLst>
          </p:cNvPr>
          <p:cNvSpPr/>
          <p:nvPr/>
        </p:nvSpPr>
        <p:spPr>
          <a:xfrm>
            <a:off x="104237" y="3403456"/>
            <a:ext cx="7093984" cy="178228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030A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ea typeface="Arial"/>
              <a:cs typeface="Segoe UI Light" panose="020B0502040204020203" pitchFamily="34" charset="0"/>
              <a:sym typeface="Arial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BCC3331-7C5D-5D42-7C40-3F7554438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59" y="1348053"/>
            <a:ext cx="7000180" cy="1993189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1591080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>
            <a:extLst>
              <a:ext uri="{FF2B5EF4-FFF2-40B4-BE49-F238E27FC236}">
                <a16:creationId xmlns:a16="http://schemas.microsoft.com/office/drawing/2014/main" id="{A67D14B1-71E2-4EC8-53B2-AACD1F16C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92" b="13042"/>
          <a:stretch/>
        </p:blipFill>
        <p:spPr bwMode="auto">
          <a:xfrm>
            <a:off x="9625086" y="1209728"/>
            <a:ext cx="3502434" cy="199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E376FA02-C0DE-4598-E14A-B366EB3E1D99}"/>
              </a:ext>
            </a:extLst>
          </p:cNvPr>
          <p:cNvSpPr txBox="1">
            <a:spLocks/>
          </p:cNvSpPr>
          <p:nvPr/>
        </p:nvSpPr>
        <p:spPr>
          <a:xfrm>
            <a:off x="205107" y="122326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8" rIns="0" bIns="44438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latin typeface="+mn-lt"/>
            </a:endParaRP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D70376BE-6505-4210-2CDE-74DC4AF090A7}"/>
              </a:ext>
            </a:extLst>
          </p:cNvPr>
          <p:cNvSpPr txBox="1">
            <a:spLocks/>
          </p:cNvSpPr>
          <p:nvPr/>
        </p:nvSpPr>
        <p:spPr>
          <a:xfrm>
            <a:off x="292848" y="2454376"/>
            <a:ext cx="10515600" cy="48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8" rIns="0" bIns="44438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dirty="0">
              <a:solidFill>
                <a:srgbClr val="37849F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10936267-43B2-E283-A206-CA692C6545F2}"/>
              </a:ext>
            </a:extLst>
          </p:cNvPr>
          <p:cNvSpPr txBox="1">
            <a:spLocks/>
          </p:cNvSpPr>
          <p:nvPr/>
        </p:nvSpPr>
        <p:spPr>
          <a:xfrm>
            <a:off x="100281" y="1309203"/>
            <a:ext cx="9650156" cy="34385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Проведено исследование целевой аудитории, проверены гипотезы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Подготовлен архитектурный проект для города Севастополь (MVP), уточняется</a:t>
            </a:r>
            <a:b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</a:b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для города </a:t>
            </a:r>
            <a:r>
              <a:rPr lang="ru-RU" sz="1800" kern="0" dirty="0" err="1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Ростова</a:t>
            </a: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-на-Дону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Идея проекта защищена авторским правом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Определен земельный участок для строительства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Получены положительные экспертные заключения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Получены письма поддержки проекта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Проект стал финалистом «Онлайн интенсива Акселератора НТИ 2023»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Заключены предварительные договоренности с партнерами, проект представлен на ПМЭФ</a:t>
            </a:r>
            <a:r>
              <a:rPr lang="ru-RU" sz="1800" kern="0" dirty="0">
                <a:latin typeface="+mn-lt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24</a:t>
            </a:r>
          </a:p>
          <a:p>
            <a:pPr marL="180000" lvl="1" indent="-180000">
              <a:spcBef>
                <a:spcPts val="500"/>
              </a:spcBef>
              <a:buClr>
                <a:srgbClr val="EE644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Проект вошёл в ТОП-1000 идей форума «Сильные идеи для нового времени 2024»</a:t>
            </a:r>
          </a:p>
        </p:txBody>
      </p:sp>
      <p:sp>
        <p:nvSpPr>
          <p:cNvPr id="41" name="AutoShape 6">
            <a:extLst>
              <a:ext uri="{FF2B5EF4-FFF2-40B4-BE49-F238E27FC236}">
                <a16:creationId xmlns:a16="http://schemas.microsoft.com/office/drawing/2014/main" id="{3ECC60BA-7DF5-D019-F337-334BE5E97E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75475" y="3857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3C97261-DAC6-0D34-B7A7-F73CCD1A8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287" y="4982397"/>
            <a:ext cx="2014535" cy="261393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B0AB37F-FFE0-73EB-3AFC-CB7B7101DB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47" y="4878003"/>
            <a:ext cx="1883440" cy="261393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766321B-2B02-EC56-CFA2-69985E0A12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644" y="5223664"/>
            <a:ext cx="3423696" cy="2248234"/>
          </a:xfrm>
          <a:prstGeom prst="rect">
            <a:avLst/>
          </a:prstGeom>
        </p:spPr>
      </p:pic>
      <p:sp>
        <p:nvSpPr>
          <p:cNvPr id="48" name="Text 4">
            <a:extLst>
              <a:ext uri="{FF2B5EF4-FFF2-40B4-BE49-F238E27FC236}">
                <a16:creationId xmlns:a16="http://schemas.microsoft.com/office/drawing/2014/main" id="{9484078C-F9EB-6EF7-4C38-06ECF619DE93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38B30F8-67F4-3E7A-583C-8AB4CB0E6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2974" y="4757528"/>
            <a:ext cx="5428740" cy="271437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D7798A9-9697-F981-B654-AB52200E1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37196" y="3301764"/>
            <a:ext cx="3478214" cy="2035215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800" dirty="0">
                <a:latin typeface="+mn-lt"/>
              </a:rPr>
              <a:t>Текущая стадия проекта и ресурсное обеспечение</a:t>
            </a:r>
          </a:p>
        </p:txBody>
      </p:sp>
    </p:spTree>
    <p:extLst>
      <p:ext uri="{BB962C8B-B14F-4D97-AF65-F5344CB8AC3E}">
        <p14:creationId xmlns:p14="http://schemas.microsoft.com/office/powerpoint/2010/main" val="2680745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9">
            <a:extLst>
              <a:ext uri="{FF2B5EF4-FFF2-40B4-BE49-F238E27FC236}">
                <a16:creationId xmlns:a16="http://schemas.microsoft.com/office/drawing/2014/main" id="{3B06FD45-2646-4C86-97C3-FA1EBF6671B5}"/>
              </a:ext>
            </a:extLst>
          </p:cNvPr>
          <p:cNvSpPr/>
          <p:nvPr/>
        </p:nvSpPr>
        <p:spPr>
          <a:xfrm>
            <a:off x="8341170" y="5015548"/>
            <a:ext cx="1778417" cy="318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228" b="1" dirty="0">
                <a:solidFill>
                  <a:schemeClr val="bg1"/>
                </a:solidFill>
              </a:rPr>
              <a:t>ДОП.ДАННЫЕ</a:t>
            </a:r>
            <a:endParaRPr lang="en-US" sz="1052" b="1" dirty="0">
              <a:solidFill>
                <a:schemeClr val="bg1"/>
              </a:solidFill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A0FCB800-49E0-1277-B2B5-94B0FA26F94A}"/>
              </a:ext>
            </a:extLst>
          </p:cNvPr>
          <p:cNvSpPr/>
          <p:nvPr/>
        </p:nvSpPr>
        <p:spPr>
          <a:xfrm>
            <a:off x="1368078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68C58674-063E-34CD-4A18-0D7CCB54EF38}"/>
              </a:ext>
            </a:extLst>
          </p:cNvPr>
          <p:cNvSpPr/>
          <p:nvPr/>
        </p:nvSpPr>
        <p:spPr>
          <a:xfrm>
            <a:off x="1003952" y="583758"/>
            <a:ext cx="7801069" cy="694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81"/>
              </a:lnSpc>
            </a:pPr>
            <a:r>
              <a:rPr lang="ru-RU" sz="3742" dirty="0">
                <a:solidFill>
                  <a:srgbClr val="1E1E1E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Преимущества перед конкурентами</a:t>
            </a:r>
            <a:r>
              <a:rPr lang="en-US" sz="3742" dirty="0">
                <a:solidFill>
                  <a:srgbClr val="1E1E1E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  </a:t>
            </a:r>
            <a:endParaRPr lang="en-US" sz="3742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9AD89D-5A72-9E9A-E448-FBE2B572A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0001" y="390772"/>
            <a:ext cx="1346812" cy="65988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8E4421-9CD1-6202-DB4E-8320035743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6132640"/>
              </p:ext>
            </p:extLst>
          </p:nvPr>
        </p:nvGraphicFramePr>
        <p:xfrm>
          <a:off x="1" y="1301795"/>
          <a:ext cx="13322391" cy="6302574"/>
        </p:xfrm>
        <a:graphic>
          <a:graphicData uri="http://schemas.openxmlformats.org/drawingml/2006/table">
            <a:tbl>
              <a:tblPr/>
              <a:tblGrid>
                <a:gridCol w="234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2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48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Конкуренты</a:t>
                      </a:r>
                      <a:endParaRPr lang="ru-RU" sz="1900" b="1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 anchor="ctr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4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Страна</a:t>
                      </a:r>
                      <a:endParaRPr lang="ru-RU" sz="1900" b="1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4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900" b="1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Короткое описание, характеристики</a:t>
                      </a:r>
                      <a:endParaRPr lang="ru-RU" sz="1900" b="1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64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900" b="1" strike="noStrike" spc="-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Конкурентные преимущества </a:t>
                      </a:r>
                      <a:endParaRPr lang="ru-RU" sz="1900" b="1" strike="noStrike" spc="-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4F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Ростовская государственная филармония,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1935 г. </a:t>
                      </a:r>
                      <a:b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</a:b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(рек. 1978 г.)</a:t>
                      </a: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РФ</a:t>
                      </a: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Общая площадь – 6 </a:t>
                      </a: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Большой зал – 646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мест, м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алый  зал – 220 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мест</a:t>
                      </a: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Мультипликативность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 доступность не профессионалам 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низкие</a:t>
                      </a: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Общая площадь – 20 </a:t>
                      </a: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тыс.кв.м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Концертный зал – 1000 мест, академический зал – 250 мест, </a:t>
                      </a: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фиджитал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зал – 250 мест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Современная архитектура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Уровень акустики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– высокий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Авторские терапевтические сады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Комфортная доступная (инклюзивная) среда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Мультипликативность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 доступность н/п – высокие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Инновации, умная система безопасности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Креативное пространство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Образовательная платформа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Музыкальная терапия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Коллаборации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Творческая самореализация, коммуникация</a:t>
                      </a: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3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государственный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музыкальный  театр, 1999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РФ</a:t>
                      </a: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Общая площадь – 6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Большой зал – 646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мест, м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алый  зал – 220 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мест</a:t>
                      </a: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Мультипликативность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 доступность не профессионалам 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низкие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1200" marR="91200" marT="60960" marB="609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367474"/>
                  </a:ext>
                </a:extLst>
              </a:tr>
              <a:tr h="8253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академический театр драмы имени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М. Горького,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1863 г.</a:t>
                      </a: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РФ</a:t>
                      </a: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Общая площадь – 37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indent="0" algn="l" defTabSz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Большой зал – 1038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мест, к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амерный зал – 238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мест</a:t>
                      </a: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Мультипликативность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 доступность не профессионалам 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низкие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1200" marR="91200" marT="60960" marB="609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348598"/>
                  </a:ext>
                </a:extLst>
              </a:tr>
              <a:tr h="10767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Ростовский молодёжный театр,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1899 г. </a:t>
                      </a: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РФ</a:t>
                      </a:r>
                      <a:endParaRPr lang="ru-RU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Общая площадь – 22,8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indent="0" algn="l" defTabSz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Большой зал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1165 мест, малый зал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300 мест  </a:t>
                      </a:r>
                    </a:p>
                    <a:p>
                      <a:pPr marL="0" indent="0" algn="l" defTabSz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Экспериментальная сцена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70 мест</a:t>
                      </a: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Мультипликативность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 доступность не профессионалам 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низкие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ru-RU" sz="1300" b="0" strike="noStrike" spc="-1" dirty="0">
                        <a:latin typeface="Arial"/>
                      </a:endParaRPr>
                    </a:p>
                  </a:txBody>
                  <a:tcPr marL="91200" marR="91200" marT="60960" marB="6096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084889"/>
                  </a:ext>
                </a:extLst>
              </a:tr>
              <a:tr h="10158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Эко-центр лечения звуками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SOGA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Мексика</a:t>
                      </a:r>
                    </a:p>
                  </a:txBody>
                  <a:tcPr marL="0" marR="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Общая площадь – 1,5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, участок 3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тыс.кв.м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Звукозаписывающая студия, форум для коллективного лечения звуками, процедурные кабинеты, офисы, кафетерий, гостиница, о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зеленение территории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https://hvoya.wordpress.com/2017/11/21/soga/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Доступность гражданам России, концертный зал, </a:t>
                      </a: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мультипликативность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037444"/>
                  </a:ext>
                </a:extLst>
              </a:tr>
              <a:tr h="12063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Центр музыкальной терапии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Sunbeams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2018 г.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Англия</a:t>
                      </a:r>
                    </a:p>
                  </a:txBody>
                  <a:tcPr marL="0" marR="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«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Глассический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зал» </a:t>
                      </a: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–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100-120 мест (600 кв.м.)</a:t>
                      </a:r>
                    </a:p>
                    <a:p>
                      <a:pPr marL="0" marR="0" indent="0" algn="l" defTabSz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0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Студия звукозаписи, офисы для детей и взрослых с физическими и умственными особенностями, пожилых людей с тяжелыми нарушениями здоровья, включая деменцию, пациентов хосписов </a:t>
                      </a: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  <a:hlinkClick r:id="rId5"/>
                        </a:rPr>
                        <a:t>https://dom.ukr.bio/ru/articles/10097/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Доступность гражданам России, </a:t>
                      </a:r>
                      <a:r>
                        <a:rPr lang="ru-RU" sz="1400" b="0" strike="noStrike" kern="1200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мультипликативность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200" marR="9120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981138"/>
                  </a:ext>
                </a:extLst>
              </a:tr>
            </a:tbl>
          </a:graphicData>
        </a:graphic>
      </p:graphicFrame>
      <p:sp>
        <p:nvSpPr>
          <p:cNvPr id="6" name="Shape 0">
            <a:extLst>
              <a:ext uri="{FF2B5EF4-FFF2-40B4-BE49-F238E27FC236}">
                <a16:creationId xmlns:a16="http://schemas.microsoft.com/office/drawing/2014/main" id="{934ADA82-7DAC-F8AB-60CE-80E7B37EA016}"/>
              </a:ext>
            </a:extLst>
          </p:cNvPr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3A2E668-0810-212A-B188-CCC8CF05319B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9D54730-7409-DB90-C1F7-8C75218594F9}"/>
              </a:ext>
            </a:extLst>
          </p:cNvPr>
          <p:cNvCxnSpPr>
            <a:cxnSpLocks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47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4">
            <a:extLst>
              <a:ext uri="{FF2B5EF4-FFF2-40B4-BE49-F238E27FC236}">
                <a16:creationId xmlns:a16="http://schemas.microsoft.com/office/drawing/2014/main" id="{D2995084-2709-3773-3C51-7DACB1C5FBC0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Рынок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E4EF4-0BE5-5F30-3516-0D5571D3FB39}"/>
              </a:ext>
            </a:extLst>
          </p:cNvPr>
          <p:cNvSpPr txBox="1"/>
          <p:nvPr/>
        </p:nvSpPr>
        <p:spPr>
          <a:xfrm>
            <a:off x="113682" y="1392081"/>
            <a:ext cx="13059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buSzPct val="150000"/>
              <a:defRPr/>
            </a:pPr>
            <a:r>
              <a:rPr lang="ru-RU" alt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Размер целевого рынка, на который ориентирован проект: 200 тыс. человек в год, в том числе </a:t>
            </a:r>
            <a:r>
              <a:rPr lang="ru-RU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–</a:t>
            </a:r>
            <a:r>
              <a:rPr lang="ru-RU" alt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 10% с ОВЗ </a:t>
            </a:r>
          </a:p>
        </p:txBody>
      </p:sp>
      <p:sp>
        <p:nvSpPr>
          <p:cNvPr id="8" name="Google Shape;237;g1bafb88f7d2_0_389">
            <a:extLst>
              <a:ext uri="{FF2B5EF4-FFF2-40B4-BE49-F238E27FC236}">
                <a16:creationId xmlns:a16="http://schemas.microsoft.com/office/drawing/2014/main" id="{6BF1CC6C-40E1-DD6D-C16C-8475AF3F4F27}"/>
              </a:ext>
            </a:extLst>
          </p:cNvPr>
          <p:cNvSpPr/>
          <p:nvPr/>
        </p:nvSpPr>
        <p:spPr>
          <a:xfrm>
            <a:off x="6636799" y="2038014"/>
            <a:ext cx="6252366" cy="963834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solidFill>
              <a:srgbClr val="EE64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PAM 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</a:t>
            </a:r>
            <a:r>
              <a:rPr lang="ru-RU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Potential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ru-RU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Available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Market) 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ru-RU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–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потенциально доступный рынок в пределах РФ (69,7 млн. чел. в возрасте 14-35 лет),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4"/>
              </a:rPr>
              <a:t>https://rosstat.gov.ru/compendium/document/13284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endParaRPr sz="16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42;g1bafb88f7d2_0_389">
            <a:extLst>
              <a:ext uri="{FF2B5EF4-FFF2-40B4-BE49-F238E27FC236}">
                <a16:creationId xmlns:a16="http://schemas.microsoft.com/office/drawing/2014/main" id="{FB0D5285-A01D-C5B4-EA45-7DE4D3ECC4D0}"/>
              </a:ext>
            </a:extLst>
          </p:cNvPr>
          <p:cNvSpPr/>
          <p:nvPr/>
        </p:nvSpPr>
        <p:spPr>
          <a:xfrm>
            <a:off x="6636800" y="3240802"/>
            <a:ext cx="6252366" cy="95139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solidFill>
              <a:srgbClr val="EE64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TAM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(Total Addressable Market) 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– общий объём рынка в пределах ЮФО (4,3 млн. чел. – в возрасте 14-35 лет),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4"/>
              </a:rPr>
              <a:t>https://rosstat.gov.ru/compendium/document/13284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43;g1bafb88f7d2_0_389">
            <a:extLst>
              <a:ext uri="{FF2B5EF4-FFF2-40B4-BE49-F238E27FC236}">
                <a16:creationId xmlns:a16="http://schemas.microsoft.com/office/drawing/2014/main" id="{E6BC45EB-B878-14CB-990E-38FAEB24A2D3}"/>
              </a:ext>
            </a:extLst>
          </p:cNvPr>
          <p:cNvSpPr/>
          <p:nvPr/>
        </p:nvSpPr>
        <p:spPr>
          <a:xfrm>
            <a:off x="6636799" y="4431154"/>
            <a:ext cx="6252366" cy="963834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solidFill>
              <a:srgbClr val="EE64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SAM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(Served/Serviceable Available Market) 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– доступный объём рынка в пределах региона (703,5 тыс. чел. молодежь)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4"/>
              </a:rPr>
              <a:t>https://rosstat.gov.ru/compendium/document/13284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</a:p>
        </p:txBody>
      </p:sp>
      <p:sp>
        <p:nvSpPr>
          <p:cNvPr id="15" name="Google Shape;244;g1bafb88f7d2_0_389">
            <a:extLst>
              <a:ext uri="{FF2B5EF4-FFF2-40B4-BE49-F238E27FC236}">
                <a16:creationId xmlns:a16="http://schemas.microsoft.com/office/drawing/2014/main" id="{5E1D64ED-2F20-8FF2-FF2B-AD61DADA916E}"/>
              </a:ext>
            </a:extLst>
          </p:cNvPr>
          <p:cNvSpPr/>
          <p:nvPr/>
        </p:nvSpPr>
        <p:spPr>
          <a:xfrm>
            <a:off x="6636800" y="5633942"/>
            <a:ext cx="6252366" cy="963835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solidFill>
              <a:srgbClr val="EE64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6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SOM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(Serviceable &amp; Obtainable Market) 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–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реально достижимый объём рынка (468,7 </a:t>
            </a:r>
            <a:r>
              <a:rPr lang="ru-RU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тыс.чел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городская молодежь, 211 </a:t>
            </a:r>
            <a:r>
              <a:rPr lang="ru-RU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тыс.чел</a:t>
            </a:r>
            <a:r>
              <a:rPr lang="ru-RU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(45%)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4"/>
              </a:rPr>
              <a:t>https://rosstat.gov.ru/compendium/document/13284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A3C2A7D0-1712-6F38-3074-84D8877E7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903513"/>
              </p:ext>
            </p:extLst>
          </p:nvPr>
        </p:nvGraphicFramePr>
        <p:xfrm>
          <a:off x="1064871" y="1488814"/>
          <a:ext cx="4676173" cy="5826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6171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Аналоги</a:t>
            </a:r>
          </a:p>
        </p:txBody>
      </p:sp>
      <p:sp>
        <p:nvSpPr>
          <p:cNvPr id="4" name="Google Shape;125;p22">
            <a:extLst>
              <a:ext uri="{FF2B5EF4-FFF2-40B4-BE49-F238E27FC236}">
                <a16:creationId xmlns:a16="http://schemas.microsoft.com/office/drawing/2014/main" id="{B1B23FCC-B5E8-3380-0C9F-1079DE0CD3C0}"/>
              </a:ext>
            </a:extLst>
          </p:cNvPr>
          <p:cNvSpPr txBox="1"/>
          <p:nvPr/>
        </p:nvSpPr>
        <p:spPr>
          <a:xfrm>
            <a:off x="8275706" y="4940491"/>
            <a:ext cx="4512424" cy="40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ОТЛИЧИТЕЛЬНЫЕ ОСОБЕННОСТИ ПРОДУКТА,</a:t>
            </a:r>
            <a:br>
              <a:rPr lang="ru-RU" sz="1200" b="1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</a:br>
            <a:r>
              <a:rPr lang="ru-RU" sz="1200" b="1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КОНКУРЕНТНЫЕ ПРЕИМУЩЕСТВА</a:t>
            </a:r>
          </a:p>
        </p:txBody>
      </p:sp>
      <p:sp>
        <p:nvSpPr>
          <p:cNvPr id="5" name="Google Shape;108;p19">
            <a:extLst>
              <a:ext uri="{FF2B5EF4-FFF2-40B4-BE49-F238E27FC236}">
                <a16:creationId xmlns:a16="http://schemas.microsoft.com/office/drawing/2014/main" id="{B4519F9B-0E51-05CF-5F0E-20A91E7CE196}"/>
              </a:ext>
            </a:extLst>
          </p:cNvPr>
          <p:cNvSpPr txBox="1"/>
          <p:nvPr/>
        </p:nvSpPr>
        <p:spPr>
          <a:xfrm>
            <a:off x="611501" y="5862455"/>
            <a:ext cx="3053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3B3D4D-CBFC-E6C0-4E32-3597B250DADC}"/>
              </a:ext>
            </a:extLst>
          </p:cNvPr>
          <p:cNvSpPr txBox="1"/>
          <p:nvPr/>
        </p:nvSpPr>
        <p:spPr>
          <a:xfrm>
            <a:off x="8215364" y="5483373"/>
            <a:ext cx="4800570" cy="1915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СОВРЕМЕННАЯ АРХИТЕКТУРА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ИННОВАЦИОННЫХ ТЕХНОЛОГИЙ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НАДЕЖНАЯ СИСТЕМА БЕЗОПАСНОСТИ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КОМФОРТНАЯ ДОСТУПНАЯ СРЕДА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ХОРОШАЯ АКУСТИКА – ПОКАЗАТЕЛЬ КАЧЕСТВА ЖИЗНИ 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УДОБНЫЕ ЛОКАЦИИ ДЛЯ УЛИЧНЫХ ВЫСТУПЛЕНИЙ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АВТОРСКИЕ ТЕРАПЕВТИЧЕСКИЕ САДЫ</a:t>
            </a:r>
          </a:p>
          <a:p>
            <a:pPr marL="72000" indent="-7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КРЕАТИВНЫЙ КЛАСТЕР – ТОЧКА ПРИТЯЖЕНИЯ МОЛОДЕЖИ</a:t>
            </a:r>
          </a:p>
        </p:txBody>
      </p:sp>
      <p:sp>
        <p:nvSpPr>
          <p:cNvPr id="18" name="Прямоугольник 8">
            <a:extLst>
              <a:ext uri="{FF2B5EF4-FFF2-40B4-BE49-F238E27FC236}">
                <a16:creationId xmlns:a16="http://schemas.microsoft.com/office/drawing/2014/main" id="{37910CED-7E59-6869-5145-5B6DE0D64FBD}"/>
              </a:ext>
            </a:extLst>
          </p:cNvPr>
          <p:cNvSpPr>
            <a:spLocks noChangeArrowheads="1"/>
          </p:cNvSpPr>
          <p:nvPr/>
        </p:nvSpPr>
        <p:spPr bwMode="auto">
          <a:xfrm rot="10800000" flipH="1" flipV="1">
            <a:off x="8144468" y="1659561"/>
            <a:ext cx="38585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Мариинский театр – 2  (г. Санкт-Петербург)</a:t>
            </a:r>
          </a:p>
          <a:p>
            <a:pPr>
              <a:defRPr/>
            </a:pP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общая площадь 79 тыс. </a:t>
            </a:r>
            <a:r>
              <a:rPr lang="ru-RU" sz="1000" i="1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кв.м</a:t>
            </a: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(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площадь застройки 12 230 </a:t>
            </a:r>
            <a:r>
              <a:rPr lang="ru-RU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);</a:t>
            </a:r>
            <a:b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• высота здания 42,5 м (7 надземных, 3 подземных этажа) </a:t>
            </a:r>
            <a:b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• общая вместимость до 2 800  мест</a:t>
            </a:r>
            <a:endParaRPr lang="en-US" sz="1000" i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21BD51-B774-7C80-8612-C0789ABC07F7}"/>
              </a:ext>
            </a:extLst>
          </p:cNvPr>
          <p:cNvSpPr txBox="1"/>
          <p:nvPr/>
        </p:nvSpPr>
        <p:spPr>
          <a:xfrm>
            <a:off x="8144468" y="2376884"/>
            <a:ext cx="39469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 Концертный зал  Мариинского театра (г. Санкт-Петербург)</a:t>
            </a:r>
            <a:b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общая площадь 7.7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тыс.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• высота здания 2 этажа</a:t>
            </a:r>
            <a:b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• общая вместимость до 1 276 посадочных мест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5CE34E-3A7E-0E78-248C-F0A113CA3999}"/>
              </a:ext>
            </a:extLst>
          </p:cNvPr>
          <p:cNvSpPr txBox="1"/>
          <p:nvPr/>
        </p:nvSpPr>
        <p:spPr>
          <a:xfrm>
            <a:off x="8144468" y="3083684"/>
            <a:ext cx="42384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Московский международный дом музыки (г. Москва)</a:t>
            </a:r>
          </a:p>
          <a:p>
            <a:pPr>
              <a:defRPr/>
            </a:pP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общая площадь 42 тыс. </a:t>
            </a:r>
            <a:r>
              <a:rPr lang="ru-RU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br>
              <a:rPr lang="ru-RU" sz="1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800" b="1" i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ru-RU" sz="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высота здания</a:t>
            </a:r>
            <a:r>
              <a:rPr lang="ru-RU" sz="1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46 м (10 этажей, стилобат 3 </a:t>
            </a:r>
            <a:r>
              <a:rPr lang="ru-RU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эт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., подвал 2 </a:t>
            </a:r>
            <a:r>
              <a:rPr lang="ru-RU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эт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. - 6 м);</a:t>
            </a:r>
            <a:b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• общая вместимость до 3 065 посадочных мест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54070E-3ED8-12C8-B00F-3F824E53E574}"/>
              </a:ext>
            </a:extLst>
          </p:cNvPr>
          <p:cNvSpPr txBox="1"/>
          <p:nvPr/>
        </p:nvSpPr>
        <p:spPr>
          <a:xfrm>
            <a:off x="8144468" y="3775697"/>
            <a:ext cx="50142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Дом венгерской музыки (г. Будапешт)</a:t>
            </a:r>
          </a:p>
          <a:p>
            <a:pPr>
              <a:defRPr/>
            </a:pP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общая площадь 9 тыс. </a:t>
            </a:r>
            <a:r>
              <a:rPr lang="ru-RU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кв.м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интеграция в природный ландшафт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ru-RU" sz="800" b="1" i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 высота здания</a:t>
            </a:r>
            <a:r>
              <a:rPr lang="ru-RU" sz="1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i="1" dirty="0">
                <a:latin typeface="Calibri" panose="020F0502020204030204" pitchFamily="34" charset="0"/>
                <a:cs typeface="Calibri" panose="020F0502020204030204" pitchFamily="34" charset="0"/>
              </a:rPr>
              <a:t>12 м (3 уровня: 1 этаж, подземный и верхний уровни) </a:t>
            </a:r>
          </a:p>
          <a:p>
            <a:pPr indent="-72000">
              <a:buFont typeface="Arial" panose="020B0604020202020204" pitchFamily="34" charset="0"/>
              <a:buChar char="•"/>
              <a:defRPr/>
            </a:pP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зрительный зал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(320 мест) – опускающаяся сцена, </a:t>
            </a: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сцена под открытым небом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-72000">
              <a:buFont typeface="Arial" panose="020B0604020202020204" pitchFamily="34" charset="0"/>
              <a:buChar char="•"/>
              <a:defRPr/>
            </a:pP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инфраструктура: </a:t>
            </a:r>
            <a:r>
              <a:rPr lang="ru-RU" sz="1000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мультимедийная библиотека, образовательные пространства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9B6848-4877-1F25-741B-93782A47F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84" y="1309203"/>
            <a:ext cx="7741971" cy="629097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565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Целевая аудитория и бизнес-модель проекта</a:t>
            </a:r>
          </a:p>
        </p:txBody>
      </p:sp>
      <p:sp>
        <p:nvSpPr>
          <p:cNvPr id="9" name="Google Shape;100;p18">
            <a:extLst>
              <a:ext uri="{FF2B5EF4-FFF2-40B4-BE49-F238E27FC236}">
                <a16:creationId xmlns:a16="http://schemas.microsoft.com/office/drawing/2014/main" id="{48207BE7-7F2A-C1DC-82DA-D8779F98F80C}"/>
              </a:ext>
            </a:extLst>
          </p:cNvPr>
          <p:cNvSpPr txBox="1"/>
          <p:nvPr/>
        </p:nvSpPr>
        <p:spPr>
          <a:xfrm>
            <a:off x="3748727" y="1327183"/>
            <a:ext cx="6820323" cy="434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  <a:buFont typeface="Arial"/>
              <a:buNone/>
            </a:pPr>
            <a:r>
              <a:rPr lang="ru" b="1" dirty="0">
                <a:latin typeface="Calibri" panose="020F0502020204030204" pitchFamily="34" charset="0"/>
                <a:cs typeface="Calibri" panose="020F0502020204030204" pitchFamily="34" charset="0"/>
                <a:sym typeface="Montserrat SemiBold"/>
              </a:rPr>
              <a:t>ОСНОВНЫЕ СЕГМЕНТЫ ЦА:</a:t>
            </a:r>
          </a:p>
          <a:p>
            <a:pPr algn="ctr">
              <a:buClr>
                <a:srgbClr val="000000"/>
              </a:buClr>
              <a:buSzPts val="1100"/>
              <a:buFont typeface="Arial"/>
              <a:buNone/>
            </a:pPr>
            <a:endParaRPr lang="ru" sz="300" b="1" dirty="0">
              <a:latin typeface="Calibri" panose="020F0502020204030204" pitchFamily="34" charset="0"/>
              <a:cs typeface="Calibri" panose="020F0502020204030204" pitchFamily="34" charset="0"/>
              <a:sym typeface="Montserrat SemiBold"/>
            </a:endParaRP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музыкально образованная молодежь 14 - 30 лет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музыкальное сообщество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экологическое сообщество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образовательные организации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Montserrat"/>
              </a:rPr>
              <a:t>пожилые люди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Montserrat"/>
              </a:rPr>
              <a:t>люди с ОВЗ и РАС</a:t>
            </a:r>
          </a:p>
          <a:p>
            <a:pPr marL="0" lvl="1" indent="-108000" fontAlgn="t">
              <a:buFont typeface="Arial" panose="020B0604020202020204" pitchFamily="34" charset="0"/>
              <a:buChar char="•"/>
            </a:pPr>
            <a:endParaRPr lang="ru-RU" sz="300" dirty="0">
              <a:latin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0" lvl="1" algn="ctr" fontAlgn="t"/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ОСНОВНЫЕ РЕЗУЛЬТАТЫ ДЛЯ ЦА:</a:t>
            </a:r>
          </a:p>
          <a:p>
            <a:pPr marL="0" lvl="1" fontAlgn="t"/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развитие творческих навыков и способностей </a:t>
            </a: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укрепление здоровья</a:t>
            </a: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коммуникация</a:t>
            </a: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социальный лифт</a:t>
            </a: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адаптация</a:t>
            </a:r>
          </a:p>
          <a:p>
            <a:pPr marL="285750" lvl="1" indent="-285750" fontAlgn="t">
              <a:buFont typeface="Arial" panose="020B0604020202020204" pitchFamily="34" charset="0"/>
              <a:buChar char="•"/>
            </a:pP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абилитация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-108000" fontAlgn="t"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6E3C0F-0D9A-55D5-123F-4D429A1253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95" b="4183"/>
          <a:stretch/>
        </p:blipFill>
        <p:spPr>
          <a:xfrm>
            <a:off x="235537" y="1442991"/>
            <a:ext cx="3382984" cy="419798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DC6028-B6F9-C86C-DB86-ECD0615142B0}"/>
              </a:ext>
            </a:extLst>
          </p:cNvPr>
          <p:cNvSpPr txBox="1"/>
          <p:nvPr/>
        </p:nvSpPr>
        <p:spPr>
          <a:xfrm>
            <a:off x="115424" y="5828201"/>
            <a:ext cx="1085251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lvl="1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268288" algn="l"/>
              </a:tabLst>
              <a:defRPr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Прямые каналы сбыта: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собственная цифровая платформа,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клубная система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(доступ и участие в б/п программах)</a:t>
            </a:r>
          </a:p>
          <a:p>
            <a:pPr marL="360363" lvl="1" indent="-184150"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176213" algn="l"/>
              </a:tabLst>
              <a:defRPr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Доходы: коммерческое использование площадок и помещений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, оказание услуг, плата за членство в клубе, продажа      франшизы (федеральная целевая программа, региональный социальный стандарт), арендные платежи,  пожертвования,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субсидии, продажа билетов, проведение аукционов, событийных мероприятий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1DC778-A0BF-B7A5-206C-6087692EFE4B}"/>
              </a:ext>
            </a:extLst>
          </p:cNvPr>
          <p:cNvSpPr txBox="1"/>
          <p:nvPr/>
        </p:nvSpPr>
        <p:spPr>
          <a:xfrm>
            <a:off x="11013998" y="2105461"/>
            <a:ext cx="178502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 indent="-288000">
              <a:spcAft>
                <a:spcPts val="0"/>
              </a:spcAft>
              <a:defRPr sz="1400" b="1" i="0" u="sng" strike="noStrike" cap="none">
                <a:latin typeface="Montserrat Light" panose="00000400000000000000" pitchFamily="2" charset="-52"/>
                <a:ea typeface="Arial"/>
                <a:cs typeface="Arial"/>
              </a:defRPr>
            </a:lvl1pPr>
          </a:lstStyle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ГОСУДАРСТВО</a:t>
            </a:r>
          </a:p>
          <a:p>
            <a:endParaRPr lang="ru-RU" sz="300" b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200" b="0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Субсидии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200" b="0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Арендная плата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200" b="0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Плата за услуги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200" b="0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Гранты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200" b="0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Франшиза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9C1BC3-385D-AA1E-987C-8A5FAEAC6B7A}"/>
              </a:ext>
            </a:extLst>
          </p:cNvPr>
          <p:cNvSpPr txBox="1"/>
          <p:nvPr/>
        </p:nvSpPr>
        <p:spPr>
          <a:xfrm>
            <a:off x="10969594" y="3912122"/>
            <a:ext cx="220219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 indent="-288000">
              <a:spcAft>
                <a:spcPts val="0"/>
              </a:spcAft>
              <a:defRPr sz="1200" b="0" i="0" u="sng" strike="noStrike" cap="none">
                <a:latin typeface="Montserrat" panose="00000500000000000000" pitchFamily="2" charset="-52"/>
                <a:ea typeface="Arial"/>
                <a:cs typeface="Arial"/>
              </a:defRPr>
            </a:lvl1pPr>
          </a:lstStyle>
          <a:p>
            <a:pPr algn="ctr"/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ЮРИДИЧЕСКИЕ ЛИЦА</a:t>
            </a:r>
          </a:p>
          <a:p>
            <a:pPr algn="ctr"/>
            <a:endParaRPr lang="ru-RU" sz="3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Партнерский взнос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Благотворительность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Арендная плата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Плата за услуги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08B3F9-2A74-DA24-12EB-6C402B3DCD9F}"/>
              </a:ext>
            </a:extLst>
          </p:cNvPr>
          <p:cNvSpPr txBox="1"/>
          <p:nvPr/>
        </p:nvSpPr>
        <p:spPr>
          <a:xfrm>
            <a:off x="10969594" y="5462636"/>
            <a:ext cx="220219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 indent="-288000">
              <a:spcAft>
                <a:spcPts val="0"/>
              </a:spcAft>
              <a:defRPr sz="1200" b="0" i="0" u="sng" strike="noStrike" cap="none">
                <a:latin typeface="Montserrat" panose="00000500000000000000" pitchFamily="2" charset="-52"/>
                <a:ea typeface="Arial"/>
                <a:cs typeface="Arial"/>
              </a:defRPr>
            </a:lvl1pPr>
          </a:lstStyle>
          <a:p>
            <a:pPr indent="0" algn="ctr">
              <a:tabLst>
                <a:tab pos="622300" algn="l"/>
              </a:tabLst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НАСЕЛЕНИЕ</a:t>
            </a:r>
          </a:p>
          <a:p>
            <a:endParaRPr lang="ru-RU" sz="3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Клубный взнос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Пушкинская карта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Благотворительность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Арендная плата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u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Плата за услуги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EC0D2F-A27A-4A55-265E-60303D1981CF}"/>
              </a:ext>
            </a:extLst>
          </p:cNvPr>
          <p:cNvSpPr txBox="1"/>
          <p:nvPr/>
        </p:nvSpPr>
        <p:spPr>
          <a:xfrm>
            <a:off x="11734637" y="3270670"/>
            <a:ext cx="343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CA03B5-805E-452E-D294-546A417492B7}"/>
              </a:ext>
            </a:extLst>
          </p:cNvPr>
          <p:cNvSpPr txBox="1"/>
          <p:nvPr/>
        </p:nvSpPr>
        <p:spPr>
          <a:xfrm>
            <a:off x="11704795" y="4927716"/>
            <a:ext cx="435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0CFCD4-33B4-ECAC-C0B0-08D102205F26}"/>
              </a:ext>
            </a:extLst>
          </p:cNvPr>
          <p:cNvSpPr txBox="1"/>
          <p:nvPr/>
        </p:nvSpPr>
        <p:spPr>
          <a:xfrm>
            <a:off x="11395505" y="1351649"/>
            <a:ext cx="1042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ДОХОДЫ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BA4D8A-3B43-6AF5-1F29-D4C588204C98}"/>
              </a:ext>
            </a:extLst>
          </p:cNvPr>
          <p:cNvSpPr txBox="1"/>
          <p:nvPr/>
        </p:nvSpPr>
        <p:spPr>
          <a:xfrm>
            <a:off x="11734637" y="1616762"/>
            <a:ext cx="418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800" b="1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6CB0CAAF-1C36-3E4B-B582-92E6AA3435C4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025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76001" y="344515"/>
            <a:ext cx="5790666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3742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4C1BF12-22A0-1F9E-547B-1FA3931391C1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7D814AF-7AA9-4E66-728E-B2C01D68186C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CE3E94-982D-68B1-632B-C329EBC7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DD5E9940-4602-4B9E-81DC-2AD1D6D5C039}"/>
              </a:ext>
            </a:extLst>
          </p:cNvPr>
          <p:cNvSpPr txBox="1">
            <a:spLocks/>
          </p:cNvSpPr>
          <p:nvPr/>
        </p:nvSpPr>
        <p:spPr>
          <a:xfrm>
            <a:off x="746283" y="9334"/>
            <a:ext cx="12296954" cy="129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12" tIns="53442" rIns="106912" bIns="53442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742" dirty="0">
                <a:latin typeface="+mn-lt"/>
              </a:rPr>
              <a:t>Бизнес-модель проекта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8201E0D4-B63F-2E0D-27C5-4CE0291A8E70}"/>
              </a:ext>
            </a:extLst>
          </p:cNvPr>
          <p:cNvSpPr/>
          <p:nvPr/>
        </p:nvSpPr>
        <p:spPr>
          <a:xfrm>
            <a:off x="976002" y="7693946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E8C443-29C4-B792-245B-E6705BDA4F57}"/>
              </a:ext>
            </a:extLst>
          </p:cNvPr>
          <p:cNvSpPr txBox="1"/>
          <p:nvPr/>
        </p:nvSpPr>
        <p:spPr>
          <a:xfrm>
            <a:off x="9758376" y="1251452"/>
            <a:ext cx="2948351" cy="1361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МАСШТАБИРОВАНИЕ: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ФРАНШИЗА по ФЦП до 2035 года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1,5 млрд.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руб.х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 7 = 10,5 млрд. руб.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РСС до 2040 года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0,5 млрд. руб. х 28 = 14 млрд. руб.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2266CB-2568-8891-FF64-1835A892040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8376" y="2627174"/>
            <a:ext cx="3641498" cy="48700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13DC73-6293-3C24-4B56-5B09FFBFA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093" y="1339642"/>
            <a:ext cx="2891036" cy="1942415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6FF202-3698-0CBF-B059-2EBCCD5F919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926" t="2842" r="13010" b="10723"/>
          <a:stretch/>
        </p:blipFill>
        <p:spPr>
          <a:xfrm>
            <a:off x="138492" y="3331170"/>
            <a:ext cx="2891036" cy="195380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A10F72-E526-872A-9035-EB787DC5B070}"/>
              </a:ext>
            </a:extLst>
          </p:cNvPr>
          <p:cNvSpPr txBox="1"/>
          <p:nvPr/>
        </p:nvSpPr>
        <p:spPr>
          <a:xfrm>
            <a:off x="4409953" y="1316062"/>
            <a:ext cx="376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lvl="1">
              <a:buSzPct val="150000"/>
              <a:defRPr/>
            </a:pPr>
            <a:r>
              <a:rPr lang="ru-RU" altLang="ru-RU" sz="1400" b="1" dirty="0">
                <a:cs typeface="Segoe UI Light" panose="020B0502040204020203" pitchFamily="34" charset="0"/>
              </a:rPr>
              <a:t>ПЛАН КОММЕРЦИАЛИЗАЦИИ:</a:t>
            </a:r>
          </a:p>
        </p:txBody>
      </p:sp>
      <p:sp>
        <p:nvSpPr>
          <p:cNvPr id="14" name="Google Shape;352;g1bafb88f7d2_0_499">
            <a:extLst>
              <a:ext uri="{FF2B5EF4-FFF2-40B4-BE49-F238E27FC236}">
                <a16:creationId xmlns:a16="http://schemas.microsoft.com/office/drawing/2014/main" id="{4FFA4EF7-FF7B-2BEB-2530-3AE6F51489DF}"/>
              </a:ext>
            </a:extLst>
          </p:cNvPr>
          <p:cNvSpPr txBox="1"/>
          <p:nvPr/>
        </p:nvSpPr>
        <p:spPr>
          <a:xfrm>
            <a:off x="3159734" y="1438413"/>
            <a:ext cx="6606798" cy="244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СУБСИДИИ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 (хоровая школа, библиотека, дворец креатива) – 300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</a:t>
            </a:r>
            <a:r>
              <a:rPr lang="en-US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/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год</a:t>
            </a:r>
            <a:endParaRPr lang="en-US" sz="1400" kern="0" dirty="0">
              <a:solidFill>
                <a:srgbClr val="000000"/>
              </a:solidFill>
              <a:cs typeface="Segoe UI Light" panose="020B0502040204020203" pitchFamily="34" charset="0"/>
              <a:sym typeface="Arial"/>
            </a:endParaRP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ПОДПИСКА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 (клубное членство) – 200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./год (1000 руб./ мес. х 200 тыс. чел.) </a:t>
            </a: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АРЕНДА 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(помещений, оборудования) – 60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./год</a:t>
            </a:r>
            <a:endParaRPr lang="en-US" sz="1400" kern="0" dirty="0">
              <a:solidFill>
                <a:srgbClr val="000000"/>
              </a:solidFill>
              <a:cs typeface="Segoe UI Light" panose="020B0502040204020203" pitchFamily="34" charset="0"/>
              <a:sym typeface="Arial"/>
            </a:endParaRP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ПЛАТНЫЕ УСЛУГИ 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– 155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</a:t>
            </a:r>
            <a:r>
              <a:rPr lang="en-US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/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год </a:t>
            </a: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ДОПОЛНИТЕЛЬНЫЙ ЧЕК 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(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мерч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, услуги питания) – 5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</a:t>
            </a:r>
            <a:r>
              <a:rPr lang="en-US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/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год </a:t>
            </a:r>
            <a:endParaRPr lang="en-US" sz="1400" kern="0" dirty="0">
              <a:solidFill>
                <a:srgbClr val="000000"/>
              </a:solidFill>
              <a:cs typeface="Segoe UI Light" panose="020B0502040204020203" pitchFamily="34" charset="0"/>
              <a:sym typeface="Arial"/>
            </a:endParaRP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ФРАНШИЗА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 (масштабирование по ФЦП и РСС) – 1,5-0,5 </a:t>
            </a:r>
            <a:r>
              <a:rPr lang="ru-RU" sz="1400" kern="0" dirty="0" err="1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млрд.руб</a:t>
            </a:r>
            <a:r>
              <a:rPr lang="ru-RU" sz="1400" kern="0" dirty="0">
                <a:solidFill>
                  <a:srgbClr val="000000"/>
                </a:solidFill>
                <a:cs typeface="Segoe UI Light" panose="020B0502040204020203" pitchFamily="34" charset="0"/>
                <a:sym typeface="Arial"/>
              </a:rPr>
              <a:t>.</a:t>
            </a:r>
          </a:p>
          <a:p>
            <a:pPr marL="108000" indent="-108000">
              <a:lnSpc>
                <a:spcPct val="150000"/>
              </a:lnSpc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400" b="1" kern="0" dirty="0">
                <a:solidFill>
                  <a:srgbClr val="000000"/>
                </a:solidFill>
                <a:cs typeface="Segoe UI Light" panose="020B0502040204020203" pitchFamily="34" charset="0"/>
              </a:rPr>
              <a:t>ГРАНТОВАЯ ПОДДЕРЖКА, ПОЖЕРТВОВАНИЯ </a:t>
            </a: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Segoe UI Light" panose="020B0502040204020203" pitchFamily="34" charset="0"/>
                <a:sym typeface="Arial"/>
              </a:rPr>
              <a:t>– 1-3 </a:t>
            </a:r>
            <a:r>
              <a:rPr lang="ru-RU" sz="1400" b="0" i="0" u="none" strike="noStrike" cap="none" dirty="0" err="1">
                <a:solidFill>
                  <a:srgbClr val="000000"/>
                </a:solidFill>
                <a:ea typeface="Arial"/>
                <a:cs typeface="Segoe UI Light" panose="020B0502040204020203" pitchFamily="34" charset="0"/>
                <a:sym typeface="Arial"/>
              </a:rPr>
              <a:t>млн.руб</a:t>
            </a: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Segoe UI Light" panose="020B0502040204020203" pitchFamily="34" charset="0"/>
                <a:sym typeface="Arial"/>
              </a:rPr>
              <a:t>.</a:t>
            </a:r>
            <a:r>
              <a:rPr lang="en-US" sz="1400" dirty="0">
                <a:cs typeface="Segoe UI Light" panose="020B0502040204020203" pitchFamily="34" charset="0"/>
              </a:rPr>
              <a:t>/</a:t>
            </a:r>
            <a:r>
              <a:rPr lang="ru-RU" sz="1400" dirty="0">
                <a:cs typeface="Segoe UI Light" panose="020B0502040204020203" pitchFamily="34" charset="0"/>
              </a:rPr>
              <a:t>год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8F80C8-F250-A3FF-5773-3B1626ECE0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886" y="5581375"/>
            <a:ext cx="1397392" cy="13951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FC32AC-30FA-02DE-85E8-18C6FDE435C0}"/>
              </a:ext>
            </a:extLst>
          </p:cNvPr>
          <p:cNvSpPr txBox="1"/>
          <p:nvPr/>
        </p:nvSpPr>
        <p:spPr>
          <a:xfrm>
            <a:off x="3362377" y="6078902"/>
            <a:ext cx="289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/>
            <a:r>
              <a:rPr lang="ru-RU" sz="2000" dirty="0">
                <a:solidFill>
                  <a:srgbClr val="0070C0"/>
                </a:solidFill>
                <a:cs typeface="Segoe UI 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Финансовая модель</a:t>
            </a:r>
            <a:endParaRPr lang="ru-RU" sz="2000" dirty="0">
              <a:solidFill>
                <a:srgbClr val="0070C0"/>
              </a:solidFill>
              <a:cs typeface="Segoe UI Light" panose="020B0502040204020203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CF075D2-53FF-6E47-84C4-2CF0CEA234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492" y="5334084"/>
            <a:ext cx="2975868" cy="199941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F3D6EF5-B40A-FDB6-BE8B-ADD8395D0D78}"/>
              </a:ext>
            </a:extLst>
          </p:cNvPr>
          <p:cNvSpPr txBox="1"/>
          <p:nvPr/>
        </p:nvSpPr>
        <p:spPr>
          <a:xfrm>
            <a:off x="3344274" y="4318930"/>
            <a:ext cx="3269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ИННОВАЦИОННАЯ АРХИТЕКТУРА</a:t>
            </a:r>
          </a:p>
          <a:p>
            <a:r>
              <a:rPr lang="ru-RU" sz="1600" b="1" dirty="0"/>
              <a:t>ТЕРАПЕВТИЧЕСКИЕ САДЫ</a:t>
            </a:r>
          </a:p>
        </p:txBody>
      </p:sp>
    </p:spTree>
    <p:extLst>
      <p:ext uri="{BB962C8B-B14F-4D97-AF65-F5344CB8AC3E}">
        <p14:creationId xmlns:p14="http://schemas.microsoft.com/office/powerpoint/2010/main" val="66562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object 63">
            <a:extLst>
              <a:ext uri="{FF2B5EF4-FFF2-40B4-BE49-F238E27FC236}">
                <a16:creationId xmlns:a16="http://schemas.microsoft.com/office/drawing/2014/main" id="{64DEE0F9-7A36-3F57-B30F-8D808FDEDC6F}"/>
              </a:ext>
            </a:extLst>
          </p:cNvPr>
          <p:cNvSpPr/>
          <p:nvPr/>
        </p:nvSpPr>
        <p:spPr>
          <a:xfrm>
            <a:off x="10383754" y="3562650"/>
            <a:ext cx="134284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3B87CD">
              <a:alpha val="90194"/>
            </a:srgb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DB39C4B6-9C77-1059-6254-6BE5C589F842}"/>
              </a:ext>
            </a:extLst>
          </p:cNvPr>
          <p:cNvSpPr/>
          <p:nvPr/>
        </p:nvSpPr>
        <p:spPr>
          <a:xfrm>
            <a:off x="446592" y="6997432"/>
            <a:ext cx="1571881" cy="730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Г</a:t>
            </a:r>
            <a:r>
              <a:rPr lang="ru-RU" sz="1228" dirty="0">
                <a:solidFill>
                  <a:schemeClr val="tx1"/>
                </a:solidFill>
                <a:latin typeface="Calibri"/>
                <a:cs typeface="Calibri"/>
              </a:rPr>
              <a:t>о</a:t>
            </a:r>
            <a:r>
              <a:rPr lang="ru-RU" sz="1228" spc="-18" dirty="0">
                <a:solidFill>
                  <a:schemeClr val="tx1"/>
                </a:solidFill>
                <a:latin typeface="Calibri"/>
                <a:cs typeface="Calibri"/>
              </a:rPr>
              <a:t>т</a:t>
            </a: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ов</a:t>
            </a:r>
            <a:r>
              <a:rPr lang="ru-RU" sz="1228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sq-AL" sz="1228" spc="-12" dirty="0">
                <a:solidFill>
                  <a:schemeClr val="tx1"/>
                </a:solidFill>
                <a:latin typeface="Calibri"/>
                <a:cs typeface="Calibri"/>
              </a:rPr>
              <a:t>MVP</a:t>
            </a:r>
            <a:endParaRPr lang="sq-AL" sz="1228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1B9431B9-4F82-0CD7-BA82-608219322EBE}"/>
              </a:ext>
            </a:extLst>
          </p:cNvPr>
          <p:cNvGrpSpPr/>
          <p:nvPr/>
        </p:nvGrpSpPr>
        <p:grpSpPr>
          <a:xfrm>
            <a:off x="950637" y="1412929"/>
            <a:ext cx="8526479" cy="4125293"/>
            <a:chOff x="1135253" y="1695450"/>
            <a:chExt cx="6941742" cy="3527697"/>
          </a:xfrm>
        </p:grpSpPr>
        <p:sp>
          <p:nvSpPr>
            <p:cNvPr id="3" name="object 3"/>
            <p:cNvSpPr/>
            <p:nvPr/>
          </p:nvSpPr>
          <p:spPr>
            <a:xfrm>
              <a:off x="1135253" y="1695450"/>
              <a:ext cx="1316859" cy="527053"/>
            </a:xfrm>
            <a:custGeom>
              <a:avLst/>
              <a:gdLst/>
              <a:ahLst/>
              <a:cxnLst/>
              <a:rect l="l" t="t" r="r" b="b"/>
              <a:pathLst>
                <a:path w="1623060" h="649605">
                  <a:moveTo>
                    <a:pt x="1298447" y="0"/>
                  </a:moveTo>
                  <a:lnTo>
                    <a:pt x="0" y="0"/>
                  </a:lnTo>
                  <a:lnTo>
                    <a:pt x="324612" y="324612"/>
                  </a:lnTo>
                  <a:lnTo>
                    <a:pt x="0" y="649224"/>
                  </a:lnTo>
                  <a:lnTo>
                    <a:pt x="1298447" y="649224"/>
                  </a:lnTo>
                  <a:lnTo>
                    <a:pt x="1623059" y="324612"/>
                  </a:lnTo>
                  <a:lnTo>
                    <a:pt x="1298447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2105"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1425931" y="1854200"/>
              <a:ext cx="753742" cy="228899"/>
            </a:xfrm>
            <a:prstGeom prst="rect">
              <a:avLst/>
            </a:prstGeom>
          </p:spPr>
          <p:txBody>
            <a:bodyPr vert="horz" wrap="square" lIns="0" tIns="15594" rIns="0" bIns="0" rtlCol="0">
              <a:spAutoFit/>
            </a:bodyPr>
            <a:lstStyle/>
            <a:p>
              <a:pPr marL="14851">
                <a:spcBef>
                  <a:spcPts val="123"/>
                </a:spcBef>
              </a:pPr>
              <a:r>
                <a:rPr sz="1637" spc="-146" dirty="0">
                  <a:solidFill>
                    <a:srgbClr val="FFFFFF"/>
                  </a:solidFill>
                  <a:latin typeface="Calibri"/>
                  <a:cs typeface="Calibri"/>
                </a:rPr>
                <a:t>Т</a:t>
              </a:r>
              <a:r>
                <a:rPr sz="1637" dirty="0">
                  <a:solidFill>
                    <a:srgbClr val="FFFFFF"/>
                  </a:solidFill>
                  <a:latin typeface="Calibri"/>
                  <a:cs typeface="Calibri"/>
                </a:rPr>
                <a:t>аймлайн</a:t>
              </a:r>
              <a:endParaRPr sz="1637" dirty="0">
                <a:latin typeface="Calibri"/>
                <a:cs typeface="Calibri"/>
              </a:endParaRPr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2275089" y="1734811"/>
              <a:ext cx="1103565" cy="448227"/>
              <a:chOff x="3226054" y="1875789"/>
              <a:chExt cx="1360170" cy="552450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323240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8" y="0"/>
                    </a:moveTo>
                    <a:lnTo>
                      <a:pt x="0" y="0"/>
                    </a:lnTo>
                    <a:lnTo>
                      <a:pt x="269747" y="269748"/>
                    </a:lnTo>
                    <a:lnTo>
                      <a:pt x="0" y="539496"/>
                    </a:lnTo>
                    <a:lnTo>
                      <a:pt x="1077468" y="539496"/>
                    </a:lnTo>
                    <a:lnTo>
                      <a:pt x="1347216" y="269748"/>
                    </a:lnTo>
                    <a:lnTo>
                      <a:pt x="1077468" y="0"/>
                    </a:lnTo>
                    <a:close/>
                  </a:path>
                </a:pathLst>
              </a:custGeom>
              <a:solidFill>
                <a:srgbClr val="F8D6CD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323240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8" y="0"/>
                    </a:lnTo>
                    <a:lnTo>
                      <a:pt x="1347216" y="269748"/>
                    </a:lnTo>
                    <a:lnTo>
                      <a:pt x="1077468" y="539496"/>
                    </a:lnTo>
                    <a:lnTo>
                      <a:pt x="0" y="539496"/>
                    </a:lnTo>
                    <a:lnTo>
                      <a:pt x="269747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1">
                <a:solidFill>
                  <a:srgbClr val="F8D6CD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8" name="object 8"/>
            <p:cNvSpPr txBox="1"/>
            <p:nvPr/>
          </p:nvSpPr>
          <p:spPr>
            <a:xfrm>
              <a:off x="2531041" y="1896790"/>
              <a:ext cx="688929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lang="ru-RU" sz="1403" spc="-12" dirty="0">
                  <a:latin typeface="Calibri"/>
                  <a:cs typeface="Calibri"/>
                </a:rPr>
                <a:t>12.</a:t>
              </a:r>
              <a:r>
                <a:rPr sz="1403" spc="-12" dirty="0">
                  <a:latin typeface="Calibri"/>
                  <a:cs typeface="Calibri"/>
                </a:rPr>
                <a:t>202</a:t>
              </a:r>
              <a:r>
                <a:rPr lang="ru-RU" sz="1403" spc="-12" dirty="0">
                  <a:latin typeface="Calibri"/>
                  <a:cs typeface="Calibri"/>
                </a:rPr>
                <a:t>4</a:t>
              </a:r>
              <a:endParaRPr sz="1403" dirty="0">
                <a:latin typeface="Calibri"/>
                <a:cs typeface="Calibri"/>
              </a:endParaRPr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3219971" y="1739963"/>
              <a:ext cx="1093262" cy="437923"/>
              <a:chOff x="4390643" y="1882139"/>
              <a:chExt cx="1347471" cy="53975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4390643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7" y="0"/>
                    </a:moveTo>
                    <a:lnTo>
                      <a:pt x="0" y="0"/>
                    </a:lnTo>
                    <a:lnTo>
                      <a:pt x="269747" y="269748"/>
                    </a:lnTo>
                    <a:lnTo>
                      <a:pt x="0" y="539496"/>
                    </a:lnTo>
                    <a:lnTo>
                      <a:pt x="1077467" y="539496"/>
                    </a:lnTo>
                    <a:lnTo>
                      <a:pt x="1347215" y="269748"/>
                    </a:lnTo>
                    <a:lnTo>
                      <a:pt x="1077467" y="0"/>
                    </a:lnTo>
                    <a:close/>
                  </a:path>
                </a:pathLst>
              </a:custGeom>
              <a:solidFill>
                <a:srgbClr val="E0E0E0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439064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7" y="0"/>
                    </a:lnTo>
                    <a:lnTo>
                      <a:pt x="1347215" y="269748"/>
                    </a:lnTo>
                    <a:lnTo>
                      <a:pt x="1077467" y="539496"/>
                    </a:lnTo>
                    <a:lnTo>
                      <a:pt x="0" y="539496"/>
                    </a:lnTo>
                    <a:lnTo>
                      <a:pt x="269747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E0E0E0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3429001" y="1896791"/>
              <a:ext cx="738430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lang="ru-RU" sz="1403" spc="-12" dirty="0">
                  <a:latin typeface="Calibri"/>
                  <a:cs typeface="Calibri"/>
                </a:rPr>
                <a:t>12</a:t>
              </a:r>
              <a:r>
                <a:rPr sz="1403" spc="-12" dirty="0">
                  <a:latin typeface="Calibri"/>
                  <a:cs typeface="Calibri"/>
                </a:rPr>
                <a:t>.202</a:t>
              </a:r>
              <a:r>
                <a:rPr lang="ru-RU" sz="1403" spc="-12" dirty="0">
                  <a:latin typeface="Calibri"/>
                  <a:cs typeface="Calibri"/>
                </a:rPr>
                <a:t>5</a:t>
              </a:r>
              <a:endParaRPr sz="1403" dirty="0">
                <a:latin typeface="Calibri"/>
                <a:cs typeface="Calibri"/>
              </a:endParaRPr>
            </a:p>
          </p:txBody>
        </p:sp>
        <p:grpSp>
          <p:nvGrpSpPr>
            <p:cNvPr id="13" name="object 13"/>
            <p:cNvGrpSpPr/>
            <p:nvPr/>
          </p:nvGrpSpPr>
          <p:grpSpPr>
            <a:xfrm>
              <a:off x="4154549" y="1734811"/>
              <a:ext cx="1103565" cy="448227"/>
              <a:chOff x="5542534" y="1875789"/>
              <a:chExt cx="1360170" cy="552450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554888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7" y="0"/>
                    </a:moveTo>
                    <a:lnTo>
                      <a:pt x="0" y="0"/>
                    </a:lnTo>
                    <a:lnTo>
                      <a:pt x="269748" y="269748"/>
                    </a:lnTo>
                    <a:lnTo>
                      <a:pt x="0" y="539496"/>
                    </a:lnTo>
                    <a:lnTo>
                      <a:pt x="1077467" y="539496"/>
                    </a:lnTo>
                    <a:lnTo>
                      <a:pt x="1347215" y="269748"/>
                    </a:lnTo>
                    <a:lnTo>
                      <a:pt x="1077467" y="0"/>
                    </a:lnTo>
                    <a:close/>
                  </a:path>
                </a:pathLst>
              </a:custGeom>
              <a:solidFill>
                <a:srgbClr val="FFE8CA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554888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7" y="0"/>
                    </a:lnTo>
                    <a:lnTo>
                      <a:pt x="1347215" y="269748"/>
                    </a:lnTo>
                    <a:lnTo>
                      <a:pt x="1077467" y="539496"/>
                    </a:lnTo>
                    <a:lnTo>
                      <a:pt x="0" y="539496"/>
                    </a:lnTo>
                    <a:lnTo>
                      <a:pt x="269748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FFE8CA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16" name="object 16"/>
            <p:cNvSpPr txBox="1"/>
            <p:nvPr/>
          </p:nvSpPr>
          <p:spPr>
            <a:xfrm>
              <a:off x="4368731" y="1896790"/>
              <a:ext cx="812869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sz="1403" spc="-12" dirty="0">
                  <a:latin typeface="Calibri"/>
                  <a:cs typeface="Calibri"/>
                </a:rPr>
                <a:t>12.202</a:t>
              </a:r>
              <a:r>
                <a:rPr lang="ru-RU" sz="1403" spc="-12" dirty="0">
                  <a:latin typeface="Calibri"/>
                  <a:cs typeface="Calibri"/>
                </a:rPr>
                <a:t>6</a:t>
              </a:r>
              <a:endParaRPr sz="1403" dirty="0">
                <a:latin typeface="Calibri"/>
                <a:cs typeface="Calibri"/>
              </a:endParaRPr>
            </a:p>
          </p:txBody>
        </p:sp>
        <p:grpSp>
          <p:nvGrpSpPr>
            <p:cNvPr id="17" name="object 17"/>
            <p:cNvGrpSpPr/>
            <p:nvPr/>
          </p:nvGrpSpPr>
          <p:grpSpPr>
            <a:xfrm>
              <a:off x="5094279" y="1734811"/>
              <a:ext cx="1103565" cy="448227"/>
              <a:chOff x="6700773" y="1875789"/>
              <a:chExt cx="1360170" cy="55245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6707123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8" y="0"/>
                    </a:moveTo>
                    <a:lnTo>
                      <a:pt x="0" y="0"/>
                    </a:lnTo>
                    <a:lnTo>
                      <a:pt x="269748" y="269748"/>
                    </a:lnTo>
                    <a:lnTo>
                      <a:pt x="0" y="539496"/>
                    </a:lnTo>
                    <a:lnTo>
                      <a:pt x="1077468" y="539496"/>
                    </a:lnTo>
                    <a:lnTo>
                      <a:pt x="1347216" y="269748"/>
                    </a:lnTo>
                    <a:lnTo>
                      <a:pt x="1077468" y="0"/>
                    </a:lnTo>
                    <a:close/>
                  </a:path>
                </a:pathLst>
              </a:custGeom>
              <a:solidFill>
                <a:srgbClr val="D2DEEE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6707123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8" y="0"/>
                    </a:lnTo>
                    <a:lnTo>
                      <a:pt x="1347216" y="269748"/>
                    </a:lnTo>
                    <a:lnTo>
                      <a:pt x="1077468" y="539496"/>
                    </a:lnTo>
                    <a:lnTo>
                      <a:pt x="0" y="539496"/>
                    </a:lnTo>
                    <a:lnTo>
                      <a:pt x="269748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D2DEEE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20" name="object 20"/>
            <p:cNvSpPr txBox="1"/>
            <p:nvPr/>
          </p:nvSpPr>
          <p:spPr>
            <a:xfrm>
              <a:off x="5213110" y="1896790"/>
              <a:ext cx="884232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lang="ru-RU" sz="1403" spc="-12" dirty="0">
                  <a:latin typeface="Calibri"/>
                  <a:cs typeface="Calibri"/>
                </a:rPr>
                <a:t>12</a:t>
              </a:r>
              <a:r>
                <a:rPr sz="1403" spc="-12" dirty="0">
                  <a:latin typeface="Calibri"/>
                  <a:cs typeface="Calibri"/>
                </a:rPr>
                <a:t>.20</a:t>
              </a:r>
              <a:r>
                <a:rPr lang="ru-RU" sz="1403" spc="-12" dirty="0">
                  <a:latin typeface="Calibri"/>
                  <a:cs typeface="Calibri"/>
                </a:rPr>
                <a:t>30</a:t>
              </a:r>
              <a:endParaRPr sz="1403" dirty="0">
                <a:latin typeface="Calibri"/>
                <a:cs typeface="Calibri"/>
              </a:endParaRPr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6034010" y="1734811"/>
              <a:ext cx="1103565" cy="448227"/>
              <a:chOff x="7859014" y="1875789"/>
              <a:chExt cx="1360170" cy="552450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786536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7" y="0"/>
                    </a:moveTo>
                    <a:lnTo>
                      <a:pt x="0" y="0"/>
                    </a:lnTo>
                    <a:lnTo>
                      <a:pt x="269747" y="269748"/>
                    </a:lnTo>
                    <a:lnTo>
                      <a:pt x="0" y="539496"/>
                    </a:lnTo>
                    <a:lnTo>
                      <a:pt x="1077467" y="539496"/>
                    </a:lnTo>
                    <a:lnTo>
                      <a:pt x="1347215" y="269748"/>
                    </a:lnTo>
                    <a:lnTo>
                      <a:pt x="1077467" y="0"/>
                    </a:lnTo>
                    <a:close/>
                  </a:path>
                </a:pathLst>
              </a:custGeom>
              <a:solidFill>
                <a:srgbClr val="D4E2CF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7865364" y="1882139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7" y="0"/>
                    </a:lnTo>
                    <a:lnTo>
                      <a:pt x="1347215" y="269748"/>
                    </a:lnTo>
                    <a:lnTo>
                      <a:pt x="1077467" y="539496"/>
                    </a:lnTo>
                    <a:lnTo>
                      <a:pt x="0" y="539496"/>
                    </a:lnTo>
                    <a:lnTo>
                      <a:pt x="269747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D4E2CF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24" name="object 24"/>
            <p:cNvSpPr txBox="1"/>
            <p:nvPr/>
          </p:nvSpPr>
          <p:spPr>
            <a:xfrm>
              <a:off x="6191647" y="1896790"/>
              <a:ext cx="884231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lang="ru-RU" sz="1403" spc="-12" dirty="0">
                  <a:latin typeface="Calibri"/>
                  <a:cs typeface="Calibri"/>
                </a:rPr>
                <a:t>12</a:t>
              </a:r>
              <a:r>
                <a:rPr sz="1403" spc="-12" dirty="0">
                  <a:latin typeface="Calibri"/>
                  <a:cs typeface="Calibri"/>
                </a:rPr>
                <a:t>.20</a:t>
              </a:r>
              <a:r>
                <a:rPr lang="ru-RU" sz="1403" spc="-12" dirty="0">
                  <a:latin typeface="Calibri"/>
                  <a:cs typeface="Calibri"/>
                </a:rPr>
                <a:t>32</a:t>
              </a:r>
              <a:endParaRPr sz="1403" dirty="0">
                <a:latin typeface="Calibri"/>
                <a:cs typeface="Calibri"/>
              </a:endParaRPr>
            </a:p>
          </p:txBody>
        </p:sp>
        <p:grpSp>
          <p:nvGrpSpPr>
            <p:cNvPr id="25" name="object 25"/>
            <p:cNvGrpSpPr/>
            <p:nvPr/>
          </p:nvGrpSpPr>
          <p:grpSpPr>
            <a:xfrm>
              <a:off x="6973945" y="1735018"/>
              <a:ext cx="1103050" cy="447711"/>
              <a:chOff x="9017507" y="1876044"/>
              <a:chExt cx="1359535" cy="551815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9023603" y="1882140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8" y="0"/>
                    </a:moveTo>
                    <a:lnTo>
                      <a:pt x="0" y="0"/>
                    </a:lnTo>
                    <a:lnTo>
                      <a:pt x="269748" y="269748"/>
                    </a:lnTo>
                    <a:lnTo>
                      <a:pt x="0" y="539496"/>
                    </a:lnTo>
                    <a:lnTo>
                      <a:pt x="1077468" y="539496"/>
                    </a:lnTo>
                    <a:lnTo>
                      <a:pt x="1347216" y="269748"/>
                    </a:lnTo>
                    <a:lnTo>
                      <a:pt x="1077468" y="0"/>
                    </a:lnTo>
                    <a:close/>
                  </a:path>
                </a:pathLst>
              </a:custGeom>
              <a:solidFill>
                <a:srgbClr val="F8D6CD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9023603" y="1882140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8" y="0"/>
                    </a:lnTo>
                    <a:lnTo>
                      <a:pt x="1347216" y="269748"/>
                    </a:lnTo>
                    <a:lnTo>
                      <a:pt x="1077468" y="539496"/>
                    </a:lnTo>
                    <a:lnTo>
                      <a:pt x="0" y="539496"/>
                    </a:lnTo>
                    <a:lnTo>
                      <a:pt x="269748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F8D6CD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28" name="object 28"/>
            <p:cNvSpPr txBox="1"/>
            <p:nvPr/>
          </p:nvSpPr>
          <p:spPr>
            <a:xfrm>
              <a:off x="7187920" y="1896791"/>
              <a:ext cx="813080" cy="196802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14851" algn="ctr">
                <a:spcBef>
                  <a:spcPts val="111"/>
                </a:spcBef>
              </a:pPr>
              <a:r>
                <a:rPr lang="ru-RU" sz="1403" spc="-12" dirty="0">
                  <a:latin typeface="Calibri"/>
                  <a:cs typeface="Calibri"/>
                </a:rPr>
                <a:t>12.</a:t>
              </a:r>
              <a:r>
                <a:rPr sz="1403" spc="-12" dirty="0">
                  <a:latin typeface="Calibri"/>
                  <a:cs typeface="Calibri"/>
                </a:rPr>
                <a:t>20</a:t>
              </a:r>
              <a:r>
                <a:rPr lang="ru-RU" sz="1403" spc="-12" dirty="0">
                  <a:latin typeface="Calibri"/>
                  <a:cs typeface="Calibri"/>
                </a:rPr>
                <a:t>35</a:t>
              </a:r>
              <a:endParaRPr sz="1403" dirty="0">
                <a:latin typeface="Calibri"/>
                <a:cs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135253" y="2295146"/>
              <a:ext cx="1316859" cy="527053"/>
            </a:xfrm>
            <a:custGeom>
              <a:avLst/>
              <a:gdLst/>
              <a:ahLst/>
              <a:cxnLst/>
              <a:rect l="l" t="t" r="r" b="b"/>
              <a:pathLst>
                <a:path w="1623060" h="649605">
                  <a:moveTo>
                    <a:pt x="1298447" y="0"/>
                  </a:moveTo>
                  <a:lnTo>
                    <a:pt x="0" y="0"/>
                  </a:lnTo>
                  <a:lnTo>
                    <a:pt x="324612" y="324612"/>
                  </a:lnTo>
                  <a:lnTo>
                    <a:pt x="0" y="649224"/>
                  </a:lnTo>
                  <a:lnTo>
                    <a:pt x="1298447" y="649224"/>
                  </a:lnTo>
                  <a:lnTo>
                    <a:pt x="1623059" y="324612"/>
                  </a:lnTo>
                  <a:lnTo>
                    <a:pt x="1298447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 sz="2105"/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1425931" y="2432050"/>
              <a:ext cx="752712" cy="228899"/>
            </a:xfrm>
            <a:prstGeom prst="rect">
              <a:avLst/>
            </a:prstGeom>
          </p:spPr>
          <p:txBody>
            <a:bodyPr vert="horz" wrap="square" lIns="0" tIns="15594" rIns="0" bIns="0" rtlCol="0">
              <a:spAutoFit/>
            </a:bodyPr>
            <a:lstStyle/>
            <a:p>
              <a:pPr marL="14851">
                <a:spcBef>
                  <a:spcPts val="123"/>
                </a:spcBef>
              </a:pPr>
              <a:r>
                <a:rPr sz="1637" spc="-6" dirty="0">
                  <a:solidFill>
                    <a:srgbClr val="FFFFFF"/>
                  </a:solidFill>
                  <a:latin typeface="Calibri"/>
                  <a:cs typeface="Calibri"/>
                </a:rPr>
                <a:t>Стратегия</a:t>
              </a:r>
              <a:endParaRPr sz="1637" dirty="0">
                <a:latin typeface="Calibri"/>
                <a:cs typeface="Calibri"/>
              </a:endParaRPr>
            </a:p>
          </p:txBody>
        </p:sp>
        <p:grpSp>
          <p:nvGrpSpPr>
            <p:cNvPr id="31" name="object 31"/>
            <p:cNvGrpSpPr/>
            <p:nvPr/>
          </p:nvGrpSpPr>
          <p:grpSpPr>
            <a:xfrm>
              <a:off x="2275294" y="2335950"/>
              <a:ext cx="5801700" cy="446681"/>
              <a:chOff x="3226307" y="2616707"/>
              <a:chExt cx="7150734" cy="550545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323240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30" y="0"/>
                    </a:moveTo>
                    <a:lnTo>
                      <a:pt x="0" y="0"/>
                    </a:lnTo>
                    <a:lnTo>
                      <a:pt x="268985" y="268986"/>
                    </a:lnTo>
                    <a:lnTo>
                      <a:pt x="0" y="537972"/>
                    </a:lnTo>
                    <a:lnTo>
                      <a:pt x="1078230" y="537972"/>
                    </a:lnTo>
                    <a:lnTo>
                      <a:pt x="1347216" y="268986"/>
                    </a:lnTo>
                    <a:lnTo>
                      <a:pt x="1078230" y="0"/>
                    </a:lnTo>
                    <a:close/>
                  </a:path>
                </a:pathLst>
              </a:custGeom>
              <a:solidFill>
                <a:srgbClr val="E0E0E0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 dirty="0"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323240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30" y="0"/>
                    </a:lnTo>
                    <a:lnTo>
                      <a:pt x="1347216" y="268986"/>
                    </a:lnTo>
                    <a:lnTo>
                      <a:pt x="1078230" y="537972"/>
                    </a:lnTo>
                    <a:lnTo>
                      <a:pt x="0" y="537972"/>
                    </a:lnTo>
                    <a:lnTo>
                      <a:pt x="268985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E0E0E0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439064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29" y="0"/>
                    </a:moveTo>
                    <a:lnTo>
                      <a:pt x="0" y="0"/>
                    </a:lnTo>
                    <a:lnTo>
                      <a:pt x="268985" y="268986"/>
                    </a:lnTo>
                    <a:lnTo>
                      <a:pt x="0" y="537972"/>
                    </a:lnTo>
                    <a:lnTo>
                      <a:pt x="1078229" y="537972"/>
                    </a:lnTo>
                    <a:lnTo>
                      <a:pt x="1347215" y="268986"/>
                    </a:lnTo>
                    <a:lnTo>
                      <a:pt x="1078229" y="0"/>
                    </a:lnTo>
                    <a:close/>
                  </a:path>
                </a:pathLst>
              </a:custGeom>
              <a:solidFill>
                <a:srgbClr val="FFE8CA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439064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29" y="0"/>
                    </a:lnTo>
                    <a:lnTo>
                      <a:pt x="1347215" y="268986"/>
                    </a:lnTo>
                    <a:lnTo>
                      <a:pt x="1078229" y="537972"/>
                    </a:lnTo>
                    <a:lnTo>
                      <a:pt x="0" y="537972"/>
                    </a:lnTo>
                    <a:lnTo>
                      <a:pt x="268985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1">
                <a:solidFill>
                  <a:srgbClr val="FFE8CA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554888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30" y="0"/>
                    </a:moveTo>
                    <a:lnTo>
                      <a:pt x="0" y="0"/>
                    </a:lnTo>
                    <a:lnTo>
                      <a:pt x="268986" y="268986"/>
                    </a:lnTo>
                    <a:lnTo>
                      <a:pt x="0" y="537972"/>
                    </a:lnTo>
                    <a:lnTo>
                      <a:pt x="1078230" y="537972"/>
                    </a:lnTo>
                    <a:lnTo>
                      <a:pt x="1347215" y="268986"/>
                    </a:lnTo>
                    <a:lnTo>
                      <a:pt x="1078230" y="0"/>
                    </a:lnTo>
                    <a:close/>
                  </a:path>
                </a:pathLst>
              </a:custGeom>
              <a:solidFill>
                <a:srgbClr val="D2DEEE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554888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30" y="0"/>
                    </a:lnTo>
                    <a:lnTo>
                      <a:pt x="1347215" y="268986"/>
                    </a:lnTo>
                    <a:lnTo>
                      <a:pt x="1078230" y="537972"/>
                    </a:lnTo>
                    <a:lnTo>
                      <a:pt x="0" y="537972"/>
                    </a:lnTo>
                    <a:lnTo>
                      <a:pt x="268986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1">
                <a:solidFill>
                  <a:srgbClr val="D2DEEE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670712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29" y="0"/>
                    </a:moveTo>
                    <a:lnTo>
                      <a:pt x="0" y="0"/>
                    </a:lnTo>
                    <a:lnTo>
                      <a:pt x="268985" y="268986"/>
                    </a:lnTo>
                    <a:lnTo>
                      <a:pt x="0" y="537972"/>
                    </a:lnTo>
                    <a:lnTo>
                      <a:pt x="1078229" y="537972"/>
                    </a:lnTo>
                    <a:lnTo>
                      <a:pt x="1347216" y="268986"/>
                    </a:lnTo>
                    <a:lnTo>
                      <a:pt x="1078229" y="0"/>
                    </a:lnTo>
                    <a:close/>
                  </a:path>
                </a:pathLst>
              </a:custGeom>
              <a:solidFill>
                <a:srgbClr val="D4E2CF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 dirty="0"/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670712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29" y="0"/>
                    </a:lnTo>
                    <a:lnTo>
                      <a:pt x="1347216" y="268986"/>
                    </a:lnTo>
                    <a:lnTo>
                      <a:pt x="1078229" y="537972"/>
                    </a:lnTo>
                    <a:lnTo>
                      <a:pt x="0" y="537972"/>
                    </a:lnTo>
                    <a:lnTo>
                      <a:pt x="268985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1">
                <a:solidFill>
                  <a:srgbClr val="D4E2CF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786536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29" y="0"/>
                    </a:moveTo>
                    <a:lnTo>
                      <a:pt x="0" y="0"/>
                    </a:lnTo>
                    <a:lnTo>
                      <a:pt x="268985" y="268986"/>
                    </a:lnTo>
                    <a:lnTo>
                      <a:pt x="0" y="537972"/>
                    </a:lnTo>
                    <a:lnTo>
                      <a:pt x="1078229" y="537972"/>
                    </a:lnTo>
                    <a:lnTo>
                      <a:pt x="1347215" y="268986"/>
                    </a:lnTo>
                    <a:lnTo>
                      <a:pt x="1078229" y="0"/>
                    </a:lnTo>
                    <a:close/>
                  </a:path>
                </a:pathLst>
              </a:custGeom>
              <a:solidFill>
                <a:srgbClr val="F8D6CD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 dirty="0"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7865363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29" y="0"/>
                    </a:lnTo>
                    <a:lnTo>
                      <a:pt x="1347215" y="268986"/>
                    </a:lnTo>
                    <a:lnTo>
                      <a:pt x="1078229" y="537972"/>
                    </a:lnTo>
                    <a:lnTo>
                      <a:pt x="0" y="537972"/>
                    </a:lnTo>
                    <a:lnTo>
                      <a:pt x="268985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F8D6CD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9023604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1078229" y="0"/>
                    </a:moveTo>
                    <a:lnTo>
                      <a:pt x="0" y="0"/>
                    </a:lnTo>
                    <a:lnTo>
                      <a:pt x="268986" y="268986"/>
                    </a:lnTo>
                    <a:lnTo>
                      <a:pt x="0" y="537972"/>
                    </a:lnTo>
                    <a:lnTo>
                      <a:pt x="1078229" y="537972"/>
                    </a:lnTo>
                    <a:lnTo>
                      <a:pt x="1347216" y="268986"/>
                    </a:lnTo>
                    <a:lnTo>
                      <a:pt x="1078229" y="0"/>
                    </a:lnTo>
                    <a:close/>
                  </a:path>
                </a:pathLst>
              </a:custGeom>
              <a:solidFill>
                <a:srgbClr val="E0E0E0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9023604" y="2622803"/>
                <a:ext cx="134747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8480">
                    <a:moveTo>
                      <a:pt x="0" y="0"/>
                    </a:moveTo>
                    <a:lnTo>
                      <a:pt x="1078229" y="0"/>
                    </a:lnTo>
                    <a:lnTo>
                      <a:pt x="1347216" y="268986"/>
                    </a:lnTo>
                    <a:lnTo>
                      <a:pt x="1078229" y="537972"/>
                    </a:lnTo>
                    <a:lnTo>
                      <a:pt x="0" y="537972"/>
                    </a:lnTo>
                    <a:lnTo>
                      <a:pt x="268986" y="268986"/>
                    </a:lnTo>
                    <a:lnTo>
                      <a:pt x="0" y="0"/>
                    </a:lnTo>
                    <a:close/>
                  </a:path>
                </a:pathLst>
              </a:custGeom>
              <a:ln w="12191">
                <a:solidFill>
                  <a:srgbClr val="E0E0E0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  <p:sp>
          <p:nvSpPr>
            <p:cNvPr id="44" name="object 44"/>
            <p:cNvSpPr txBox="1"/>
            <p:nvPr/>
          </p:nvSpPr>
          <p:spPr>
            <a:xfrm>
              <a:off x="7243101" y="2445179"/>
              <a:ext cx="655133" cy="219194"/>
            </a:xfrm>
            <a:prstGeom prst="rect">
              <a:avLst/>
            </a:prstGeom>
          </p:spPr>
          <p:txBody>
            <a:bodyPr vert="horz" wrap="square" lIns="0" tIns="25247" rIns="0" bIns="0" rtlCol="0">
              <a:spAutoFit/>
            </a:bodyPr>
            <a:lstStyle/>
            <a:p>
              <a:pPr marL="14851" marR="5941" indent="20792" algn="ctr">
                <a:lnSpc>
                  <a:spcPts val="912"/>
                </a:lnSpc>
                <a:spcBef>
                  <a:spcPts val="199"/>
                </a:spcBef>
              </a:pPr>
              <a:r>
                <a:rPr lang="ru-RU" sz="819" spc="-6" dirty="0">
                  <a:latin typeface="Calibri"/>
                  <a:cs typeface="Calibri"/>
                </a:rPr>
                <a:t>Обеспечение </a:t>
              </a:r>
              <a:r>
                <a:rPr sz="819" spc="-6" dirty="0" err="1">
                  <a:latin typeface="Calibri"/>
                  <a:cs typeface="Calibri"/>
                </a:rPr>
                <a:t>бе</a:t>
              </a:r>
              <a:r>
                <a:rPr sz="819" dirty="0" err="1">
                  <a:latin typeface="Calibri"/>
                  <a:cs typeface="Calibri"/>
                </a:rPr>
                <a:t>з</a:t>
              </a:r>
              <a:r>
                <a:rPr sz="819" spc="-12" dirty="0" err="1">
                  <a:latin typeface="Calibri"/>
                  <a:cs typeface="Calibri"/>
                </a:rPr>
                <a:t>у</a:t>
              </a:r>
              <a:r>
                <a:rPr sz="819" spc="-6" dirty="0" err="1">
                  <a:latin typeface="Calibri"/>
                  <a:cs typeface="Calibri"/>
                </a:rPr>
                <a:t>б</a:t>
              </a:r>
              <a:r>
                <a:rPr sz="819" dirty="0" err="1">
                  <a:latin typeface="Calibri"/>
                  <a:cs typeface="Calibri"/>
                </a:rPr>
                <a:t>ы</a:t>
              </a:r>
              <a:r>
                <a:rPr sz="819" spc="-18" dirty="0" err="1">
                  <a:latin typeface="Calibri"/>
                  <a:cs typeface="Calibri"/>
                </a:rPr>
                <a:t>т</a:t>
              </a:r>
              <a:r>
                <a:rPr sz="819" spc="-6" dirty="0" err="1">
                  <a:latin typeface="Calibri"/>
                  <a:cs typeface="Calibri"/>
                </a:rPr>
                <a:t>о</a:t>
              </a:r>
              <a:r>
                <a:rPr sz="819" spc="-12" dirty="0" err="1">
                  <a:latin typeface="Calibri"/>
                  <a:cs typeface="Calibri"/>
                </a:rPr>
                <a:t>ч</a:t>
              </a:r>
              <a:r>
                <a:rPr sz="819" spc="-6" dirty="0" err="1">
                  <a:latin typeface="Calibri"/>
                  <a:cs typeface="Calibri"/>
                </a:rPr>
                <a:t>но</a:t>
              </a:r>
              <a:r>
                <a:rPr sz="819" dirty="0" err="1">
                  <a:latin typeface="Calibri"/>
                  <a:cs typeface="Calibri"/>
                </a:rPr>
                <a:t>с</a:t>
              </a:r>
              <a:r>
                <a:rPr sz="819" spc="-18" dirty="0" err="1">
                  <a:latin typeface="Calibri"/>
                  <a:cs typeface="Calibri"/>
                </a:rPr>
                <a:t>т</a:t>
              </a:r>
              <a:r>
                <a:rPr sz="819" spc="-6" dirty="0" err="1">
                  <a:latin typeface="Calibri"/>
                  <a:cs typeface="Calibri"/>
                </a:rPr>
                <a:t>и</a:t>
              </a:r>
              <a:endParaRPr sz="819" dirty="0">
                <a:latin typeface="Calibri"/>
                <a:cs typeface="Calibri"/>
              </a:endParaRPr>
            </a:p>
          </p:txBody>
        </p:sp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5253" y="2896078"/>
              <a:ext cx="6941639" cy="2327069"/>
            </a:xfrm>
            <a:prstGeom prst="rect">
              <a:avLst/>
            </a:prstGeom>
          </p:spPr>
        </p:pic>
        <p:sp>
          <p:nvSpPr>
            <p:cNvPr id="46" name="object 46"/>
            <p:cNvSpPr txBox="1"/>
            <p:nvPr/>
          </p:nvSpPr>
          <p:spPr>
            <a:xfrm>
              <a:off x="1485282" y="3061846"/>
              <a:ext cx="635760" cy="228899"/>
            </a:xfrm>
            <a:prstGeom prst="rect">
              <a:avLst/>
            </a:prstGeom>
          </p:spPr>
          <p:txBody>
            <a:bodyPr vert="horz" wrap="square" lIns="0" tIns="15594" rIns="0" bIns="0" rtlCol="0">
              <a:spAutoFit/>
            </a:bodyPr>
            <a:lstStyle/>
            <a:p>
              <a:pPr marL="14851">
                <a:spcBef>
                  <a:spcPts val="123"/>
                </a:spcBef>
              </a:pPr>
              <a:r>
                <a:rPr sz="1637" dirty="0">
                  <a:solidFill>
                    <a:srgbClr val="FFFFFF"/>
                  </a:solidFill>
                  <a:latin typeface="Calibri"/>
                  <a:cs typeface="Calibri"/>
                </a:rPr>
                <a:t>Пр</a:t>
              </a:r>
              <a:r>
                <a:rPr sz="1637" spc="-53" dirty="0">
                  <a:solidFill>
                    <a:srgbClr val="FFFFFF"/>
                  </a:solidFill>
                  <a:latin typeface="Calibri"/>
                  <a:cs typeface="Calibri"/>
                </a:rPr>
                <a:t>о</a:t>
              </a:r>
              <a:r>
                <a:rPr sz="1637" spc="-23" dirty="0">
                  <a:solidFill>
                    <a:srgbClr val="FFFFFF"/>
                  </a:solidFill>
                  <a:latin typeface="Calibri"/>
                  <a:cs typeface="Calibri"/>
                </a:rPr>
                <a:t>д</a:t>
              </a:r>
              <a:r>
                <a:rPr sz="1637" dirty="0">
                  <a:solidFill>
                    <a:srgbClr val="FFFFFF"/>
                  </a:solidFill>
                  <a:latin typeface="Calibri"/>
                  <a:cs typeface="Calibri"/>
                </a:rPr>
                <a:t>укт</a:t>
              </a:r>
              <a:endParaRPr sz="1637" dirty="0">
                <a:latin typeface="Calibri"/>
                <a:cs typeface="Calibri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2472881" y="3065726"/>
              <a:ext cx="707979" cy="110880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algn="ctr">
                <a:lnSpc>
                  <a:spcPts val="947"/>
                </a:lnSpc>
                <a:spcBef>
                  <a:spcPts val="111"/>
                </a:spcBef>
              </a:pPr>
              <a:r>
                <a:rPr sz="819" spc="-6" dirty="0" err="1">
                  <a:latin typeface="Calibri"/>
                  <a:cs typeface="Calibri"/>
                </a:rPr>
                <a:t>Г</a:t>
              </a:r>
              <a:r>
                <a:rPr sz="819" dirty="0" err="1">
                  <a:latin typeface="Calibri"/>
                  <a:cs typeface="Calibri"/>
                </a:rPr>
                <a:t>о</a:t>
              </a:r>
              <a:r>
                <a:rPr sz="819" spc="-18" dirty="0" err="1">
                  <a:latin typeface="Calibri"/>
                  <a:cs typeface="Calibri"/>
                </a:rPr>
                <a:t>т</a:t>
              </a:r>
              <a:r>
                <a:rPr sz="819" spc="-6" dirty="0" err="1">
                  <a:latin typeface="Calibri"/>
                  <a:cs typeface="Calibri"/>
                </a:rPr>
                <a:t>ов</a:t>
              </a:r>
              <a:r>
                <a:rPr sz="819" dirty="0">
                  <a:latin typeface="Calibri"/>
                  <a:cs typeface="Calibri"/>
                </a:rPr>
                <a:t> </a:t>
              </a:r>
              <a:r>
                <a:rPr sz="819" spc="-12" dirty="0">
                  <a:latin typeface="Calibri"/>
                  <a:cs typeface="Calibri"/>
                </a:rPr>
                <a:t>MVP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5328285" y="3053718"/>
              <a:ext cx="643489" cy="219047"/>
            </a:xfrm>
            <a:prstGeom prst="rect">
              <a:avLst/>
            </a:prstGeom>
          </p:spPr>
          <p:txBody>
            <a:bodyPr vert="horz" wrap="square" lIns="0" tIns="24505" rIns="0" bIns="0" rtlCol="0">
              <a:spAutoFit/>
            </a:bodyPr>
            <a:lstStyle/>
            <a:p>
              <a:pPr marL="14851" marR="5941" algn="ctr">
                <a:lnSpc>
                  <a:spcPct val="91900"/>
                </a:lnSpc>
                <a:spcBef>
                  <a:spcPts val="193"/>
                </a:spcBef>
              </a:pPr>
              <a:r>
                <a:rPr lang="ru-RU" sz="819" spc="-12" dirty="0">
                  <a:latin typeface="Calibri"/>
                  <a:cs typeface="Calibri"/>
                </a:rPr>
                <a:t>1</a:t>
              </a:r>
              <a:r>
                <a:rPr sz="819" spc="-12" dirty="0">
                  <a:latin typeface="Calibri"/>
                  <a:cs typeface="Calibri"/>
                </a:rPr>
                <a:t>0</a:t>
              </a:r>
              <a:r>
                <a:rPr lang="ru-RU" sz="819" spc="-12" dirty="0">
                  <a:latin typeface="Calibri"/>
                  <a:cs typeface="Calibri"/>
                </a:rPr>
                <a:t> </a:t>
              </a:r>
              <a:r>
                <a:rPr sz="819" spc="-12" dirty="0">
                  <a:latin typeface="Calibri"/>
                  <a:cs typeface="Calibri"/>
                </a:rPr>
                <a:t>000</a:t>
              </a:r>
              <a:endParaRPr sz="819" dirty="0">
                <a:latin typeface="Calibri"/>
                <a:cs typeface="Calibri"/>
              </a:endParaRPr>
            </a:p>
            <a:p>
              <a:pPr marL="743" algn="ctr">
                <a:lnSpc>
                  <a:spcPts val="900"/>
                </a:lnSpc>
              </a:pPr>
              <a:r>
                <a:rPr sz="819" spc="-6" dirty="0">
                  <a:latin typeface="Calibri"/>
                  <a:cs typeface="Calibri"/>
                </a:rPr>
                <a:t>пользователй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1451898" y="3657600"/>
              <a:ext cx="700676" cy="228257"/>
            </a:xfrm>
            <a:prstGeom prst="rect">
              <a:avLst/>
            </a:prstGeom>
          </p:spPr>
          <p:txBody>
            <a:bodyPr vert="horz" wrap="square" lIns="0" tIns="14851" rIns="0" bIns="0" rtlCol="0">
              <a:spAutoFit/>
            </a:bodyPr>
            <a:lstStyle/>
            <a:p>
              <a:pPr marL="14851">
                <a:spcBef>
                  <a:spcPts val="117"/>
                </a:spcBef>
              </a:pPr>
              <a:r>
                <a:rPr sz="1637" spc="-6" dirty="0">
                  <a:solidFill>
                    <a:srgbClr val="FFFFFF"/>
                  </a:solidFill>
                  <a:latin typeface="Calibri"/>
                  <a:cs typeface="Calibri"/>
                </a:rPr>
                <a:t>Финансы</a:t>
              </a:r>
              <a:endParaRPr sz="1637" dirty="0">
                <a:latin typeface="Calibri"/>
                <a:cs typeface="Calibri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4254150" y="3579214"/>
              <a:ext cx="893388" cy="428903"/>
            </a:xfrm>
            <a:prstGeom prst="rect">
              <a:avLst/>
            </a:prstGeom>
          </p:spPr>
          <p:txBody>
            <a:bodyPr vert="horz" wrap="square" lIns="0" tIns="14109" rIns="0" bIns="0" rtlCol="0">
              <a:spAutoFit/>
            </a:bodyPr>
            <a:lstStyle/>
            <a:p>
              <a:pPr marL="743" algn="ctr">
                <a:lnSpc>
                  <a:spcPts val="947"/>
                </a:lnSpc>
                <a:spcBef>
                  <a:spcPts val="111"/>
                </a:spcBef>
              </a:pPr>
              <a:r>
                <a:rPr sz="819" spc="-12" dirty="0">
                  <a:latin typeface="Calibri"/>
                  <a:cs typeface="Calibri"/>
                </a:rPr>
                <a:t>Второй</a:t>
              </a:r>
              <a:r>
                <a:rPr sz="819" spc="-35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раунд</a:t>
              </a:r>
              <a:endParaRPr sz="819" dirty="0">
                <a:latin typeface="Calibri"/>
                <a:cs typeface="Calibri"/>
              </a:endParaRPr>
            </a:p>
            <a:p>
              <a:pPr marL="14851" marR="5941" algn="ctr">
                <a:lnSpc>
                  <a:spcPts val="900"/>
                </a:lnSpc>
                <a:spcBef>
                  <a:spcPts val="64"/>
                </a:spcBef>
              </a:pPr>
              <a:r>
                <a:rPr sz="819" spc="-12" dirty="0">
                  <a:latin typeface="Calibri"/>
                  <a:cs typeface="Calibri"/>
                </a:rPr>
                <a:t>инвестиций.</a:t>
              </a:r>
              <a:r>
                <a:rPr sz="819" spc="18" dirty="0">
                  <a:latin typeface="Calibri"/>
                  <a:cs typeface="Calibri"/>
                </a:rPr>
                <a:t> </a:t>
              </a:r>
              <a:r>
                <a:rPr lang="ru-RU" sz="819" spc="-12" dirty="0">
                  <a:latin typeface="Calibri"/>
                  <a:cs typeface="Calibri"/>
                </a:rPr>
                <a:t> </a:t>
              </a:r>
              <a:br>
                <a:rPr lang="ru-RU" sz="819" spc="-12" dirty="0">
                  <a:latin typeface="Calibri"/>
                  <a:cs typeface="Calibri"/>
                </a:rPr>
              </a:br>
              <a:r>
                <a:rPr lang="ru-RU" sz="819" spc="-12" dirty="0">
                  <a:latin typeface="Calibri"/>
                  <a:cs typeface="Calibri"/>
                </a:rPr>
                <a:t>ПСД  0,5 </a:t>
              </a:r>
              <a:r>
                <a:rPr lang="ru-RU" sz="819" spc="-12" dirty="0" err="1">
                  <a:latin typeface="Calibri"/>
                  <a:cs typeface="Calibri"/>
                </a:rPr>
                <a:t>млрд.руб</a:t>
              </a:r>
              <a:r>
                <a:rPr lang="ru-RU" sz="819" spc="-12" dirty="0">
                  <a:latin typeface="Calibri"/>
                  <a:cs typeface="Calibri"/>
                </a:rPr>
                <a:t>.</a:t>
              </a:r>
            </a:p>
            <a:p>
              <a:pPr marL="14851" marR="5941" algn="ctr">
                <a:lnSpc>
                  <a:spcPts val="900"/>
                </a:lnSpc>
                <a:spcBef>
                  <a:spcPts val="64"/>
                </a:spcBef>
              </a:pP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7187920" y="3658373"/>
              <a:ext cx="738849" cy="219194"/>
            </a:xfrm>
            <a:prstGeom prst="rect">
              <a:avLst/>
            </a:prstGeom>
          </p:spPr>
          <p:txBody>
            <a:bodyPr vert="horz" wrap="square" lIns="0" tIns="25247" rIns="0" bIns="0" rtlCol="0">
              <a:spAutoFit/>
            </a:bodyPr>
            <a:lstStyle/>
            <a:p>
              <a:pPr marL="14851" marR="5941" indent="33416">
                <a:lnSpc>
                  <a:spcPts val="912"/>
                </a:lnSpc>
                <a:spcBef>
                  <a:spcPts val="199"/>
                </a:spcBef>
              </a:pPr>
              <a:r>
                <a:rPr sz="819" spc="-6" dirty="0">
                  <a:latin typeface="Calibri"/>
                  <a:cs typeface="Calibri"/>
                </a:rPr>
                <a:t>Выход на точку </a:t>
              </a:r>
              <a:r>
                <a:rPr sz="819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бе</a:t>
              </a:r>
              <a:r>
                <a:rPr sz="819" dirty="0">
                  <a:latin typeface="Calibri"/>
                  <a:cs typeface="Calibri"/>
                </a:rPr>
                <a:t>з</a:t>
              </a:r>
              <a:r>
                <a:rPr sz="819" spc="-12" dirty="0">
                  <a:latin typeface="Calibri"/>
                  <a:cs typeface="Calibri"/>
                </a:rPr>
                <a:t>у</a:t>
              </a:r>
              <a:r>
                <a:rPr sz="819" spc="-6" dirty="0">
                  <a:latin typeface="Calibri"/>
                  <a:cs typeface="Calibri"/>
                </a:rPr>
                <a:t>б</a:t>
              </a:r>
              <a:r>
                <a:rPr sz="819" dirty="0">
                  <a:latin typeface="Calibri"/>
                  <a:cs typeface="Calibri"/>
                </a:rPr>
                <a:t>ы</a:t>
              </a:r>
              <a:r>
                <a:rPr sz="819" spc="-18" dirty="0">
                  <a:latin typeface="Calibri"/>
                  <a:cs typeface="Calibri"/>
                </a:rPr>
                <a:t>т</a:t>
              </a:r>
              <a:r>
                <a:rPr sz="819" spc="-6" dirty="0">
                  <a:latin typeface="Calibri"/>
                  <a:cs typeface="Calibri"/>
                </a:rPr>
                <a:t>о</a:t>
              </a:r>
              <a:r>
                <a:rPr sz="819" spc="-12" dirty="0">
                  <a:latin typeface="Calibri"/>
                  <a:cs typeface="Calibri"/>
                </a:rPr>
                <a:t>ч</a:t>
              </a:r>
              <a:r>
                <a:rPr sz="819" spc="-6" dirty="0">
                  <a:latin typeface="Calibri"/>
                  <a:cs typeface="Calibri"/>
                </a:rPr>
                <a:t>но</a:t>
              </a:r>
              <a:r>
                <a:rPr sz="819" dirty="0">
                  <a:latin typeface="Calibri"/>
                  <a:cs typeface="Calibri"/>
                </a:rPr>
                <a:t>с</a:t>
              </a:r>
              <a:r>
                <a:rPr sz="819" spc="-18" dirty="0">
                  <a:latin typeface="Calibri"/>
                  <a:cs typeface="Calibri"/>
                </a:rPr>
                <a:t>т</a:t>
              </a:r>
              <a:r>
                <a:rPr sz="819" spc="-12" dirty="0">
                  <a:latin typeface="Calibri"/>
                  <a:cs typeface="Calibri"/>
                </a:rPr>
                <a:t>и</a:t>
              </a:r>
              <a:r>
                <a:rPr sz="819" spc="-6" dirty="0">
                  <a:latin typeface="Calibri"/>
                  <a:cs typeface="Calibri"/>
                </a:rPr>
                <a:t>.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1427167" y="4127991"/>
              <a:ext cx="752196" cy="502234"/>
            </a:xfrm>
            <a:prstGeom prst="rect">
              <a:avLst/>
            </a:prstGeom>
          </p:spPr>
          <p:txBody>
            <a:bodyPr vert="horz" wrap="square" lIns="0" tIns="15594" rIns="0" bIns="0" rtlCol="0">
              <a:spAutoFit/>
            </a:bodyPr>
            <a:lstStyle/>
            <a:p>
              <a:pPr marL="14851">
                <a:lnSpc>
                  <a:spcPts val="2280"/>
                </a:lnSpc>
                <a:spcBef>
                  <a:spcPts val="123"/>
                </a:spcBef>
              </a:pPr>
              <a:r>
                <a:rPr sz="1637" spc="-12" dirty="0" err="1">
                  <a:solidFill>
                    <a:srgbClr val="FFFFFF"/>
                  </a:solidFill>
                  <a:latin typeface="Calibri"/>
                  <a:cs typeface="Calibri"/>
                </a:rPr>
                <a:t>Продажи</a:t>
              </a:r>
              <a:r>
                <a:rPr sz="1637" spc="-12" dirty="0">
                  <a:solidFill>
                    <a:srgbClr val="FFFFFF"/>
                  </a:solidFill>
                  <a:latin typeface="Calibri"/>
                  <a:cs typeface="Calibri"/>
                </a:rPr>
                <a:t>,</a:t>
              </a:r>
              <a:r>
                <a:rPr lang="ru-RU" sz="1637" spc="-12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ru-RU" sz="1637" dirty="0">
                  <a:solidFill>
                    <a:srgbClr val="FFFFFF"/>
                  </a:solidFill>
                  <a:latin typeface="Calibri"/>
                  <a:cs typeface="Calibri"/>
                </a:rPr>
                <a:t>клиенты</a:t>
              </a:r>
              <a:endParaRPr sz="1637" dirty="0">
                <a:latin typeface="Calibri"/>
                <a:cs typeface="Calibri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4386082" y="4239013"/>
              <a:ext cx="722830" cy="219194"/>
            </a:xfrm>
            <a:prstGeom prst="rect">
              <a:avLst/>
            </a:prstGeom>
          </p:spPr>
          <p:txBody>
            <a:bodyPr vert="horz" wrap="square" lIns="0" tIns="25247" rIns="0" bIns="0" rtlCol="0">
              <a:spAutoFit/>
            </a:bodyPr>
            <a:lstStyle/>
            <a:p>
              <a:pPr marR="5941" indent="14851" algn="ctr">
                <a:lnSpc>
                  <a:spcPts val="912"/>
                </a:lnSpc>
                <a:spcBef>
                  <a:spcPts val="199"/>
                </a:spcBef>
              </a:pPr>
              <a:r>
                <a:rPr lang="ru-RU" sz="819" dirty="0">
                  <a:latin typeface="Calibri"/>
                  <a:cs typeface="Calibri"/>
                </a:rPr>
                <a:t>Начало строительства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6211540" y="4179656"/>
              <a:ext cx="939731" cy="317891"/>
            </a:xfrm>
            <a:prstGeom prst="rect">
              <a:avLst/>
            </a:prstGeom>
          </p:spPr>
          <p:txBody>
            <a:bodyPr vert="horz" wrap="square" lIns="0" tIns="25247" rIns="0" bIns="0" rtlCol="0">
              <a:spAutoFit/>
            </a:bodyPr>
            <a:lstStyle/>
            <a:p>
              <a:pPr marR="121039" algn="ctr">
                <a:lnSpc>
                  <a:spcPts val="912"/>
                </a:lnSpc>
                <a:spcBef>
                  <a:spcPts val="199"/>
                </a:spcBef>
              </a:pPr>
              <a:r>
                <a:rPr sz="819" spc="-6" dirty="0">
                  <a:latin typeface="Calibri"/>
                  <a:cs typeface="Calibri"/>
                </a:rPr>
                <a:t>Количество </a:t>
              </a:r>
              <a:r>
                <a:rPr sz="819" dirty="0">
                  <a:latin typeface="Calibri"/>
                  <a:cs typeface="Calibri"/>
                </a:rPr>
                <a:t> </a:t>
              </a:r>
              <a:r>
                <a:rPr sz="819" spc="-6" dirty="0" err="1">
                  <a:latin typeface="Calibri"/>
                  <a:cs typeface="Calibri"/>
                </a:rPr>
                <a:t>к</a:t>
              </a:r>
              <a:r>
                <a:rPr sz="819" dirty="0" err="1">
                  <a:latin typeface="Calibri"/>
                  <a:cs typeface="Calibri"/>
                </a:rPr>
                <a:t>л</a:t>
              </a:r>
              <a:r>
                <a:rPr sz="819" spc="-12" dirty="0" err="1">
                  <a:latin typeface="Calibri"/>
                  <a:cs typeface="Calibri"/>
                </a:rPr>
                <a:t>и</a:t>
              </a:r>
              <a:r>
                <a:rPr sz="819" spc="-6" dirty="0" err="1">
                  <a:latin typeface="Calibri"/>
                  <a:cs typeface="Calibri"/>
                </a:rPr>
                <a:t>ен</a:t>
              </a:r>
              <a:r>
                <a:rPr sz="819" spc="-12" dirty="0" err="1">
                  <a:latin typeface="Calibri"/>
                  <a:cs typeface="Calibri"/>
                </a:rPr>
                <a:t>т</a:t>
              </a:r>
              <a:r>
                <a:rPr sz="819" spc="-6" dirty="0" err="1">
                  <a:latin typeface="Calibri"/>
                  <a:cs typeface="Calibri"/>
                </a:rPr>
                <a:t>ов</a:t>
              </a:r>
              <a:r>
                <a:rPr sz="819" spc="12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 </a:t>
              </a:r>
              <a:r>
                <a:rPr lang="ru-RU" sz="819" spc="-12" dirty="0">
                  <a:latin typeface="Calibri"/>
                  <a:cs typeface="Calibri"/>
                </a:rPr>
                <a:t>20</a:t>
              </a:r>
              <a:r>
                <a:rPr sz="819" spc="-12" dirty="0">
                  <a:latin typeface="Calibri"/>
                  <a:cs typeface="Calibri"/>
                </a:rPr>
                <a:t>0</a:t>
              </a:r>
              <a:r>
                <a:rPr sz="819" spc="-6" dirty="0">
                  <a:latin typeface="Calibri"/>
                  <a:cs typeface="Calibri"/>
                </a:rPr>
                <a:t>.</a:t>
              </a:r>
              <a:r>
                <a:rPr lang="ru-RU" sz="819" spc="-6" dirty="0">
                  <a:latin typeface="Calibri"/>
                  <a:cs typeface="Calibri"/>
                </a:rPr>
                <a:t>тыс.</a:t>
              </a:r>
              <a:r>
                <a:rPr sz="819" spc="-6" dirty="0" err="1">
                  <a:latin typeface="Calibri"/>
                  <a:cs typeface="Calibri"/>
                </a:rPr>
                <a:t>Средний</a:t>
              </a:r>
              <a:r>
                <a:rPr sz="819" spc="6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чек</a:t>
              </a:r>
              <a:r>
                <a:rPr sz="819" spc="-23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– </a:t>
              </a:r>
              <a:r>
                <a:rPr lang="ru-RU" sz="819" spc="-12" dirty="0">
                  <a:latin typeface="Calibri"/>
                  <a:cs typeface="Calibri"/>
                </a:rPr>
                <a:t>1</a:t>
              </a:r>
              <a:r>
                <a:rPr sz="819" spc="-12" dirty="0">
                  <a:latin typeface="Calibri"/>
                  <a:cs typeface="Calibri"/>
                </a:rPr>
                <a:t>К</a:t>
              </a:r>
              <a:r>
                <a:rPr lang="ru-RU" sz="819" spc="-12" dirty="0">
                  <a:latin typeface="Calibri"/>
                  <a:cs typeface="Calibri"/>
                </a:rPr>
                <a:t> </a:t>
              </a:r>
              <a:r>
                <a:rPr sz="819" spc="-6" dirty="0" err="1">
                  <a:latin typeface="Calibri"/>
                  <a:cs typeface="Calibri"/>
                </a:rPr>
                <a:t>руб</a:t>
              </a:r>
              <a:r>
                <a:rPr sz="819" spc="-6" dirty="0">
                  <a:latin typeface="Calibri"/>
                  <a:cs typeface="Calibri"/>
                </a:rPr>
                <a:t>./мес.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1460553" y="4857750"/>
              <a:ext cx="684705" cy="228257"/>
            </a:xfrm>
            <a:prstGeom prst="rect">
              <a:avLst/>
            </a:prstGeom>
          </p:spPr>
          <p:txBody>
            <a:bodyPr vert="horz" wrap="square" lIns="0" tIns="14851" rIns="0" bIns="0" rtlCol="0">
              <a:spAutoFit/>
            </a:bodyPr>
            <a:lstStyle/>
            <a:p>
              <a:pPr marL="14851">
                <a:spcBef>
                  <a:spcPts val="117"/>
                </a:spcBef>
              </a:pPr>
              <a:r>
                <a:rPr sz="1637" spc="-12" dirty="0">
                  <a:solidFill>
                    <a:srgbClr val="FFFFFF"/>
                  </a:solidFill>
                  <a:latin typeface="Calibri"/>
                  <a:cs typeface="Calibri"/>
                </a:rPr>
                <a:t>Команда</a:t>
              </a:r>
              <a:endParaRPr sz="2105" dirty="0">
                <a:latin typeface="Calibri"/>
                <a:cs typeface="Calibri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3411195" y="4859208"/>
              <a:ext cx="874299" cy="241127"/>
            </a:xfrm>
            <a:prstGeom prst="rect">
              <a:avLst/>
            </a:prstGeom>
          </p:spPr>
          <p:txBody>
            <a:bodyPr vert="horz" wrap="square" lIns="0" tIns="25247" rIns="0" bIns="0" rtlCol="0">
              <a:spAutoFit/>
            </a:bodyPr>
            <a:lstStyle/>
            <a:p>
              <a:pPr marL="25247" marR="5941" indent="-11139">
                <a:lnSpc>
                  <a:spcPts val="912"/>
                </a:lnSpc>
                <a:spcBef>
                  <a:spcPts val="199"/>
                </a:spcBef>
              </a:pPr>
              <a:r>
                <a:rPr sz="819" dirty="0">
                  <a:latin typeface="Calibri"/>
                  <a:cs typeface="Calibri"/>
                </a:rPr>
                <a:t>К</a:t>
              </a:r>
              <a:r>
                <a:rPr sz="819" spc="-6" dirty="0">
                  <a:latin typeface="Calibri"/>
                  <a:cs typeface="Calibri"/>
                </a:rPr>
                <a:t>о</a:t>
              </a:r>
              <a:r>
                <a:rPr sz="819" spc="-12" dirty="0">
                  <a:latin typeface="Calibri"/>
                  <a:cs typeface="Calibri"/>
                </a:rPr>
                <a:t>м</a:t>
              </a:r>
              <a:r>
                <a:rPr sz="819" spc="-6" dirty="0">
                  <a:latin typeface="Calibri"/>
                  <a:cs typeface="Calibri"/>
                </a:rPr>
                <a:t>ан</a:t>
              </a:r>
              <a:r>
                <a:rPr sz="819" spc="-12" dirty="0">
                  <a:latin typeface="Calibri"/>
                  <a:cs typeface="Calibri"/>
                </a:rPr>
                <a:t>д</a:t>
              </a:r>
              <a:r>
                <a:rPr sz="819" spc="-6" dirty="0">
                  <a:latin typeface="Calibri"/>
                  <a:cs typeface="Calibri"/>
                </a:rPr>
                <a:t>а</a:t>
              </a:r>
              <a:r>
                <a:rPr sz="819" spc="12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вне</a:t>
              </a:r>
              <a:r>
                <a:rPr sz="819" spc="-12" dirty="0">
                  <a:latin typeface="Calibri"/>
                  <a:cs typeface="Calibri"/>
                </a:rPr>
                <a:t>д</a:t>
              </a:r>
              <a:r>
                <a:rPr sz="819" spc="-18" dirty="0">
                  <a:latin typeface="Calibri"/>
                  <a:cs typeface="Calibri"/>
                </a:rPr>
                <a:t>р</a:t>
              </a:r>
              <a:r>
                <a:rPr sz="819" spc="-6" dirty="0">
                  <a:latin typeface="Calibri"/>
                  <a:cs typeface="Calibri"/>
                </a:rPr>
                <a:t>ен</a:t>
              </a:r>
              <a:r>
                <a:rPr sz="819" spc="-12" dirty="0">
                  <a:latin typeface="Calibri"/>
                  <a:cs typeface="Calibri"/>
                </a:rPr>
                <a:t>и</a:t>
              </a:r>
              <a:r>
                <a:rPr sz="819" dirty="0">
                  <a:latin typeface="Calibri"/>
                  <a:cs typeface="Calibri"/>
                </a:rPr>
                <a:t>я</a:t>
              </a:r>
              <a:r>
                <a:rPr sz="819" spc="-6" dirty="0">
                  <a:latin typeface="Calibri"/>
                  <a:cs typeface="Calibri"/>
                </a:rPr>
                <a:t>. </a:t>
              </a:r>
              <a:endParaRPr lang="ru-RU" sz="819" spc="-6" dirty="0">
                <a:latin typeface="Calibri"/>
                <a:cs typeface="Calibri"/>
              </a:endParaRPr>
            </a:p>
            <a:p>
              <a:pPr marL="25247" marR="5941" indent="-11139">
                <a:lnSpc>
                  <a:spcPts val="912"/>
                </a:lnSpc>
                <a:spcBef>
                  <a:spcPts val="199"/>
                </a:spcBef>
              </a:pPr>
              <a:r>
                <a:rPr sz="819" spc="-6" dirty="0">
                  <a:latin typeface="Calibri"/>
                  <a:cs typeface="Calibri"/>
                </a:rPr>
                <a:t> 2</a:t>
              </a:r>
              <a:r>
                <a:rPr sz="819" spc="-23" dirty="0">
                  <a:latin typeface="Calibri"/>
                  <a:cs typeface="Calibri"/>
                </a:rPr>
                <a:t> </a:t>
              </a:r>
              <a:r>
                <a:rPr lang="ru-RU" sz="819" spc="-6" dirty="0">
                  <a:latin typeface="Calibri"/>
                  <a:cs typeface="Calibri"/>
                </a:rPr>
                <a:t>архитекторов</a:t>
              </a:r>
              <a:endParaRPr sz="819" dirty="0">
                <a:latin typeface="Calibri"/>
                <a:cs typeface="Calibri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5279076" y="4812930"/>
              <a:ext cx="803108" cy="318089"/>
            </a:xfrm>
            <a:prstGeom prst="rect">
              <a:avLst/>
            </a:prstGeom>
          </p:spPr>
          <p:txBody>
            <a:bodyPr vert="horz" wrap="square" lIns="0" tIns="23762" rIns="0" bIns="0" rtlCol="0">
              <a:spAutoFit/>
            </a:bodyPr>
            <a:lstStyle/>
            <a:p>
              <a:pPr marL="14109" marR="5941" indent="-1485" algn="ctr">
                <a:lnSpc>
                  <a:spcPct val="92100"/>
                </a:lnSpc>
                <a:spcBef>
                  <a:spcPts val="187"/>
                </a:spcBef>
              </a:pPr>
              <a:r>
                <a:rPr sz="819" spc="-12" dirty="0">
                  <a:latin typeface="Calibri"/>
                  <a:cs typeface="Calibri"/>
                </a:rPr>
                <a:t>Запущен</a:t>
              </a:r>
              <a:r>
                <a:rPr sz="819" spc="23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отдел </a:t>
              </a:r>
              <a:r>
                <a:rPr sz="819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продаж.</a:t>
              </a:r>
              <a:r>
                <a:rPr sz="819" spc="-23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Есть</a:t>
              </a:r>
              <a:r>
                <a:rPr sz="819" spc="-18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РОП</a:t>
              </a:r>
              <a:r>
                <a:rPr sz="819" spc="-23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и </a:t>
              </a:r>
              <a:r>
                <a:rPr sz="819" spc="-170" dirty="0">
                  <a:latin typeface="Calibri"/>
                  <a:cs typeface="Calibri"/>
                </a:rPr>
                <a:t> </a:t>
              </a:r>
              <a:r>
                <a:rPr sz="819" spc="-6" dirty="0">
                  <a:latin typeface="Calibri"/>
                  <a:cs typeface="Calibri"/>
                </a:rPr>
                <a:t>3 продажника</a:t>
              </a:r>
              <a:endParaRPr sz="819" dirty="0">
                <a:latin typeface="Calibri"/>
                <a:cs typeface="Calibri"/>
              </a:endParaRPr>
            </a:p>
          </p:txBody>
        </p:sp>
        <p:grpSp>
          <p:nvGrpSpPr>
            <p:cNvPr id="60" name="object 60"/>
            <p:cNvGrpSpPr/>
            <p:nvPr/>
          </p:nvGrpSpPr>
          <p:grpSpPr>
            <a:xfrm>
              <a:off x="6039162" y="4740921"/>
              <a:ext cx="2032991" cy="437923"/>
              <a:chOff x="7865363" y="5580888"/>
              <a:chExt cx="2505710" cy="539750"/>
            </a:xfrm>
          </p:grpSpPr>
          <p:sp>
            <p:nvSpPr>
              <p:cNvPr id="61" name="object 61"/>
              <p:cNvSpPr/>
              <p:nvPr/>
            </p:nvSpPr>
            <p:spPr>
              <a:xfrm>
                <a:off x="7865363" y="5580888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7" y="0"/>
                    </a:moveTo>
                    <a:lnTo>
                      <a:pt x="0" y="0"/>
                    </a:lnTo>
                    <a:lnTo>
                      <a:pt x="269747" y="269748"/>
                    </a:lnTo>
                    <a:lnTo>
                      <a:pt x="0" y="539496"/>
                    </a:lnTo>
                    <a:lnTo>
                      <a:pt x="1077467" y="539496"/>
                    </a:lnTo>
                    <a:lnTo>
                      <a:pt x="1347215" y="269748"/>
                    </a:lnTo>
                    <a:lnTo>
                      <a:pt x="1077467" y="0"/>
                    </a:lnTo>
                    <a:close/>
                  </a:path>
                </a:pathLst>
              </a:custGeom>
              <a:solidFill>
                <a:srgbClr val="D4E2CF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7865363" y="5580888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7" y="0"/>
                    </a:lnTo>
                    <a:lnTo>
                      <a:pt x="1347215" y="269748"/>
                    </a:lnTo>
                    <a:lnTo>
                      <a:pt x="1077467" y="539496"/>
                    </a:lnTo>
                    <a:lnTo>
                      <a:pt x="0" y="539496"/>
                    </a:lnTo>
                    <a:lnTo>
                      <a:pt x="269747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D4E2CF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9023603" y="5580888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1077468" y="0"/>
                    </a:moveTo>
                    <a:lnTo>
                      <a:pt x="0" y="0"/>
                    </a:lnTo>
                    <a:lnTo>
                      <a:pt x="269748" y="269748"/>
                    </a:lnTo>
                    <a:lnTo>
                      <a:pt x="0" y="539496"/>
                    </a:lnTo>
                    <a:lnTo>
                      <a:pt x="1077468" y="539496"/>
                    </a:lnTo>
                    <a:lnTo>
                      <a:pt x="1347216" y="269748"/>
                    </a:lnTo>
                    <a:lnTo>
                      <a:pt x="1077468" y="0"/>
                    </a:lnTo>
                    <a:close/>
                  </a:path>
                </a:pathLst>
              </a:custGeom>
              <a:solidFill>
                <a:srgbClr val="F8D6CD">
                  <a:alpha val="90194"/>
                </a:srgbClr>
              </a:solidFill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9023603" y="5580888"/>
                <a:ext cx="1347470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1347470" h="539750">
                    <a:moveTo>
                      <a:pt x="0" y="0"/>
                    </a:moveTo>
                    <a:lnTo>
                      <a:pt x="1077468" y="0"/>
                    </a:lnTo>
                    <a:lnTo>
                      <a:pt x="1347216" y="269748"/>
                    </a:lnTo>
                    <a:lnTo>
                      <a:pt x="1077468" y="539496"/>
                    </a:lnTo>
                    <a:lnTo>
                      <a:pt x="0" y="539496"/>
                    </a:lnTo>
                    <a:lnTo>
                      <a:pt x="269748" y="269748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F8D6CD"/>
                </a:solidFill>
              </a:ln>
            </p:spPr>
            <p:txBody>
              <a:bodyPr wrap="square" lIns="0" tIns="0" rIns="0" bIns="0" rtlCol="0"/>
              <a:lstStyle/>
              <a:p>
                <a:endParaRPr sz="2105"/>
              </a:p>
            </p:txBody>
          </p:sp>
        </p:grpSp>
      </p:grp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1BEB2D75-10EB-D755-3EE0-6FB96E32F7E7}"/>
              </a:ext>
            </a:extLst>
          </p:cNvPr>
          <p:cNvSpPr/>
          <p:nvPr/>
        </p:nvSpPr>
        <p:spPr>
          <a:xfrm>
            <a:off x="2174524" y="6997432"/>
            <a:ext cx="1571881" cy="730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Подписано концессионное соглашение с ГЧП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1822D35F-A51F-1927-98E7-8A937F210AC6}"/>
              </a:ext>
            </a:extLst>
          </p:cNvPr>
          <p:cNvSpPr/>
          <p:nvPr/>
        </p:nvSpPr>
        <p:spPr>
          <a:xfrm>
            <a:off x="5630387" y="6997432"/>
            <a:ext cx="1571881" cy="7306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Второй раунд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инвестиций.  </a:t>
            </a:r>
            <a:b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ПСД  0,5 </a:t>
            </a:r>
            <a:r>
              <a:rPr lang="ru-RU" sz="1228" spc="-6" dirty="0" err="1">
                <a:solidFill>
                  <a:schemeClr val="tx1"/>
                </a:solidFill>
                <a:latin typeface="Calibri"/>
                <a:cs typeface="Calibri"/>
              </a:rPr>
              <a:t>млрд.руб</a:t>
            </a: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17ACD4A6-03F7-7DD2-FF95-56FF94B84846}"/>
              </a:ext>
            </a:extLst>
          </p:cNvPr>
          <p:cNvSpPr/>
          <p:nvPr/>
        </p:nvSpPr>
        <p:spPr>
          <a:xfrm>
            <a:off x="7358318" y="6997432"/>
            <a:ext cx="1571881" cy="730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Третий  раунд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инвестиций.  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Строительство 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9,5 </a:t>
            </a:r>
            <a:r>
              <a:rPr lang="ru-RU" sz="1228" spc="-6" dirty="0" err="1">
                <a:solidFill>
                  <a:schemeClr val="tx1"/>
                </a:solidFill>
                <a:latin typeface="Calibri"/>
                <a:cs typeface="Calibri"/>
              </a:rPr>
              <a:t>млрд.руб</a:t>
            </a: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8C090DE0-F807-DE0F-6539-6009A8537AB6}"/>
              </a:ext>
            </a:extLst>
          </p:cNvPr>
          <p:cNvSpPr/>
          <p:nvPr/>
        </p:nvSpPr>
        <p:spPr>
          <a:xfrm>
            <a:off x="3902455" y="6997432"/>
            <a:ext cx="1571881" cy="730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Первый раунд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инвестиций.</a:t>
            </a:r>
            <a:b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ПИР 10 </a:t>
            </a:r>
            <a:r>
              <a:rPr lang="ru-RU" sz="1228" spc="-6" dirty="0" err="1">
                <a:solidFill>
                  <a:schemeClr val="tx1"/>
                </a:solidFill>
                <a:latin typeface="Calibri"/>
                <a:cs typeface="Calibri"/>
              </a:rPr>
              <a:t>млн.руб</a:t>
            </a:r>
            <a:endParaRPr lang="ru-RU" sz="1228" spc="-6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9C7D4014-8B7B-7BB1-72EA-0773E8FD2F09}"/>
              </a:ext>
            </a:extLst>
          </p:cNvPr>
          <p:cNvSpPr/>
          <p:nvPr/>
        </p:nvSpPr>
        <p:spPr>
          <a:xfrm>
            <a:off x="9086250" y="6997432"/>
            <a:ext cx="1571881" cy="730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Выход на точку  безубыточности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B2C7A935-D33F-3ACA-B654-FBF0F294417A}"/>
              </a:ext>
            </a:extLst>
          </p:cNvPr>
          <p:cNvSpPr/>
          <p:nvPr/>
        </p:nvSpPr>
        <p:spPr>
          <a:xfrm>
            <a:off x="10814181" y="6997432"/>
            <a:ext cx="1571881" cy="7306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ФЦП, РСС, масштабировано </a:t>
            </a:r>
          </a:p>
          <a:p>
            <a:pPr algn="ctr">
              <a:spcBef>
                <a:spcPts val="111"/>
              </a:spcBef>
            </a:pPr>
            <a:r>
              <a:rPr lang="ru-RU" sz="1228" spc="-6" dirty="0">
                <a:solidFill>
                  <a:schemeClr val="tx1"/>
                </a:solidFill>
                <a:latin typeface="Calibri"/>
                <a:cs typeface="Calibri"/>
              </a:rPr>
              <a:t>36 центров</a:t>
            </a:r>
          </a:p>
        </p:txBody>
      </p:sp>
      <p:sp>
        <p:nvSpPr>
          <p:cNvPr id="78" name="object 6">
            <a:extLst>
              <a:ext uri="{FF2B5EF4-FFF2-40B4-BE49-F238E27FC236}">
                <a16:creationId xmlns:a16="http://schemas.microsoft.com/office/drawing/2014/main" id="{62A541EA-91AA-ECFD-BD75-ED96FE9118E0}"/>
              </a:ext>
            </a:extLst>
          </p:cNvPr>
          <p:cNvSpPr/>
          <p:nvPr/>
        </p:nvSpPr>
        <p:spPr>
          <a:xfrm>
            <a:off x="309080" y="6278551"/>
            <a:ext cx="3154157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7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105" dirty="0"/>
              <a:t>Декабрь 24</a:t>
            </a:r>
            <a:endParaRPr sz="2105" dirty="0"/>
          </a:p>
        </p:txBody>
      </p:sp>
      <p:sp>
        <p:nvSpPr>
          <p:cNvPr id="79" name="object 6">
            <a:extLst>
              <a:ext uri="{FF2B5EF4-FFF2-40B4-BE49-F238E27FC236}">
                <a16:creationId xmlns:a16="http://schemas.microsoft.com/office/drawing/2014/main" id="{0CDA86A0-C14C-BC91-9DD2-21BDB3332FB3}"/>
              </a:ext>
            </a:extLst>
          </p:cNvPr>
          <p:cNvSpPr/>
          <p:nvPr/>
        </p:nvSpPr>
        <p:spPr>
          <a:xfrm>
            <a:off x="2993710" y="6270186"/>
            <a:ext cx="304745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7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105" dirty="0"/>
              <a:t>Декабрь 26</a:t>
            </a:r>
            <a:endParaRPr sz="2105" dirty="0"/>
          </a:p>
        </p:txBody>
      </p:sp>
      <p:sp>
        <p:nvSpPr>
          <p:cNvPr id="80" name="object 6">
            <a:extLst>
              <a:ext uri="{FF2B5EF4-FFF2-40B4-BE49-F238E27FC236}">
                <a16:creationId xmlns:a16="http://schemas.microsoft.com/office/drawing/2014/main" id="{CA452049-210F-A2E3-E92B-F4EB232586E8}"/>
              </a:ext>
            </a:extLst>
          </p:cNvPr>
          <p:cNvSpPr/>
          <p:nvPr/>
        </p:nvSpPr>
        <p:spPr>
          <a:xfrm>
            <a:off x="5609160" y="6265804"/>
            <a:ext cx="2593314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7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105" dirty="0"/>
              <a:t>Декабрь 30</a:t>
            </a:r>
            <a:endParaRPr sz="2105" dirty="0"/>
          </a:p>
        </p:txBody>
      </p:sp>
      <p:sp>
        <p:nvSpPr>
          <p:cNvPr id="81" name="object 6">
            <a:extLst>
              <a:ext uri="{FF2B5EF4-FFF2-40B4-BE49-F238E27FC236}">
                <a16:creationId xmlns:a16="http://schemas.microsoft.com/office/drawing/2014/main" id="{816F1110-5E3F-FC86-8E5A-3CF12E5D3778}"/>
              </a:ext>
            </a:extLst>
          </p:cNvPr>
          <p:cNvSpPr/>
          <p:nvPr/>
        </p:nvSpPr>
        <p:spPr>
          <a:xfrm>
            <a:off x="7804796" y="6269302"/>
            <a:ext cx="2593314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7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105" dirty="0"/>
              <a:t>Декабрь 35</a:t>
            </a:r>
            <a:endParaRPr sz="2105" dirty="0"/>
          </a:p>
        </p:txBody>
      </p:sp>
      <p:sp>
        <p:nvSpPr>
          <p:cNvPr id="84" name="Shape 0">
            <a:extLst>
              <a:ext uri="{FF2B5EF4-FFF2-40B4-BE49-F238E27FC236}">
                <a16:creationId xmlns:a16="http://schemas.microsoft.com/office/drawing/2014/main" id="{E4894B03-ECF9-7B36-9628-DC9917BD7257}"/>
              </a:ext>
            </a:extLst>
          </p:cNvPr>
          <p:cNvSpPr/>
          <p:nvPr/>
        </p:nvSpPr>
        <p:spPr>
          <a:xfrm>
            <a:off x="13173443" y="149"/>
            <a:ext cx="1082354" cy="8019752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  <p:txBody>
          <a:bodyPr/>
          <a:lstStyle/>
          <a:p>
            <a:endParaRPr lang="ru-RU" sz="2105"/>
          </a:p>
        </p:txBody>
      </p:sp>
      <p:sp>
        <p:nvSpPr>
          <p:cNvPr id="85" name="Text 1">
            <a:extLst>
              <a:ext uri="{FF2B5EF4-FFF2-40B4-BE49-F238E27FC236}">
                <a16:creationId xmlns:a16="http://schemas.microsoft.com/office/drawing/2014/main" id="{3A64C647-EDA3-52DE-90F6-31F42755E944}"/>
              </a:ext>
            </a:extLst>
          </p:cNvPr>
          <p:cNvSpPr/>
          <p:nvPr/>
        </p:nvSpPr>
        <p:spPr>
          <a:xfrm>
            <a:off x="976002" y="344515"/>
            <a:ext cx="6559225" cy="7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lang="ru-RU" sz="3742" spc="-6" dirty="0"/>
              <a:t>Дорожная карта проекта</a:t>
            </a:r>
            <a:endParaRPr lang="en-US" sz="3742" dirty="0"/>
          </a:p>
        </p:txBody>
      </p: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16FD1EC4-F40B-6109-A086-D8E214F5E58C}"/>
              </a:ext>
            </a:extLst>
          </p:cNvPr>
          <p:cNvCxnSpPr>
            <a:cxnSpLocks/>
          </p:cNvCxnSpPr>
          <p:nvPr/>
        </p:nvCxnSpPr>
        <p:spPr>
          <a:xfrm>
            <a:off x="1559" y="1212469"/>
            <a:ext cx="13171884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C6F5F020-E2BC-43C5-E2B1-7970BBB72602}"/>
              </a:ext>
            </a:extLst>
          </p:cNvPr>
          <p:cNvCxnSpPr>
            <a:cxnSpLocks/>
            <a:stCxn id="84" idx="0"/>
            <a:endCxn id="84" idx="2"/>
          </p:cNvCxnSpPr>
          <p:nvPr/>
        </p:nvCxnSpPr>
        <p:spPr>
          <a:xfrm>
            <a:off x="13714620" y="149"/>
            <a:ext cx="0" cy="801975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A40AF229-C21B-6D72-3E63-46E6560C3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991" y="321035"/>
            <a:ext cx="1443395" cy="707206"/>
          </a:xfrm>
          <a:prstGeom prst="rect">
            <a:avLst/>
          </a:prstGeom>
        </p:spPr>
      </p:pic>
      <p:sp>
        <p:nvSpPr>
          <p:cNvPr id="66" name="object 26">
            <a:extLst>
              <a:ext uri="{FF2B5EF4-FFF2-40B4-BE49-F238E27FC236}">
                <a16:creationId xmlns:a16="http://schemas.microsoft.com/office/drawing/2014/main" id="{A4E43D9A-C403-EFC1-E2A7-06CDB592F542}"/>
              </a:ext>
            </a:extLst>
          </p:cNvPr>
          <p:cNvSpPr/>
          <p:nvPr/>
        </p:nvSpPr>
        <p:spPr>
          <a:xfrm>
            <a:off x="10399259" y="1475621"/>
            <a:ext cx="1342842" cy="512107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chemeClr val="accent2"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68" name="object 26">
            <a:extLst>
              <a:ext uri="{FF2B5EF4-FFF2-40B4-BE49-F238E27FC236}">
                <a16:creationId xmlns:a16="http://schemas.microsoft.com/office/drawing/2014/main" id="{0587613D-A124-B8F6-46A3-CEE1457892CF}"/>
              </a:ext>
            </a:extLst>
          </p:cNvPr>
          <p:cNvSpPr/>
          <p:nvPr/>
        </p:nvSpPr>
        <p:spPr>
          <a:xfrm>
            <a:off x="9285631" y="1482844"/>
            <a:ext cx="1342842" cy="512107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 dirty="0"/>
          </a:p>
        </p:txBody>
      </p:sp>
      <p:sp>
        <p:nvSpPr>
          <p:cNvPr id="69" name="object 28">
            <a:extLst>
              <a:ext uri="{FF2B5EF4-FFF2-40B4-BE49-F238E27FC236}">
                <a16:creationId xmlns:a16="http://schemas.microsoft.com/office/drawing/2014/main" id="{5320C8A7-25AD-FF34-0155-346C47F5A399}"/>
              </a:ext>
            </a:extLst>
          </p:cNvPr>
          <p:cNvSpPr txBox="1"/>
          <p:nvPr/>
        </p:nvSpPr>
        <p:spPr>
          <a:xfrm>
            <a:off x="9484041" y="1652194"/>
            <a:ext cx="998699" cy="230140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marL="14851" algn="ctr">
              <a:spcBef>
                <a:spcPts val="111"/>
              </a:spcBef>
            </a:pPr>
            <a:r>
              <a:rPr lang="ru-RU" sz="1403" spc="-12" dirty="0">
                <a:latin typeface="Calibri"/>
                <a:cs typeface="Calibri"/>
              </a:rPr>
              <a:t>12.</a:t>
            </a:r>
            <a:r>
              <a:rPr sz="1403" spc="-12" dirty="0">
                <a:latin typeface="Calibri"/>
                <a:cs typeface="Calibri"/>
              </a:rPr>
              <a:t>20</a:t>
            </a:r>
            <a:r>
              <a:rPr lang="ru-RU" sz="1403" spc="-12" dirty="0">
                <a:latin typeface="Calibri"/>
                <a:cs typeface="Calibri"/>
              </a:rPr>
              <a:t>40</a:t>
            </a:r>
            <a:endParaRPr sz="1403" dirty="0">
              <a:latin typeface="Calibri"/>
              <a:cs typeface="Calibri"/>
            </a:endParaRPr>
          </a:p>
        </p:txBody>
      </p:sp>
      <p:sp>
        <p:nvSpPr>
          <p:cNvPr id="77" name="object 28">
            <a:extLst>
              <a:ext uri="{FF2B5EF4-FFF2-40B4-BE49-F238E27FC236}">
                <a16:creationId xmlns:a16="http://schemas.microsoft.com/office/drawing/2014/main" id="{F9D42A61-0638-32C5-2EEA-4A8E02996014}"/>
              </a:ext>
            </a:extLst>
          </p:cNvPr>
          <p:cNvSpPr txBox="1"/>
          <p:nvPr/>
        </p:nvSpPr>
        <p:spPr>
          <a:xfrm>
            <a:off x="10514686" y="1606815"/>
            <a:ext cx="998699" cy="230140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marL="14851" algn="ctr">
              <a:spcBef>
                <a:spcPts val="111"/>
              </a:spcBef>
            </a:pPr>
            <a:r>
              <a:rPr lang="ru-RU" sz="1403" spc="-12" dirty="0">
                <a:latin typeface="Calibri"/>
                <a:cs typeface="Calibri"/>
              </a:rPr>
              <a:t>12.</a:t>
            </a:r>
            <a:r>
              <a:rPr sz="1403" spc="-12" dirty="0">
                <a:latin typeface="Calibri"/>
                <a:cs typeface="Calibri"/>
              </a:rPr>
              <a:t>20</a:t>
            </a:r>
            <a:r>
              <a:rPr lang="ru-RU" sz="1403" spc="-12" dirty="0">
                <a:latin typeface="Calibri"/>
                <a:cs typeface="Calibri"/>
              </a:rPr>
              <a:t>41</a:t>
            </a:r>
            <a:endParaRPr sz="1403" dirty="0">
              <a:latin typeface="Calibri"/>
              <a:cs typeface="Calibri"/>
            </a:endParaRPr>
          </a:p>
        </p:txBody>
      </p:sp>
      <p:sp>
        <p:nvSpPr>
          <p:cNvPr id="82" name="object 38">
            <a:extLst>
              <a:ext uri="{FF2B5EF4-FFF2-40B4-BE49-F238E27FC236}">
                <a16:creationId xmlns:a16="http://schemas.microsoft.com/office/drawing/2014/main" id="{2F9DE85F-FA8D-FC9D-9D2D-8EBEBD30A240}"/>
              </a:ext>
            </a:extLst>
          </p:cNvPr>
          <p:cNvSpPr/>
          <p:nvPr/>
        </p:nvSpPr>
        <p:spPr>
          <a:xfrm>
            <a:off x="10427332" y="2160663"/>
            <a:ext cx="1342842" cy="510902"/>
          </a:xfrm>
          <a:custGeom>
            <a:avLst/>
            <a:gdLst/>
            <a:ahLst/>
            <a:cxnLst/>
            <a:rect l="l" t="t" r="r" b="b"/>
            <a:pathLst>
              <a:path w="1347470" h="538480">
                <a:moveTo>
                  <a:pt x="1078229" y="0"/>
                </a:moveTo>
                <a:lnTo>
                  <a:pt x="0" y="0"/>
                </a:lnTo>
                <a:lnTo>
                  <a:pt x="268985" y="268986"/>
                </a:lnTo>
                <a:lnTo>
                  <a:pt x="0" y="537972"/>
                </a:lnTo>
                <a:lnTo>
                  <a:pt x="1078229" y="537972"/>
                </a:lnTo>
                <a:lnTo>
                  <a:pt x="1347216" y="268986"/>
                </a:lnTo>
                <a:lnTo>
                  <a:pt x="1078229" y="0"/>
                </a:lnTo>
                <a:close/>
              </a:path>
            </a:pathLst>
          </a:custGeom>
          <a:solidFill>
            <a:schemeClr val="bg1">
              <a:lumMod val="75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 dirty="0"/>
          </a:p>
        </p:txBody>
      </p:sp>
      <p:sp>
        <p:nvSpPr>
          <p:cNvPr id="89" name="object 38">
            <a:extLst>
              <a:ext uri="{FF2B5EF4-FFF2-40B4-BE49-F238E27FC236}">
                <a16:creationId xmlns:a16="http://schemas.microsoft.com/office/drawing/2014/main" id="{413DDB7E-A6CC-2827-5910-B7108F37D976}"/>
              </a:ext>
            </a:extLst>
          </p:cNvPr>
          <p:cNvSpPr/>
          <p:nvPr/>
        </p:nvSpPr>
        <p:spPr>
          <a:xfrm>
            <a:off x="9315289" y="2160663"/>
            <a:ext cx="1342842" cy="510902"/>
          </a:xfrm>
          <a:custGeom>
            <a:avLst/>
            <a:gdLst/>
            <a:ahLst/>
            <a:cxnLst/>
            <a:rect l="l" t="t" r="r" b="b"/>
            <a:pathLst>
              <a:path w="1347470" h="538480">
                <a:moveTo>
                  <a:pt x="1078229" y="0"/>
                </a:moveTo>
                <a:lnTo>
                  <a:pt x="0" y="0"/>
                </a:lnTo>
                <a:lnTo>
                  <a:pt x="268985" y="268986"/>
                </a:lnTo>
                <a:lnTo>
                  <a:pt x="0" y="537972"/>
                </a:lnTo>
                <a:lnTo>
                  <a:pt x="1078229" y="537972"/>
                </a:lnTo>
                <a:lnTo>
                  <a:pt x="1347216" y="268986"/>
                </a:lnTo>
                <a:lnTo>
                  <a:pt x="1078229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 dirty="0"/>
          </a:p>
        </p:txBody>
      </p:sp>
      <p:sp>
        <p:nvSpPr>
          <p:cNvPr id="90" name="object 48">
            <a:extLst>
              <a:ext uri="{FF2B5EF4-FFF2-40B4-BE49-F238E27FC236}">
                <a16:creationId xmlns:a16="http://schemas.microsoft.com/office/drawing/2014/main" id="{A1B10805-E31B-B3D4-4B52-F0A4C88B4C95}"/>
              </a:ext>
            </a:extLst>
          </p:cNvPr>
          <p:cNvSpPr txBox="1"/>
          <p:nvPr/>
        </p:nvSpPr>
        <p:spPr>
          <a:xfrm>
            <a:off x="7317283" y="3006393"/>
            <a:ext cx="790392" cy="256154"/>
          </a:xfrm>
          <a:prstGeom prst="rect">
            <a:avLst/>
          </a:prstGeom>
        </p:spPr>
        <p:txBody>
          <a:bodyPr vert="horz" wrap="square" lIns="0" tIns="24505" rIns="0" bIns="0" rtlCol="0">
            <a:spAutoFit/>
          </a:bodyPr>
          <a:lstStyle/>
          <a:p>
            <a:pPr marL="14851" marR="5941" algn="ctr">
              <a:lnSpc>
                <a:spcPct val="91900"/>
              </a:lnSpc>
              <a:spcBef>
                <a:spcPts val="193"/>
              </a:spcBef>
            </a:pPr>
            <a:r>
              <a:rPr lang="ru-RU" sz="819" spc="-12" dirty="0">
                <a:latin typeface="Calibri"/>
                <a:cs typeface="Calibri"/>
              </a:rPr>
              <a:t>200 </a:t>
            </a:r>
            <a:r>
              <a:rPr sz="819" spc="-12" dirty="0">
                <a:latin typeface="Calibri"/>
                <a:cs typeface="Calibri"/>
              </a:rPr>
              <a:t>000</a:t>
            </a:r>
            <a:endParaRPr sz="819" dirty="0">
              <a:latin typeface="Calibri"/>
              <a:cs typeface="Calibri"/>
            </a:endParaRPr>
          </a:p>
          <a:p>
            <a:pPr marL="743" algn="ctr">
              <a:lnSpc>
                <a:spcPts val="900"/>
              </a:lnSpc>
            </a:pPr>
            <a:r>
              <a:rPr sz="819" spc="-6" dirty="0" err="1">
                <a:latin typeface="Calibri"/>
                <a:cs typeface="Calibri"/>
              </a:rPr>
              <a:t>пользовател</a:t>
            </a:r>
            <a:r>
              <a:rPr lang="ru-RU" sz="819" spc="-6" dirty="0">
                <a:latin typeface="Calibri"/>
                <a:cs typeface="Calibri"/>
              </a:rPr>
              <a:t>е</a:t>
            </a:r>
            <a:r>
              <a:rPr sz="819" spc="-6" dirty="0">
                <a:latin typeface="Calibri"/>
                <a:cs typeface="Calibri"/>
              </a:rPr>
              <a:t>й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812F948-F3BA-92D0-F2EA-FB96FA9559B5}"/>
              </a:ext>
            </a:extLst>
          </p:cNvPr>
          <p:cNvSpPr txBox="1"/>
          <p:nvPr/>
        </p:nvSpPr>
        <p:spPr>
          <a:xfrm>
            <a:off x="3718395" y="3665315"/>
            <a:ext cx="1132301" cy="415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algn="ctr">
              <a:lnSpc>
                <a:spcPts val="810"/>
              </a:lnSpc>
              <a:spcBef>
                <a:spcPts val="95"/>
              </a:spcBef>
            </a:pPr>
            <a:r>
              <a:rPr lang="ru-RU" sz="800" spc="-5" dirty="0">
                <a:latin typeface="Calibri"/>
                <a:cs typeface="Calibri"/>
              </a:rPr>
              <a:t>Пе</a:t>
            </a:r>
            <a:r>
              <a:rPr lang="ru-RU" sz="800" spc="-10" dirty="0">
                <a:latin typeface="Calibri"/>
                <a:cs typeface="Calibri"/>
              </a:rPr>
              <a:t>р</a:t>
            </a:r>
            <a:r>
              <a:rPr lang="ru-RU" sz="800" spc="-5" dirty="0">
                <a:latin typeface="Calibri"/>
                <a:cs typeface="Calibri"/>
              </a:rPr>
              <a:t>вый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lang="ru-RU" sz="800" spc="-15" dirty="0">
                <a:latin typeface="Calibri"/>
                <a:cs typeface="Calibri"/>
              </a:rPr>
              <a:t>р</a:t>
            </a:r>
            <a:r>
              <a:rPr lang="ru-RU" sz="800" spc="-5" dirty="0">
                <a:latin typeface="Calibri"/>
                <a:cs typeface="Calibri"/>
              </a:rPr>
              <a:t>а</a:t>
            </a:r>
            <a:r>
              <a:rPr lang="ru-RU" sz="800" spc="-10" dirty="0">
                <a:latin typeface="Calibri"/>
                <a:cs typeface="Calibri"/>
              </a:rPr>
              <a:t>у</a:t>
            </a:r>
            <a:r>
              <a:rPr lang="ru-RU" sz="800" spc="-5" dirty="0">
                <a:latin typeface="Calibri"/>
                <a:cs typeface="Calibri"/>
              </a:rPr>
              <a:t>нд</a:t>
            </a:r>
            <a:endParaRPr lang="ru-RU" sz="800" dirty="0">
              <a:latin typeface="Calibri"/>
              <a:cs typeface="Calibri"/>
            </a:endParaRPr>
          </a:p>
          <a:p>
            <a:pPr marL="12700" marR="5080" algn="ctr">
              <a:lnSpc>
                <a:spcPts val="770"/>
              </a:lnSpc>
              <a:spcBef>
                <a:spcPts val="55"/>
              </a:spcBef>
            </a:pPr>
            <a:r>
              <a:rPr lang="ru-RU" sz="800" spc="-10" dirty="0">
                <a:latin typeface="Calibri"/>
                <a:cs typeface="Calibri"/>
              </a:rPr>
              <a:t>инвестиций. </a:t>
            </a:r>
            <a:br>
              <a:rPr lang="ru-RU" sz="800" spc="-10" dirty="0">
                <a:latin typeface="Calibri"/>
                <a:cs typeface="Calibri"/>
              </a:rPr>
            </a:br>
            <a:r>
              <a:rPr lang="ru-RU" sz="820" dirty="0"/>
              <a:t>ПИР  10 </a:t>
            </a:r>
            <a:r>
              <a:rPr lang="ru-RU" sz="820" dirty="0" err="1"/>
              <a:t>млн.руб</a:t>
            </a:r>
            <a:endParaRPr lang="ru-RU" sz="820" dirty="0"/>
          </a:p>
        </p:txBody>
      </p:sp>
      <p:sp>
        <p:nvSpPr>
          <p:cNvPr id="93" name="object 38">
            <a:extLst>
              <a:ext uri="{FF2B5EF4-FFF2-40B4-BE49-F238E27FC236}">
                <a16:creationId xmlns:a16="http://schemas.microsoft.com/office/drawing/2014/main" id="{AED27CEC-3F7D-E1A2-F720-E2001B00D683}"/>
              </a:ext>
            </a:extLst>
          </p:cNvPr>
          <p:cNvSpPr/>
          <p:nvPr/>
        </p:nvSpPr>
        <p:spPr>
          <a:xfrm>
            <a:off x="10431127" y="2874095"/>
            <a:ext cx="1342842" cy="510902"/>
          </a:xfrm>
          <a:custGeom>
            <a:avLst/>
            <a:gdLst/>
            <a:ahLst/>
            <a:cxnLst/>
            <a:rect l="l" t="t" r="r" b="b"/>
            <a:pathLst>
              <a:path w="1347470" h="538480">
                <a:moveTo>
                  <a:pt x="1078229" y="0"/>
                </a:moveTo>
                <a:lnTo>
                  <a:pt x="0" y="0"/>
                </a:lnTo>
                <a:lnTo>
                  <a:pt x="268985" y="268986"/>
                </a:lnTo>
                <a:lnTo>
                  <a:pt x="0" y="537972"/>
                </a:lnTo>
                <a:lnTo>
                  <a:pt x="1078229" y="537972"/>
                </a:lnTo>
                <a:lnTo>
                  <a:pt x="1347216" y="268986"/>
                </a:lnTo>
                <a:lnTo>
                  <a:pt x="1078229" y="0"/>
                </a:lnTo>
                <a:close/>
              </a:path>
            </a:pathLst>
          </a:custGeom>
          <a:solidFill>
            <a:srgbClr val="FFC000">
              <a:alpha val="90194"/>
            </a:srgbClr>
          </a:solidFill>
        </p:spPr>
        <p:txBody>
          <a:bodyPr wrap="square" lIns="0" tIns="0" rIns="0" bIns="0" rtlCol="0"/>
          <a:lstStyle/>
          <a:p>
            <a:endParaRPr sz="2105" dirty="0"/>
          </a:p>
        </p:txBody>
      </p:sp>
      <p:sp>
        <p:nvSpPr>
          <p:cNvPr id="94" name="object 38">
            <a:extLst>
              <a:ext uri="{FF2B5EF4-FFF2-40B4-BE49-F238E27FC236}">
                <a16:creationId xmlns:a16="http://schemas.microsoft.com/office/drawing/2014/main" id="{5F0D0AE0-09F8-4E60-6D60-F21B303EDD86}"/>
              </a:ext>
            </a:extLst>
          </p:cNvPr>
          <p:cNvSpPr/>
          <p:nvPr/>
        </p:nvSpPr>
        <p:spPr>
          <a:xfrm>
            <a:off x="9281751" y="2865044"/>
            <a:ext cx="1342842" cy="510902"/>
          </a:xfrm>
          <a:custGeom>
            <a:avLst/>
            <a:gdLst/>
            <a:ahLst/>
            <a:cxnLst/>
            <a:rect l="l" t="t" r="r" b="b"/>
            <a:pathLst>
              <a:path w="1347470" h="538480">
                <a:moveTo>
                  <a:pt x="1078229" y="0"/>
                </a:moveTo>
                <a:lnTo>
                  <a:pt x="0" y="0"/>
                </a:lnTo>
                <a:lnTo>
                  <a:pt x="268985" y="268986"/>
                </a:lnTo>
                <a:lnTo>
                  <a:pt x="0" y="537972"/>
                </a:lnTo>
                <a:lnTo>
                  <a:pt x="1078229" y="537972"/>
                </a:lnTo>
                <a:lnTo>
                  <a:pt x="1347216" y="268986"/>
                </a:lnTo>
                <a:lnTo>
                  <a:pt x="1078229" y="0"/>
                </a:lnTo>
                <a:close/>
              </a:path>
            </a:pathLst>
          </a:custGeom>
          <a:solidFill>
            <a:schemeClr val="bg1">
              <a:lumMod val="75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 dirty="0"/>
          </a:p>
        </p:txBody>
      </p:sp>
      <p:sp>
        <p:nvSpPr>
          <p:cNvPr id="95" name="object 48">
            <a:extLst>
              <a:ext uri="{FF2B5EF4-FFF2-40B4-BE49-F238E27FC236}">
                <a16:creationId xmlns:a16="http://schemas.microsoft.com/office/drawing/2014/main" id="{92880F9D-6C21-2B98-5F66-941FFC9E57AA}"/>
              </a:ext>
            </a:extLst>
          </p:cNvPr>
          <p:cNvSpPr txBox="1"/>
          <p:nvPr/>
        </p:nvSpPr>
        <p:spPr>
          <a:xfrm>
            <a:off x="8465699" y="2936798"/>
            <a:ext cx="790392" cy="371571"/>
          </a:xfrm>
          <a:prstGeom prst="rect">
            <a:avLst/>
          </a:prstGeom>
        </p:spPr>
        <p:txBody>
          <a:bodyPr vert="horz" wrap="square" lIns="0" tIns="24505" rIns="0" bIns="0" rtlCol="0">
            <a:spAutoFit/>
          </a:bodyPr>
          <a:lstStyle/>
          <a:p>
            <a:pPr marL="14851" marR="5941" algn="ctr">
              <a:lnSpc>
                <a:spcPct val="91900"/>
              </a:lnSpc>
              <a:spcBef>
                <a:spcPts val="193"/>
              </a:spcBef>
            </a:pPr>
            <a:r>
              <a:rPr lang="ru-RU" sz="819" spc="-12" dirty="0">
                <a:latin typeface="Calibri"/>
                <a:cs typeface="Calibri"/>
              </a:rPr>
              <a:t>200 </a:t>
            </a:r>
            <a:r>
              <a:rPr sz="819" spc="-12" dirty="0">
                <a:latin typeface="Calibri"/>
                <a:cs typeface="Calibri"/>
              </a:rPr>
              <a:t>000</a:t>
            </a:r>
            <a:endParaRPr sz="819" dirty="0">
              <a:latin typeface="Calibri"/>
              <a:cs typeface="Calibri"/>
            </a:endParaRPr>
          </a:p>
          <a:p>
            <a:pPr marL="743" algn="ctr">
              <a:lnSpc>
                <a:spcPts val="900"/>
              </a:lnSpc>
            </a:pPr>
            <a:r>
              <a:rPr lang="ru-RU" sz="819" spc="-6" dirty="0">
                <a:latin typeface="Calibri"/>
                <a:cs typeface="Calibri"/>
              </a:rPr>
              <a:t>п</a:t>
            </a:r>
            <a:r>
              <a:rPr sz="819" spc="-6" dirty="0" err="1">
                <a:latin typeface="Calibri"/>
                <a:cs typeface="Calibri"/>
              </a:rPr>
              <a:t>ользовател</a:t>
            </a:r>
            <a:r>
              <a:rPr lang="ru-RU" sz="819" spc="-6" dirty="0">
                <a:latin typeface="Calibri"/>
                <a:cs typeface="Calibri"/>
              </a:rPr>
              <a:t>е</a:t>
            </a:r>
            <a:r>
              <a:rPr sz="819" spc="-6" dirty="0">
                <a:latin typeface="Calibri"/>
                <a:cs typeface="Calibri"/>
              </a:rPr>
              <a:t>й</a:t>
            </a:r>
            <a:r>
              <a:rPr lang="ru-RU" sz="819" spc="-6" dirty="0">
                <a:latin typeface="Calibri"/>
                <a:cs typeface="Calibri"/>
              </a:rPr>
              <a:t> х 8 центров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96" name="object 48">
            <a:extLst>
              <a:ext uri="{FF2B5EF4-FFF2-40B4-BE49-F238E27FC236}">
                <a16:creationId xmlns:a16="http://schemas.microsoft.com/office/drawing/2014/main" id="{9DEF85D0-2AEB-FAC0-8D98-E791F5395BB5}"/>
              </a:ext>
            </a:extLst>
          </p:cNvPr>
          <p:cNvSpPr txBox="1"/>
          <p:nvPr/>
        </p:nvSpPr>
        <p:spPr>
          <a:xfrm>
            <a:off x="9600312" y="2943580"/>
            <a:ext cx="790392" cy="371571"/>
          </a:xfrm>
          <a:prstGeom prst="rect">
            <a:avLst/>
          </a:prstGeom>
        </p:spPr>
        <p:txBody>
          <a:bodyPr vert="horz" wrap="square" lIns="0" tIns="24505" rIns="0" bIns="0" rtlCol="0">
            <a:spAutoFit/>
          </a:bodyPr>
          <a:lstStyle/>
          <a:p>
            <a:pPr marL="14851" marR="5941" algn="ctr">
              <a:lnSpc>
                <a:spcPct val="91900"/>
              </a:lnSpc>
              <a:spcBef>
                <a:spcPts val="193"/>
              </a:spcBef>
            </a:pPr>
            <a:r>
              <a:rPr lang="ru-RU" sz="819" spc="-12" dirty="0">
                <a:latin typeface="Calibri"/>
                <a:cs typeface="Calibri"/>
              </a:rPr>
              <a:t>200 </a:t>
            </a:r>
            <a:r>
              <a:rPr sz="819" spc="-12" dirty="0">
                <a:latin typeface="Calibri"/>
                <a:cs typeface="Calibri"/>
              </a:rPr>
              <a:t>000</a:t>
            </a:r>
            <a:endParaRPr sz="819" dirty="0">
              <a:latin typeface="Calibri"/>
              <a:cs typeface="Calibri"/>
            </a:endParaRPr>
          </a:p>
          <a:p>
            <a:pPr marL="743" algn="ctr">
              <a:lnSpc>
                <a:spcPts val="900"/>
              </a:lnSpc>
            </a:pPr>
            <a:r>
              <a:rPr lang="ru-RU" sz="819" spc="-6" dirty="0">
                <a:latin typeface="Calibri"/>
                <a:cs typeface="Calibri"/>
              </a:rPr>
              <a:t>п</a:t>
            </a:r>
            <a:r>
              <a:rPr sz="819" spc="-6" dirty="0" err="1">
                <a:latin typeface="Calibri"/>
                <a:cs typeface="Calibri"/>
              </a:rPr>
              <a:t>ользовател</a:t>
            </a:r>
            <a:r>
              <a:rPr lang="ru-RU" sz="819" spc="-6" dirty="0">
                <a:latin typeface="Calibri"/>
                <a:cs typeface="Calibri"/>
              </a:rPr>
              <a:t>е</a:t>
            </a:r>
            <a:r>
              <a:rPr sz="819" spc="-6" dirty="0">
                <a:latin typeface="Calibri"/>
                <a:cs typeface="Calibri"/>
              </a:rPr>
              <a:t>й</a:t>
            </a:r>
            <a:r>
              <a:rPr lang="ru-RU" sz="819" spc="-6" dirty="0">
                <a:latin typeface="Calibri"/>
                <a:cs typeface="Calibri"/>
              </a:rPr>
              <a:t> х 37 центров 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97" name="object 48">
            <a:extLst>
              <a:ext uri="{FF2B5EF4-FFF2-40B4-BE49-F238E27FC236}">
                <a16:creationId xmlns:a16="http://schemas.microsoft.com/office/drawing/2014/main" id="{0FAC4EB8-E019-2C4B-1E96-07D350BA5A37}"/>
              </a:ext>
            </a:extLst>
          </p:cNvPr>
          <p:cNvSpPr txBox="1"/>
          <p:nvPr/>
        </p:nvSpPr>
        <p:spPr>
          <a:xfrm>
            <a:off x="10715370" y="3023748"/>
            <a:ext cx="790392" cy="256731"/>
          </a:xfrm>
          <a:prstGeom prst="rect">
            <a:avLst/>
          </a:prstGeom>
        </p:spPr>
        <p:txBody>
          <a:bodyPr vert="horz" wrap="square" lIns="0" tIns="24505" rIns="0" bIns="0" rtlCol="0">
            <a:spAutoFit/>
          </a:bodyPr>
          <a:lstStyle/>
          <a:p>
            <a:pPr marL="14851" marR="5941" algn="ctr">
              <a:lnSpc>
                <a:spcPct val="91900"/>
              </a:lnSpc>
              <a:spcBef>
                <a:spcPts val="193"/>
              </a:spcBef>
            </a:pPr>
            <a:r>
              <a:rPr lang="ru-RU" sz="819" spc="-12" dirty="0">
                <a:latin typeface="Calibri"/>
                <a:cs typeface="Calibri"/>
              </a:rPr>
              <a:t>Экспортная стратегия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98" name="object 47">
            <a:extLst>
              <a:ext uri="{FF2B5EF4-FFF2-40B4-BE49-F238E27FC236}">
                <a16:creationId xmlns:a16="http://schemas.microsoft.com/office/drawing/2014/main" id="{7E0CA9D2-74BB-9B22-D922-B53B6E6D18DE}"/>
              </a:ext>
            </a:extLst>
          </p:cNvPr>
          <p:cNvSpPr txBox="1"/>
          <p:nvPr/>
        </p:nvSpPr>
        <p:spPr>
          <a:xfrm>
            <a:off x="3782380" y="3057753"/>
            <a:ext cx="869604" cy="129663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Проведены </a:t>
            </a:r>
            <a:r>
              <a:rPr lang="ru-RU" sz="819" spc="-6" dirty="0" err="1">
                <a:latin typeface="Calibri"/>
                <a:cs typeface="Calibri"/>
              </a:rPr>
              <a:t>ПИРы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99" name="object 47">
            <a:extLst>
              <a:ext uri="{FF2B5EF4-FFF2-40B4-BE49-F238E27FC236}">
                <a16:creationId xmlns:a16="http://schemas.microsoft.com/office/drawing/2014/main" id="{9D7F2308-B72B-B4A9-CB05-DB7396CE686A}"/>
              </a:ext>
            </a:extLst>
          </p:cNvPr>
          <p:cNvSpPr txBox="1"/>
          <p:nvPr/>
        </p:nvSpPr>
        <p:spPr>
          <a:xfrm>
            <a:off x="5034254" y="3032092"/>
            <a:ext cx="869604" cy="129663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dirty="0">
                <a:latin typeface="Calibri"/>
                <a:cs typeface="Calibri"/>
              </a:rPr>
              <a:t>Подготовлено ПСД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02EAFA7-4CAA-ADD1-B399-F274D3131690}"/>
              </a:ext>
            </a:extLst>
          </p:cNvPr>
          <p:cNvSpPr txBox="1"/>
          <p:nvPr/>
        </p:nvSpPr>
        <p:spPr>
          <a:xfrm>
            <a:off x="2567257" y="3743626"/>
            <a:ext cx="1285693" cy="21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20" i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Г</a:t>
            </a:r>
            <a:r>
              <a:rPr lang="ru-RU" sz="820" b="0" i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рант 1.2 </a:t>
            </a:r>
            <a:r>
              <a:rPr lang="ru-RU" sz="820" b="0" i="1" kern="0" dirty="0" err="1">
                <a:ea typeface="Batang" panose="02030600000101010101" pitchFamily="18" charset="-127"/>
                <a:cs typeface="Segoe UI Light" panose="020B0502040204020203" pitchFamily="34" charset="0"/>
              </a:rPr>
              <a:t>млн.руб</a:t>
            </a:r>
            <a:r>
              <a:rPr lang="ru-RU" sz="820" b="0" i="1" kern="0" dirty="0">
                <a:ea typeface="Batang" panose="02030600000101010101" pitchFamily="18" charset="-127"/>
                <a:cs typeface="Segoe UI Light" panose="020B0502040204020203" pitchFamily="34" charset="0"/>
              </a:rPr>
              <a:t>.</a:t>
            </a:r>
            <a:endParaRPr lang="ru-RU" sz="820" dirty="0"/>
          </a:p>
        </p:txBody>
      </p:sp>
      <p:sp>
        <p:nvSpPr>
          <p:cNvPr id="102" name="object 47">
            <a:extLst>
              <a:ext uri="{FF2B5EF4-FFF2-40B4-BE49-F238E27FC236}">
                <a16:creationId xmlns:a16="http://schemas.microsoft.com/office/drawing/2014/main" id="{05A41A97-6D9A-0B20-B45A-0AF07DC63B2B}"/>
              </a:ext>
            </a:extLst>
          </p:cNvPr>
          <p:cNvSpPr txBox="1"/>
          <p:nvPr/>
        </p:nvSpPr>
        <p:spPr>
          <a:xfrm>
            <a:off x="2501789" y="2334598"/>
            <a:ext cx="869604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Привлечение инвестиций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3" name="object 47">
            <a:extLst>
              <a:ext uri="{FF2B5EF4-FFF2-40B4-BE49-F238E27FC236}">
                <a16:creationId xmlns:a16="http://schemas.microsoft.com/office/drawing/2014/main" id="{B5924844-619E-9A7E-7060-B31E4A073D51}"/>
              </a:ext>
            </a:extLst>
          </p:cNvPr>
          <p:cNvSpPr txBox="1"/>
          <p:nvPr/>
        </p:nvSpPr>
        <p:spPr>
          <a:xfrm>
            <a:off x="3755086" y="2267099"/>
            <a:ext cx="869604" cy="37331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Согласование параметров</a:t>
            </a:r>
          </a:p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 с инвестором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4" name="object 47">
            <a:extLst>
              <a:ext uri="{FF2B5EF4-FFF2-40B4-BE49-F238E27FC236}">
                <a16:creationId xmlns:a16="http://schemas.microsoft.com/office/drawing/2014/main" id="{FF5B5890-9E1D-2DDA-E5C6-C2CB642F50EC}"/>
              </a:ext>
            </a:extLst>
          </p:cNvPr>
          <p:cNvSpPr txBox="1"/>
          <p:nvPr/>
        </p:nvSpPr>
        <p:spPr>
          <a:xfrm>
            <a:off x="5957716" y="2188955"/>
            <a:ext cx="1251516" cy="488736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Создание продукта, реализация креативной, </a:t>
            </a:r>
            <a:br>
              <a:rPr lang="ru-RU" sz="819" spc="-6" dirty="0">
                <a:latin typeface="Calibri"/>
                <a:cs typeface="Calibri"/>
              </a:rPr>
            </a:br>
            <a:r>
              <a:rPr lang="ru-RU" sz="819" spc="-6" dirty="0">
                <a:latin typeface="Calibri"/>
                <a:cs typeface="Calibri"/>
              </a:rPr>
              <a:t>маркетинговой</a:t>
            </a:r>
          </a:p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 стратегий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5" name="object 47">
            <a:extLst>
              <a:ext uri="{FF2B5EF4-FFF2-40B4-BE49-F238E27FC236}">
                <a16:creationId xmlns:a16="http://schemas.microsoft.com/office/drawing/2014/main" id="{553F04DB-FFEF-8600-1C04-C9749CF7BCDF}"/>
              </a:ext>
            </a:extLst>
          </p:cNvPr>
          <p:cNvSpPr txBox="1"/>
          <p:nvPr/>
        </p:nvSpPr>
        <p:spPr>
          <a:xfrm>
            <a:off x="4926489" y="2188285"/>
            <a:ext cx="869604" cy="475912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Утверждение ПСД, проработка маркетинговой стратегии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6" name="object 47">
            <a:extLst>
              <a:ext uri="{FF2B5EF4-FFF2-40B4-BE49-F238E27FC236}">
                <a16:creationId xmlns:a16="http://schemas.microsoft.com/office/drawing/2014/main" id="{8864ECF6-3584-C31B-0C7F-0A9960612DF4}"/>
              </a:ext>
            </a:extLst>
          </p:cNvPr>
          <p:cNvSpPr txBox="1"/>
          <p:nvPr/>
        </p:nvSpPr>
        <p:spPr>
          <a:xfrm>
            <a:off x="7230811" y="2305215"/>
            <a:ext cx="869604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Франшиза, ФЦП, масштабирование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7" name="object 47">
            <a:extLst>
              <a:ext uri="{FF2B5EF4-FFF2-40B4-BE49-F238E27FC236}">
                <a16:creationId xmlns:a16="http://schemas.microsoft.com/office/drawing/2014/main" id="{F50CA1FE-73CA-79A6-D8FD-BDC150B75DC5}"/>
              </a:ext>
            </a:extLst>
          </p:cNvPr>
          <p:cNvSpPr txBox="1"/>
          <p:nvPr/>
        </p:nvSpPr>
        <p:spPr>
          <a:xfrm>
            <a:off x="10617217" y="3686461"/>
            <a:ext cx="869604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Доходность проекта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8" name="object 47">
            <a:extLst>
              <a:ext uri="{FF2B5EF4-FFF2-40B4-BE49-F238E27FC236}">
                <a16:creationId xmlns:a16="http://schemas.microsoft.com/office/drawing/2014/main" id="{63D1CCD8-C64A-7AE0-B618-37967FF9F66A}"/>
              </a:ext>
            </a:extLst>
          </p:cNvPr>
          <p:cNvSpPr txBox="1"/>
          <p:nvPr/>
        </p:nvSpPr>
        <p:spPr>
          <a:xfrm>
            <a:off x="9613136" y="2305215"/>
            <a:ext cx="869604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spc="-6" dirty="0">
                <a:latin typeface="Calibri"/>
                <a:cs typeface="Calibri"/>
              </a:rPr>
              <a:t>РСС, масштабирование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09" name="object 51">
            <a:extLst>
              <a:ext uri="{FF2B5EF4-FFF2-40B4-BE49-F238E27FC236}">
                <a16:creationId xmlns:a16="http://schemas.microsoft.com/office/drawing/2014/main" id="{4FF036B5-B328-151D-D1AD-508D2DAFE749}"/>
              </a:ext>
            </a:extLst>
          </p:cNvPr>
          <p:cNvSpPr txBox="1"/>
          <p:nvPr/>
        </p:nvSpPr>
        <p:spPr>
          <a:xfrm>
            <a:off x="7196314" y="3676629"/>
            <a:ext cx="1097340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marL="743" algn="ctr">
              <a:lnSpc>
                <a:spcPts val="947"/>
              </a:lnSpc>
              <a:spcBef>
                <a:spcPts val="111"/>
              </a:spcBef>
            </a:pPr>
            <a:r>
              <a:rPr lang="ru-RU" sz="819" spc="-12" dirty="0">
                <a:latin typeface="Calibri"/>
                <a:cs typeface="Calibri"/>
              </a:rPr>
              <a:t>ФЦП. Возврат инвестиций  инвестору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10" name="object 51">
            <a:extLst>
              <a:ext uri="{FF2B5EF4-FFF2-40B4-BE49-F238E27FC236}">
                <a16:creationId xmlns:a16="http://schemas.microsoft.com/office/drawing/2014/main" id="{4ACC54E0-DB31-9097-D0A2-5F19674EEB39}"/>
              </a:ext>
            </a:extLst>
          </p:cNvPr>
          <p:cNvSpPr txBox="1"/>
          <p:nvPr/>
        </p:nvSpPr>
        <p:spPr>
          <a:xfrm>
            <a:off x="5801486" y="3544853"/>
            <a:ext cx="1279367" cy="642624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marL="743" algn="ctr">
              <a:lnSpc>
                <a:spcPts val="947"/>
              </a:lnSpc>
              <a:spcBef>
                <a:spcPts val="111"/>
              </a:spcBef>
            </a:pPr>
            <a:r>
              <a:rPr lang="ru-RU" sz="819" spc="-12" dirty="0">
                <a:latin typeface="Calibri"/>
                <a:cs typeface="Calibri"/>
              </a:rPr>
              <a:t>Третий </a:t>
            </a:r>
            <a:r>
              <a:rPr sz="819" spc="-35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раунд</a:t>
            </a:r>
            <a:endParaRPr sz="819" dirty="0">
              <a:latin typeface="Calibri"/>
              <a:cs typeface="Calibri"/>
            </a:endParaRPr>
          </a:p>
          <a:p>
            <a:pPr marL="14851" marR="5941" algn="ctr">
              <a:lnSpc>
                <a:spcPts val="900"/>
              </a:lnSpc>
              <a:spcBef>
                <a:spcPts val="64"/>
              </a:spcBef>
            </a:pPr>
            <a:r>
              <a:rPr sz="819" spc="-12" dirty="0">
                <a:latin typeface="Calibri"/>
                <a:cs typeface="Calibri"/>
              </a:rPr>
              <a:t>инвестиций.</a:t>
            </a:r>
            <a:r>
              <a:rPr sz="819" spc="18" dirty="0">
                <a:latin typeface="Calibri"/>
                <a:cs typeface="Calibri"/>
              </a:rPr>
              <a:t> </a:t>
            </a:r>
            <a:r>
              <a:rPr lang="ru-RU" sz="819" spc="-12" dirty="0">
                <a:latin typeface="Calibri"/>
                <a:cs typeface="Calibri"/>
              </a:rPr>
              <a:t> </a:t>
            </a:r>
          </a:p>
          <a:p>
            <a:pPr marL="14851" marR="5941" algn="ctr">
              <a:lnSpc>
                <a:spcPts val="900"/>
              </a:lnSpc>
              <a:spcBef>
                <a:spcPts val="64"/>
              </a:spcBef>
            </a:pPr>
            <a:r>
              <a:rPr lang="ru-RU" sz="819" spc="-12" dirty="0">
                <a:latin typeface="Calibri"/>
                <a:cs typeface="Calibri"/>
              </a:rPr>
              <a:t>Строительство </a:t>
            </a:r>
          </a:p>
          <a:p>
            <a:pPr marL="14851" marR="5941" algn="ctr">
              <a:lnSpc>
                <a:spcPts val="900"/>
              </a:lnSpc>
              <a:spcBef>
                <a:spcPts val="64"/>
              </a:spcBef>
            </a:pPr>
            <a:r>
              <a:rPr lang="ru-RU" sz="819" spc="-12" dirty="0">
                <a:latin typeface="Calibri"/>
                <a:cs typeface="Calibri"/>
              </a:rPr>
              <a:t>9,5 </a:t>
            </a:r>
            <a:r>
              <a:rPr lang="ru-RU" sz="819" spc="-12" dirty="0" err="1">
                <a:latin typeface="Calibri"/>
                <a:cs typeface="Calibri"/>
              </a:rPr>
              <a:t>млрд.руб</a:t>
            </a:r>
            <a:r>
              <a:rPr lang="ru-RU" sz="819" spc="-12" dirty="0">
                <a:latin typeface="Calibri"/>
                <a:cs typeface="Calibri"/>
              </a:rPr>
              <a:t>.</a:t>
            </a:r>
          </a:p>
          <a:p>
            <a:pPr marL="14851" marR="5941" algn="ctr">
              <a:lnSpc>
                <a:spcPts val="900"/>
              </a:lnSpc>
              <a:spcBef>
                <a:spcPts val="64"/>
              </a:spcBef>
            </a:pPr>
            <a:endParaRPr sz="819" dirty="0">
              <a:latin typeface="Calibri"/>
              <a:cs typeface="Calibri"/>
            </a:endParaRPr>
          </a:p>
        </p:txBody>
      </p:sp>
      <p:sp>
        <p:nvSpPr>
          <p:cNvPr id="111" name="object 6">
            <a:extLst>
              <a:ext uri="{FF2B5EF4-FFF2-40B4-BE49-F238E27FC236}">
                <a16:creationId xmlns:a16="http://schemas.microsoft.com/office/drawing/2014/main" id="{EE49BB1F-93D5-B0BA-E831-B4FBCCFDA414}"/>
              </a:ext>
            </a:extLst>
          </p:cNvPr>
          <p:cNvSpPr/>
          <p:nvPr/>
        </p:nvSpPr>
        <p:spPr>
          <a:xfrm>
            <a:off x="9983933" y="6272688"/>
            <a:ext cx="2593314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7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105" dirty="0"/>
              <a:t>Декабрь 40</a:t>
            </a:r>
            <a:endParaRPr sz="2105" dirty="0"/>
          </a:p>
        </p:txBody>
      </p:sp>
      <p:sp>
        <p:nvSpPr>
          <p:cNvPr id="112" name="object 63">
            <a:extLst>
              <a:ext uri="{FF2B5EF4-FFF2-40B4-BE49-F238E27FC236}">
                <a16:creationId xmlns:a16="http://schemas.microsoft.com/office/drawing/2014/main" id="{6057323B-8AEC-02BC-8DF6-BD4B96B16BB8}"/>
              </a:ext>
            </a:extLst>
          </p:cNvPr>
          <p:cNvSpPr/>
          <p:nvPr/>
        </p:nvSpPr>
        <p:spPr>
          <a:xfrm>
            <a:off x="9253920" y="4974729"/>
            <a:ext cx="134284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chemeClr val="bg2">
              <a:lumMod val="75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113" name="object 63">
            <a:extLst>
              <a:ext uri="{FF2B5EF4-FFF2-40B4-BE49-F238E27FC236}">
                <a16:creationId xmlns:a16="http://schemas.microsoft.com/office/drawing/2014/main" id="{3A52E357-4874-D7EF-5DD0-4B4CF8CA9E72}"/>
              </a:ext>
            </a:extLst>
          </p:cNvPr>
          <p:cNvSpPr/>
          <p:nvPr/>
        </p:nvSpPr>
        <p:spPr>
          <a:xfrm>
            <a:off x="10366409" y="4974394"/>
            <a:ext cx="134284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chemeClr val="accent2">
              <a:lumMod val="75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114" name="object 63">
            <a:extLst>
              <a:ext uri="{FF2B5EF4-FFF2-40B4-BE49-F238E27FC236}">
                <a16:creationId xmlns:a16="http://schemas.microsoft.com/office/drawing/2014/main" id="{F22F5DAB-0F6B-7BAC-D324-5C637351ECC0}"/>
              </a:ext>
            </a:extLst>
          </p:cNvPr>
          <p:cNvSpPr/>
          <p:nvPr/>
        </p:nvSpPr>
        <p:spPr>
          <a:xfrm>
            <a:off x="10426700" y="4262682"/>
            <a:ext cx="1461846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92D050">
              <a:alpha val="90194"/>
            </a:srgb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115" name="object 63">
            <a:extLst>
              <a:ext uri="{FF2B5EF4-FFF2-40B4-BE49-F238E27FC236}">
                <a16:creationId xmlns:a16="http://schemas.microsoft.com/office/drawing/2014/main" id="{F9522B11-A229-C862-3E3B-F9A26CA7B40E}"/>
              </a:ext>
            </a:extLst>
          </p:cNvPr>
          <p:cNvSpPr/>
          <p:nvPr/>
        </p:nvSpPr>
        <p:spPr>
          <a:xfrm>
            <a:off x="9255992" y="4265675"/>
            <a:ext cx="140344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90194"/>
            </a:schemeClr>
          </a:solidFill>
        </p:spPr>
        <p:txBody>
          <a:bodyPr wrap="square" lIns="0" tIns="0" rIns="0" bIns="0" rtlCol="0"/>
          <a:lstStyle/>
          <a:p>
            <a:endParaRPr sz="2105"/>
          </a:p>
        </p:txBody>
      </p:sp>
      <p:sp>
        <p:nvSpPr>
          <p:cNvPr id="117" name="object 63">
            <a:extLst>
              <a:ext uri="{FF2B5EF4-FFF2-40B4-BE49-F238E27FC236}">
                <a16:creationId xmlns:a16="http://schemas.microsoft.com/office/drawing/2014/main" id="{484A1CD2-55AB-260C-77CB-2CFA2C785756}"/>
              </a:ext>
            </a:extLst>
          </p:cNvPr>
          <p:cNvSpPr/>
          <p:nvPr/>
        </p:nvSpPr>
        <p:spPr>
          <a:xfrm>
            <a:off x="9262614" y="3561255"/>
            <a:ext cx="1342842" cy="512108"/>
          </a:xfrm>
          <a:custGeom>
            <a:avLst/>
            <a:gdLst/>
            <a:ahLst/>
            <a:cxnLst/>
            <a:rect l="l" t="t" r="r" b="b"/>
            <a:pathLst>
              <a:path w="1347470" h="539750">
                <a:moveTo>
                  <a:pt x="1077468" y="0"/>
                </a:moveTo>
                <a:lnTo>
                  <a:pt x="0" y="0"/>
                </a:lnTo>
                <a:lnTo>
                  <a:pt x="269748" y="269748"/>
                </a:lnTo>
                <a:lnTo>
                  <a:pt x="0" y="539496"/>
                </a:lnTo>
                <a:lnTo>
                  <a:pt x="1077468" y="539496"/>
                </a:lnTo>
                <a:lnTo>
                  <a:pt x="1347216" y="269748"/>
                </a:lnTo>
                <a:lnTo>
                  <a:pt x="1077468" y="0"/>
                </a:lnTo>
                <a:close/>
              </a:path>
            </a:pathLst>
          </a:custGeom>
          <a:solidFill>
            <a:srgbClr val="F8D6CD">
              <a:alpha val="90194"/>
            </a:srgbClr>
          </a:solidFill>
        </p:spPr>
        <p:txBody>
          <a:bodyPr wrap="square" lIns="0" tIns="0" rIns="0" bIns="0" rtlCol="0" anchor="ctr"/>
          <a:lstStyle/>
          <a:p>
            <a:pPr marL="0" lvl="1" algn="ctr"/>
            <a:r>
              <a:rPr lang="ru-RU" sz="820" dirty="0"/>
              <a:t>Государственное финансирование</a:t>
            </a:r>
            <a:endParaRPr sz="820" dirty="0"/>
          </a:p>
        </p:txBody>
      </p:sp>
      <p:sp>
        <p:nvSpPr>
          <p:cNvPr id="118" name="object 47">
            <a:extLst>
              <a:ext uri="{FF2B5EF4-FFF2-40B4-BE49-F238E27FC236}">
                <a16:creationId xmlns:a16="http://schemas.microsoft.com/office/drawing/2014/main" id="{79FA6236-09D0-C51A-ABB9-817FC5E4EA08}"/>
              </a:ext>
            </a:extLst>
          </p:cNvPr>
          <p:cNvSpPr txBox="1"/>
          <p:nvPr/>
        </p:nvSpPr>
        <p:spPr>
          <a:xfrm>
            <a:off x="10628473" y="2310783"/>
            <a:ext cx="869604" cy="245079"/>
          </a:xfrm>
          <a:prstGeom prst="rect">
            <a:avLst/>
          </a:prstGeom>
        </p:spPr>
        <p:txBody>
          <a:bodyPr vert="horz" wrap="square" lIns="0" tIns="14109" rIns="0" bIns="0" rtlCol="0">
            <a:spAutoFit/>
          </a:bodyPr>
          <a:lstStyle/>
          <a:p>
            <a:pPr algn="ctr">
              <a:lnSpc>
                <a:spcPts val="947"/>
              </a:lnSpc>
              <a:spcBef>
                <a:spcPts val="111"/>
              </a:spcBef>
            </a:pPr>
            <a:r>
              <a:rPr lang="ru-RU" sz="819" dirty="0">
                <a:latin typeface="Calibri"/>
                <a:cs typeface="Calibri"/>
              </a:rPr>
              <a:t>Сеть центров музыки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19" name="object 56">
            <a:extLst>
              <a:ext uri="{FF2B5EF4-FFF2-40B4-BE49-F238E27FC236}">
                <a16:creationId xmlns:a16="http://schemas.microsoft.com/office/drawing/2014/main" id="{84397832-85AD-D16E-220C-7467AD302BD5}"/>
              </a:ext>
            </a:extLst>
          </p:cNvPr>
          <p:cNvSpPr txBox="1"/>
          <p:nvPr/>
        </p:nvSpPr>
        <p:spPr>
          <a:xfrm>
            <a:off x="8323290" y="4353755"/>
            <a:ext cx="1154263" cy="371742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R="121039" algn="ctr">
              <a:lnSpc>
                <a:spcPts val="912"/>
              </a:lnSpc>
              <a:spcBef>
                <a:spcPts val="199"/>
              </a:spcBef>
            </a:pPr>
            <a:r>
              <a:rPr sz="819" spc="-6" dirty="0">
                <a:latin typeface="Calibri"/>
                <a:cs typeface="Calibri"/>
              </a:rPr>
              <a:t>Количество </a:t>
            </a:r>
            <a:r>
              <a:rPr sz="819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к</a:t>
            </a:r>
            <a:r>
              <a:rPr sz="819" dirty="0">
                <a:latin typeface="Calibri"/>
                <a:cs typeface="Calibri"/>
              </a:rPr>
              <a:t>л</a:t>
            </a:r>
            <a:r>
              <a:rPr sz="819" spc="-12" dirty="0">
                <a:latin typeface="Calibri"/>
                <a:cs typeface="Calibri"/>
              </a:rPr>
              <a:t>и</a:t>
            </a:r>
            <a:r>
              <a:rPr sz="819" spc="-6" dirty="0">
                <a:latin typeface="Calibri"/>
                <a:cs typeface="Calibri"/>
              </a:rPr>
              <a:t>ен</a:t>
            </a:r>
            <a:r>
              <a:rPr sz="819" spc="-12" dirty="0">
                <a:latin typeface="Calibri"/>
                <a:cs typeface="Calibri"/>
              </a:rPr>
              <a:t>т</a:t>
            </a:r>
            <a:r>
              <a:rPr sz="819" spc="-6" dirty="0">
                <a:latin typeface="Calibri"/>
                <a:cs typeface="Calibri"/>
              </a:rPr>
              <a:t>ов</a:t>
            </a:r>
            <a:r>
              <a:rPr sz="819" spc="12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&gt; </a:t>
            </a:r>
            <a:r>
              <a:rPr lang="ru-RU" sz="819" spc="-12" dirty="0">
                <a:latin typeface="Calibri"/>
                <a:cs typeface="Calibri"/>
              </a:rPr>
              <a:t>200</a:t>
            </a:r>
            <a:r>
              <a:rPr sz="819" spc="-6" dirty="0">
                <a:latin typeface="Calibri"/>
                <a:cs typeface="Calibri"/>
              </a:rPr>
              <a:t>.</a:t>
            </a:r>
            <a:r>
              <a:rPr lang="ru-RU" sz="819" spc="-6" dirty="0">
                <a:latin typeface="Calibri"/>
                <a:cs typeface="Calibri"/>
              </a:rPr>
              <a:t>тыс.</a:t>
            </a:r>
            <a:r>
              <a:rPr sz="819" spc="-6" dirty="0" err="1">
                <a:latin typeface="Calibri"/>
                <a:cs typeface="Calibri"/>
              </a:rPr>
              <a:t>Средний</a:t>
            </a:r>
            <a:r>
              <a:rPr sz="819" spc="6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чек</a:t>
            </a:r>
            <a:r>
              <a:rPr sz="819" spc="-23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– </a:t>
            </a:r>
            <a:r>
              <a:rPr lang="ru-RU" sz="819" spc="-12" dirty="0">
                <a:latin typeface="Calibri"/>
                <a:cs typeface="Calibri"/>
              </a:rPr>
              <a:t>1,8</a:t>
            </a:r>
            <a:r>
              <a:rPr sz="819" spc="-12" dirty="0">
                <a:latin typeface="Calibri"/>
                <a:cs typeface="Calibri"/>
              </a:rPr>
              <a:t>К</a:t>
            </a:r>
            <a:r>
              <a:rPr lang="ru-RU" sz="819" spc="-12" dirty="0">
                <a:latin typeface="Calibri"/>
                <a:cs typeface="Calibri"/>
              </a:rPr>
              <a:t> </a:t>
            </a:r>
            <a:r>
              <a:rPr sz="819" spc="-6" dirty="0" err="1">
                <a:latin typeface="Calibri"/>
                <a:cs typeface="Calibri"/>
              </a:rPr>
              <a:t>руб</a:t>
            </a:r>
            <a:r>
              <a:rPr sz="819" spc="-6" dirty="0">
                <a:latin typeface="Calibri"/>
                <a:cs typeface="Calibri"/>
              </a:rPr>
              <a:t>./мес.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0" name="object 56">
            <a:extLst>
              <a:ext uri="{FF2B5EF4-FFF2-40B4-BE49-F238E27FC236}">
                <a16:creationId xmlns:a16="http://schemas.microsoft.com/office/drawing/2014/main" id="{189E9623-B7BF-713C-D5BB-140547183705}"/>
              </a:ext>
            </a:extLst>
          </p:cNvPr>
          <p:cNvSpPr txBox="1"/>
          <p:nvPr/>
        </p:nvSpPr>
        <p:spPr>
          <a:xfrm>
            <a:off x="9505171" y="4332679"/>
            <a:ext cx="1154263" cy="371742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R="121039" algn="ctr">
              <a:lnSpc>
                <a:spcPts val="912"/>
              </a:lnSpc>
              <a:spcBef>
                <a:spcPts val="199"/>
              </a:spcBef>
            </a:pPr>
            <a:r>
              <a:rPr sz="819" spc="-6" dirty="0">
                <a:latin typeface="Calibri"/>
                <a:cs typeface="Calibri"/>
              </a:rPr>
              <a:t>Количество </a:t>
            </a:r>
            <a:r>
              <a:rPr sz="819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к</a:t>
            </a:r>
            <a:r>
              <a:rPr sz="819" dirty="0">
                <a:latin typeface="Calibri"/>
                <a:cs typeface="Calibri"/>
              </a:rPr>
              <a:t>л</a:t>
            </a:r>
            <a:r>
              <a:rPr sz="819" spc="-12" dirty="0">
                <a:latin typeface="Calibri"/>
                <a:cs typeface="Calibri"/>
              </a:rPr>
              <a:t>и</a:t>
            </a:r>
            <a:r>
              <a:rPr sz="819" spc="-6" dirty="0">
                <a:latin typeface="Calibri"/>
                <a:cs typeface="Calibri"/>
              </a:rPr>
              <a:t>ен</a:t>
            </a:r>
            <a:r>
              <a:rPr sz="819" spc="-12" dirty="0">
                <a:latin typeface="Calibri"/>
                <a:cs typeface="Calibri"/>
              </a:rPr>
              <a:t>т</a:t>
            </a:r>
            <a:r>
              <a:rPr sz="819" spc="-6" dirty="0">
                <a:latin typeface="Calibri"/>
                <a:cs typeface="Calibri"/>
              </a:rPr>
              <a:t>ов</a:t>
            </a:r>
            <a:r>
              <a:rPr sz="819" spc="12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&gt; </a:t>
            </a:r>
            <a:r>
              <a:rPr lang="ru-RU" sz="819" spc="-12" dirty="0">
                <a:latin typeface="Calibri"/>
                <a:cs typeface="Calibri"/>
              </a:rPr>
              <a:t>200</a:t>
            </a:r>
            <a:r>
              <a:rPr sz="819" spc="-6" dirty="0">
                <a:latin typeface="Calibri"/>
                <a:cs typeface="Calibri"/>
              </a:rPr>
              <a:t>.</a:t>
            </a:r>
            <a:r>
              <a:rPr lang="ru-RU" sz="819" spc="-6" dirty="0">
                <a:latin typeface="Calibri"/>
                <a:cs typeface="Calibri"/>
              </a:rPr>
              <a:t>тыс.</a:t>
            </a:r>
            <a:r>
              <a:rPr sz="819" spc="-6" dirty="0" err="1">
                <a:latin typeface="Calibri"/>
                <a:cs typeface="Calibri"/>
              </a:rPr>
              <a:t>Средний</a:t>
            </a:r>
            <a:r>
              <a:rPr sz="819" spc="6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чек</a:t>
            </a:r>
            <a:r>
              <a:rPr sz="819" spc="-23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– </a:t>
            </a:r>
            <a:r>
              <a:rPr lang="ru-RU" sz="819" spc="-12" dirty="0">
                <a:latin typeface="Calibri"/>
                <a:cs typeface="Calibri"/>
              </a:rPr>
              <a:t>1,8</a:t>
            </a:r>
            <a:r>
              <a:rPr sz="819" spc="-12" dirty="0">
                <a:latin typeface="Calibri"/>
                <a:cs typeface="Calibri"/>
              </a:rPr>
              <a:t>К</a:t>
            </a:r>
            <a:r>
              <a:rPr lang="ru-RU" sz="819" spc="-12" dirty="0">
                <a:latin typeface="Calibri"/>
                <a:cs typeface="Calibri"/>
              </a:rPr>
              <a:t> </a:t>
            </a:r>
            <a:r>
              <a:rPr sz="819" spc="-6" dirty="0" err="1">
                <a:latin typeface="Calibri"/>
                <a:cs typeface="Calibri"/>
              </a:rPr>
              <a:t>руб</a:t>
            </a:r>
            <a:r>
              <a:rPr sz="819" spc="-6" dirty="0">
                <a:latin typeface="Calibri"/>
                <a:cs typeface="Calibri"/>
              </a:rPr>
              <a:t>./мес.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1" name="object 56">
            <a:extLst>
              <a:ext uri="{FF2B5EF4-FFF2-40B4-BE49-F238E27FC236}">
                <a16:creationId xmlns:a16="http://schemas.microsoft.com/office/drawing/2014/main" id="{77F8DDA9-FF5D-06CC-2A92-73C446C8DC63}"/>
              </a:ext>
            </a:extLst>
          </p:cNvPr>
          <p:cNvSpPr txBox="1"/>
          <p:nvPr/>
        </p:nvSpPr>
        <p:spPr>
          <a:xfrm>
            <a:off x="10618982" y="4334074"/>
            <a:ext cx="1154263" cy="371742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R="121039" algn="ctr">
              <a:lnSpc>
                <a:spcPts val="912"/>
              </a:lnSpc>
              <a:spcBef>
                <a:spcPts val="199"/>
              </a:spcBef>
            </a:pPr>
            <a:r>
              <a:rPr sz="819" spc="-6" dirty="0">
                <a:latin typeface="Calibri"/>
                <a:cs typeface="Calibri"/>
              </a:rPr>
              <a:t>Количество </a:t>
            </a:r>
            <a:r>
              <a:rPr sz="819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к</a:t>
            </a:r>
            <a:r>
              <a:rPr sz="819" dirty="0">
                <a:latin typeface="Calibri"/>
                <a:cs typeface="Calibri"/>
              </a:rPr>
              <a:t>л</a:t>
            </a:r>
            <a:r>
              <a:rPr sz="819" spc="-12" dirty="0">
                <a:latin typeface="Calibri"/>
                <a:cs typeface="Calibri"/>
              </a:rPr>
              <a:t>и</a:t>
            </a:r>
            <a:r>
              <a:rPr sz="819" spc="-6" dirty="0">
                <a:latin typeface="Calibri"/>
                <a:cs typeface="Calibri"/>
              </a:rPr>
              <a:t>ен</a:t>
            </a:r>
            <a:r>
              <a:rPr sz="819" spc="-12" dirty="0">
                <a:latin typeface="Calibri"/>
                <a:cs typeface="Calibri"/>
              </a:rPr>
              <a:t>т</a:t>
            </a:r>
            <a:r>
              <a:rPr sz="819" spc="-6" dirty="0">
                <a:latin typeface="Calibri"/>
                <a:cs typeface="Calibri"/>
              </a:rPr>
              <a:t>ов</a:t>
            </a:r>
            <a:r>
              <a:rPr sz="819" spc="12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&gt; </a:t>
            </a:r>
            <a:r>
              <a:rPr lang="ru-RU" sz="819" spc="-12" dirty="0">
                <a:latin typeface="Calibri"/>
                <a:cs typeface="Calibri"/>
              </a:rPr>
              <a:t>200</a:t>
            </a:r>
            <a:r>
              <a:rPr sz="819" spc="-6" dirty="0">
                <a:latin typeface="Calibri"/>
                <a:cs typeface="Calibri"/>
              </a:rPr>
              <a:t>.</a:t>
            </a:r>
            <a:r>
              <a:rPr lang="ru-RU" sz="819" spc="-6" dirty="0">
                <a:latin typeface="Calibri"/>
                <a:cs typeface="Calibri"/>
              </a:rPr>
              <a:t>тыс.</a:t>
            </a:r>
            <a:r>
              <a:rPr sz="819" spc="-6" dirty="0" err="1">
                <a:latin typeface="Calibri"/>
                <a:cs typeface="Calibri"/>
              </a:rPr>
              <a:t>Средний</a:t>
            </a:r>
            <a:r>
              <a:rPr sz="819" spc="6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чек</a:t>
            </a:r>
            <a:r>
              <a:rPr sz="819" spc="-23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– </a:t>
            </a:r>
            <a:r>
              <a:rPr lang="ru-RU" sz="819" spc="-12" dirty="0">
                <a:latin typeface="Calibri"/>
                <a:cs typeface="Calibri"/>
              </a:rPr>
              <a:t>1,8</a:t>
            </a:r>
            <a:r>
              <a:rPr sz="819" spc="-12" dirty="0">
                <a:latin typeface="Calibri"/>
                <a:cs typeface="Calibri"/>
              </a:rPr>
              <a:t>К</a:t>
            </a:r>
            <a:r>
              <a:rPr lang="ru-RU" sz="819" spc="-12" dirty="0">
                <a:latin typeface="Calibri"/>
                <a:cs typeface="Calibri"/>
              </a:rPr>
              <a:t> </a:t>
            </a:r>
            <a:r>
              <a:rPr sz="819" spc="-6" dirty="0" err="1">
                <a:latin typeface="Calibri"/>
                <a:cs typeface="Calibri"/>
              </a:rPr>
              <a:t>руб</a:t>
            </a:r>
            <a:r>
              <a:rPr sz="819" spc="-6" dirty="0">
                <a:latin typeface="Calibri"/>
                <a:cs typeface="Calibri"/>
              </a:rPr>
              <a:t>./мес.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2" name="object 58">
            <a:extLst>
              <a:ext uri="{FF2B5EF4-FFF2-40B4-BE49-F238E27FC236}">
                <a16:creationId xmlns:a16="http://schemas.microsoft.com/office/drawing/2014/main" id="{91322C23-9405-7A20-6AEC-DC037BC8CB16}"/>
              </a:ext>
            </a:extLst>
          </p:cNvPr>
          <p:cNvSpPr txBox="1"/>
          <p:nvPr/>
        </p:nvSpPr>
        <p:spPr>
          <a:xfrm>
            <a:off x="4927590" y="5089373"/>
            <a:ext cx="1073894" cy="281974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sz="819" dirty="0">
                <a:latin typeface="Calibri"/>
                <a:cs typeface="Calibri"/>
              </a:rPr>
              <a:t>К</a:t>
            </a:r>
            <a:r>
              <a:rPr sz="819" spc="-6" dirty="0">
                <a:latin typeface="Calibri"/>
                <a:cs typeface="Calibri"/>
              </a:rPr>
              <a:t>о</a:t>
            </a:r>
            <a:r>
              <a:rPr sz="819" spc="-12" dirty="0">
                <a:latin typeface="Calibri"/>
                <a:cs typeface="Calibri"/>
              </a:rPr>
              <a:t>м</a:t>
            </a:r>
            <a:r>
              <a:rPr sz="819" spc="-6" dirty="0">
                <a:latin typeface="Calibri"/>
                <a:cs typeface="Calibri"/>
              </a:rPr>
              <a:t>ан</a:t>
            </a:r>
            <a:r>
              <a:rPr sz="819" spc="-12" dirty="0">
                <a:latin typeface="Calibri"/>
                <a:cs typeface="Calibri"/>
              </a:rPr>
              <a:t>д</a:t>
            </a:r>
            <a:r>
              <a:rPr sz="819" spc="-6" dirty="0">
                <a:latin typeface="Calibri"/>
                <a:cs typeface="Calibri"/>
              </a:rPr>
              <a:t>а</a:t>
            </a:r>
            <a:r>
              <a:rPr sz="819" spc="12" dirty="0">
                <a:latin typeface="Calibri"/>
                <a:cs typeface="Calibri"/>
              </a:rPr>
              <a:t> </a:t>
            </a:r>
            <a:r>
              <a:rPr sz="819" spc="-6" dirty="0">
                <a:latin typeface="Calibri"/>
                <a:cs typeface="Calibri"/>
              </a:rPr>
              <a:t>вне</a:t>
            </a:r>
            <a:r>
              <a:rPr sz="819" spc="-12" dirty="0">
                <a:latin typeface="Calibri"/>
                <a:cs typeface="Calibri"/>
              </a:rPr>
              <a:t>д</a:t>
            </a:r>
            <a:r>
              <a:rPr sz="819" spc="-18" dirty="0">
                <a:latin typeface="Calibri"/>
                <a:cs typeface="Calibri"/>
              </a:rPr>
              <a:t>р</a:t>
            </a:r>
            <a:r>
              <a:rPr sz="819" spc="-6" dirty="0">
                <a:latin typeface="Calibri"/>
                <a:cs typeface="Calibri"/>
              </a:rPr>
              <a:t>ен</a:t>
            </a:r>
            <a:r>
              <a:rPr sz="819" spc="-12" dirty="0">
                <a:latin typeface="Calibri"/>
                <a:cs typeface="Calibri"/>
              </a:rPr>
              <a:t>и</a:t>
            </a:r>
            <a:r>
              <a:rPr sz="819" dirty="0">
                <a:latin typeface="Calibri"/>
                <a:cs typeface="Calibri"/>
              </a:rPr>
              <a:t>я</a:t>
            </a:r>
            <a:r>
              <a:rPr sz="819" spc="-6" dirty="0">
                <a:latin typeface="Calibri"/>
                <a:cs typeface="Calibri"/>
              </a:rPr>
              <a:t>. </a:t>
            </a:r>
            <a:endParaRPr lang="ru-RU" sz="819" spc="-6" dirty="0">
              <a:latin typeface="Calibri"/>
              <a:cs typeface="Calibri"/>
            </a:endParaRPr>
          </a:p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lang="ru-RU" sz="819" spc="-6" dirty="0">
                <a:latin typeface="Calibri"/>
                <a:cs typeface="Calibri"/>
              </a:rPr>
              <a:t>1 маркетолога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3" name="object 58">
            <a:extLst>
              <a:ext uri="{FF2B5EF4-FFF2-40B4-BE49-F238E27FC236}">
                <a16:creationId xmlns:a16="http://schemas.microsoft.com/office/drawing/2014/main" id="{BE9EA937-5E95-42DD-6E6C-D9660D148805}"/>
              </a:ext>
            </a:extLst>
          </p:cNvPr>
          <p:cNvSpPr txBox="1"/>
          <p:nvPr/>
        </p:nvSpPr>
        <p:spPr>
          <a:xfrm>
            <a:off x="7230399" y="5135781"/>
            <a:ext cx="1073894" cy="140910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lang="ru-RU" sz="819" dirty="0">
                <a:latin typeface="Calibri"/>
                <a:cs typeface="Calibri"/>
              </a:rPr>
              <a:t>Набран полный штат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4" name="object 58">
            <a:extLst>
              <a:ext uri="{FF2B5EF4-FFF2-40B4-BE49-F238E27FC236}">
                <a16:creationId xmlns:a16="http://schemas.microsoft.com/office/drawing/2014/main" id="{CCE3ED77-5DBE-1606-2DC9-1FEA74764F02}"/>
              </a:ext>
            </a:extLst>
          </p:cNvPr>
          <p:cNvSpPr txBox="1"/>
          <p:nvPr/>
        </p:nvSpPr>
        <p:spPr>
          <a:xfrm>
            <a:off x="8376155" y="5102030"/>
            <a:ext cx="1073894" cy="256326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lang="ru-RU" sz="819" dirty="0">
                <a:latin typeface="Calibri"/>
                <a:cs typeface="Calibri"/>
              </a:rPr>
              <a:t>Внедрена команда по масштабированию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5" name="object 58">
            <a:extLst>
              <a:ext uri="{FF2B5EF4-FFF2-40B4-BE49-F238E27FC236}">
                <a16:creationId xmlns:a16="http://schemas.microsoft.com/office/drawing/2014/main" id="{C31F7C3F-E5D3-5720-A19A-EFD2950E1161}"/>
              </a:ext>
            </a:extLst>
          </p:cNvPr>
          <p:cNvSpPr txBox="1"/>
          <p:nvPr/>
        </p:nvSpPr>
        <p:spPr>
          <a:xfrm>
            <a:off x="9523450" y="5150962"/>
            <a:ext cx="1073894" cy="256326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lang="ru-RU" sz="819" dirty="0">
                <a:latin typeface="Calibri"/>
                <a:cs typeface="Calibri"/>
              </a:rPr>
              <a:t>Увеличена команда по масштабированию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83" name="Дуга 82">
            <a:extLst>
              <a:ext uri="{FF2B5EF4-FFF2-40B4-BE49-F238E27FC236}">
                <a16:creationId xmlns:a16="http://schemas.microsoft.com/office/drawing/2014/main" id="{88B3861D-BF38-67B8-1399-98A3772CCF8F}"/>
              </a:ext>
            </a:extLst>
          </p:cNvPr>
          <p:cNvSpPr/>
          <p:nvPr/>
        </p:nvSpPr>
        <p:spPr>
          <a:xfrm rot="2452920">
            <a:off x="6905200" y="3461282"/>
            <a:ext cx="3155483" cy="3155483"/>
          </a:xfrm>
          <a:prstGeom prst="arc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26" name="object 58">
            <a:extLst>
              <a:ext uri="{FF2B5EF4-FFF2-40B4-BE49-F238E27FC236}">
                <a16:creationId xmlns:a16="http://schemas.microsoft.com/office/drawing/2014/main" id="{5D234158-2098-2544-ADE2-836B49C94BC4}"/>
              </a:ext>
            </a:extLst>
          </p:cNvPr>
          <p:cNvSpPr txBox="1"/>
          <p:nvPr/>
        </p:nvSpPr>
        <p:spPr>
          <a:xfrm>
            <a:off x="10633864" y="5102258"/>
            <a:ext cx="1073894" cy="256326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L="25247" marR="5941" indent="-11139">
              <a:lnSpc>
                <a:spcPts val="912"/>
              </a:lnSpc>
              <a:spcBef>
                <a:spcPts val="199"/>
              </a:spcBef>
            </a:pPr>
            <a:r>
              <a:rPr lang="ru-RU" sz="819" dirty="0">
                <a:latin typeface="Calibri"/>
                <a:cs typeface="Calibri"/>
              </a:rPr>
              <a:t>Оптимизирована штатная численность</a:t>
            </a:r>
            <a:endParaRPr sz="819" dirty="0">
              <a:latin typeface="Calibri"/>
              <a:cs typeface="Calibri"/>
            </a:endParaRPr>
          </a:p>
        </p:txBody>
      </p:sp>
      <p:sp>
        <p:nvSpPr>
          <p:cNvPr id="127" name="object 55">
            <a:extLst>
              <a:ext uri="{FF2B5EF4-FFF2-40B4-BE49-F238E27FC236}">
                <a16:creationId xmlns:a16="http://schemas.microsoft.com/office/drawing/2014/main" id="{2AE63E0B-BC73-697C-A374-9B9E6CD9AF95}"/>
              </a:ext>
            </a:extLst>
          </p:cNvPr>
          <p:cNvSpPr txBox="1"/>
          <p:nvPr/>
        </p:nvSpPr>
        <p:spPr>
          <a:xfrm>
            <a:off x="6065514" y="4411612"/>
            <a:ext cx="887846" cy="256326"/>
          </a:xfrm>
          <a:prstGeom prst="rect">
            <a:avLst/>
          </a:prstGeom>
        </p:spPr>
        <p:txBody>
          <a:bodyPr vert="horz" wrap="square" lIns="0" tIns="25247" rIns="0" bIns="0" rtlCol="0">
            <a:spAutoFit/>
          </a:bodyPr>
          <a:lstStyle/>
          <a:p>
            <a:pPr marR="5941" indent="14851" algn="ctr">
              <a:lnSpc>
                <a:spcPts val="912"/>
              </a:lnSpc>
              <a:spcBef>
                <a:spcPts val="199"/>
              </a:spcBef>
            </a:pPr>
            <a:r>
              <a:rPr lang="ru-RU" sz="819" dirty="0">
                <a:latin typeface="Calibri"/>
                <a:cs typeface="Calibri"/>
              </a:rPr>
              <a:t>Создание мультфильма</a:t>
            </a:r>
            <a:endParaRPr sz="819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9A0B0BD9-9697-3E2E-1E88-454D5EEA0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671" y="6259180"/>
            <a:ext cx="2555334" cy="83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A08D54-5D96-66C2-AE2C-90EACCE64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272" y="6254897"/>
            <a:ext cx="2471220" cy="9676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E71D91F-8177-0F99-EBDE-0044ECE8E9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841" t="3530" r="33019" b="40680"/>
          <a:stretch/>
        </p:blipFill>
        <p:spPr>
          <a:xfrm>
            <a:off x="12453835" y="1893575"/>
            <a:ext cx="1327101" cy="16434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859E75-834F-3628-45DD-1688F6155274}"/>
              </a:ext>
            </a:extLst>
          </p:cNvPr>
          <p:cNvSpPr txBox="1"/>
          <p:nvPr/>
        </p:nvSpPr>
        <p:spPr>
          <a:xfrm>
            <a:off x="12283701" y="3580057"/>
            <a:ext cx="1708008" cy="2246769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ОВЧАРОВА ЛЮДМИЛА </a:t>
            </a:r>
            <a:b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ВЛАДИМИРОВНА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endParaRPr lang="ru-RU" sz="1000" b="1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180975" algn="l"/>
              </a:tabLst>
              <a:defRPr/>
            </a:pP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ĸ.э.н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., экономист, юрист,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начальниĸ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 управления минприроды</a:t>
            </a:r>
            <a:r>
              <a:rPr lang="en-US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 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РО, лидер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  <a:t>НСИ, эксперт форума СИНВ, председатель комиссии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  <a:sym typeface="Arial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РОО ВОО РГО по реализации социокультурных проектов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 креативному развитию, менеджер культурных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проектов и организаций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1000" dirty="0">
              <a:latin typeface="Segoe UI Light" panose="020B0502040204020203" pitchFamily="34" charset="0"/>
              <a:cs typeface="Segoe UI Light" panose="020B0502040204020203" pitchFamily="34" charset="0"/>
              <a:sym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C1DECE-2599-70C5-0B43-802F8EE3083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02" r="7284"/>
          <a:stretch/>
        </p:blipFill>
        <p:spPr>
          <a:xfrm>
            <a:off x="519817" y="1839827"/>
            <a:ext cx="1298302" cy="1694037"/>
          </a:xfrm>
          <a:prstGeom prst="rect">
            <a:avLst/>
          </a:prstGeom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93D85FD-FC9E-EB1E-81EF-6796F312B023}"/>
              </a:ext>
            </a:extLst>
          </p:cNvPr>
          <p:cNvSpPr txBox="1"/>
          <p:nvPr/>
        </p:nvSpPr>
        <p:spPr>
          <a:xfrm>
            <a:off x="311733" y="3598499"/>
            <a:ext cx="1642966" cy="209288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0"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КРАСИЛЬНИКОВА ЭЛИНА </a:t>
            </a:r>
          </a:p>
          <a:p>
            <a:pPr algn="ctr" defTabSz="0"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ЭДУАРДОВНА</a:t>
            </a:r>
          </a:p>
          <a:p>
            <a:pPr algn="ctr" defTabSz="0"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defTabSz="0"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профессор, </a:t>
            </a:r>
            <a:r>
              <a:rPr lang="en-US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PhD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ĸандидат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архитеĸтуры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зав.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ĸафедрой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СевГУ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эĸсперт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Минстроя РФ, член Правления АЛАРОС, член Союза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Архите</a:t>
            </a:r>
            <a:r>
              <a:rPr lang="en-US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ĸ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торов России, AESOP, </a:t>
            </a:r>
            <a:r>
              <a:rPr lang="en-US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ECLAS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член Общественной палаты г. Севастополя, автор методики по созданию терапевтических садов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45CF6261-9894-DAD0-16F7-53DF974E3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4E2E2"/>
              </a:clrFrom>
              <a:clrTo>
                <a:srgbClr val="F4E2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54" t="24205" r="39739" b="48762"/>
          <a:stretch/>
        </p:blipFill>
        <p:spPr bwMode="auto">
          <a:xfrm>
            <a:off x="4007181" y="1877964"/>
            <a:ext cx="1233717" cy="16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C8B872E-3156-94BF-C6C4-6AE8F0AFB096}"/>
              </a:ext>
            </a:extLst>
          </p:cNvPr>
          <p:cNvSpPr txBox="1"/>
          <p:nvPr/>
        </p:nvSpPr>
        <p:spPr>
          <a:xfrm>
            <a:off x="3800974" y="3665115"/>
            <a:ext cx="1622297" cy="169892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>
              <a:lnSpc>
                <a:spcPct val="87000"/>
              </a:lnSpc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ТОЛЧЕЕВА СВЕТЛАНА ВИКТОРОВНА</a:t>
            </a:r>
          </a:p>
          <a:p>
            <a:pPr algn="ctr">
              <a:lnSpc>
                <a:spcPct val="87000"/>
              </a:lnSpc>
            </a:pPr>
            <a:endParaRPr lang="ru-RU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87000"/>
              </a:lnSpc>
            </a:pP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к.г.н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., начальник управления минприроды РО, зам. председателя РОО ВОО РГО, член комиссии ВОО РГО, зам. председателя НКО Ассоциации «Живая природа степи», автор </a:t>
            </a:r>
            <a:b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эко-фестивалей «Воспетая степь», «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Эколята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2EFB9C2-0747-D855-2486-B40DD8CC9B8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634" t="6746" r="12954" b="18989"/>
          <a:stretch/>
        </p:blipFill>
        <p:spPr>
          <a:xfrm>
            <a:off x="2259016" y="1860604"/>
            <a:ext cx="1276274" cy="16983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220FF29-0C00-3546-0565-2444A6A43561}"/>
              </a:ext>
            </a:extLst>
          </p:cNvPr>
          <p:cNvSpPr txBox="1"/>
          <p:nvPr/>
        </p:nvSpPr>
        <p:spPr>
          <a:xfrm>
            <a:off x="1984601" y="3591825"/>
            <a:ext cx="1760507" cy="163121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0">
              <a:defRPr/>
            </a:pPr>
            <a:r>
              <a:rPr lang="ru-RU" sz="1000" b="1" kern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САРКИСЬЯН ВАРВАРА </a:t>
            </a:r>
            <a:br>
              <a:rPr lang="ru-RU" sz="1000" b="1" kern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b="1" kern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ГРИГОРЬЕВНА</a:t>
            </a:r>
          </a:p>
          <a:p>
            <a:endParaRPr lang="ru-RU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магистрант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СевГУ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победитель архитектурно-ландшафтной концепции «Сада памяти» Сирии, победитель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Хакатона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СитиТех</a:t>
            </a:r>
            <a:r>
              <a:rPr lang="ru-RU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победитель конкурса «Архитектурные произведения Крыма 2021-2023»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C214B8-0798-5426-96E6-4A295A79AF31}"/>
              </a:ext>
            </a:extLst>
          </p:cNvPr>
          <p:cNvSpPr txBox="1"/>
          <p:nvPr/>
        </p:nvSpPr>
        <p:spPr>
          <a:xfrm>
            <a:off x="8806107" y="3575519"/>
            <a:ext cx="159521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Segoe UI Light" panose="020B0502040204020203" pitchFamily="34" charset="0"/>
              </a:rPr>
              <a:t>ВАСИЛЬЕВА НАДЕЖДА ВЛАДИМИРОВНА</a:t>
            </a:r>
          </a:p>
          <a:p>
            <a:pPr algn="ctr"/>
            <a:endParaRPr lang="ru-RU" sz="1000" dirty="0">
              <a:latin typeface="Segoe UI Light" panose="020B0502040204020203" pitchFamily="34" charset="0"/>
            </a:endParaRPr>
          </a:p>
          <a:p>
            <a:r>
              <a:rPr lang="ru-RU" sz="1000" dirty="0">
                <a:latin typeface="Segoe UI Light" panose="020B0502040204020203" pitchFamily="34" charset="0"/>
              </a:rPr>
              <a:t>эксперт РАНХиГС </a:t>
            </a:r>
            <a:br>
              <a:rPr lang="ru-RU" sz="1000" dirty="0">
                <a:latin typeface="Segoe UI Light" panose="020B0502040204020203" pitchFamily="34" charset="0"/>
              </a:rPr>
            </a:br>
            <a:r>
              <a:rPr lang="ru-RU" sz="1000" dirty="0">
                <a:latin typeface="Segoe UI Light" panose="020B0502040204020203" pitchFamily="34" charset="0"/>
              </a:rPr>
              <a:t>при Президенте РФ, общественный представитель АНО АСИ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74CF925-91D6-7AF0-E323-525B05B32EE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13106" t="10080" r="16185"/>
          <a:stretch/>
        </p:blipFill>
        <p:spPr>
          <a:xfrm>
            <a:off x="10708804" y="1904441"/>
            <a:ext cx="1298410" cy="165115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FF7051-F9D0-A623-9727-310A4A327A91}"/>
              </a:ext>
            </a:extLst>
          </p:cNvPr>
          <p:cNvSpPr txBox="1"/>
          <p:nvPr/>
        </p:nvSpPr>
        <p:spPr>
          <a:xfrm>
            <a:off x="10436863" y="3584338"/>
            <a:ext cx="17554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Segoe UI Light" panose="020B0502040204020203" pitchFamily="34" charset="0"/>
              </a:rPr>
              <a:t>ПРОХОРОВ </a:t>
            </a:r>
            <a:br>
              <a:rPr lang="ru-RU" sz="1000" b="1" dirty="0">
                <a:latin typeface="Segoe UI Light" panose="020B0502040204020203" pitchFamily="34" charset="0"/>
              </a:rPr>
            </a:br>
            <a:r>
              <a:rPr lang="ru-RU" sz="1000" b="1" dirty="0">
                <a:latin typeface="Segoe UI Light" panose="020B0502040204020203" pitchFamily="34" charset="0"/>
              </a:rPr>
              <a:t>АЛЕКСАНДР ИГОРЕВИЧ</a:t>
            </a:r>
          </a:p>
          <a:p>
            <a:pPr algn="just"/>
            <a:endParaRPr lang="ru-RU" sz="1000" b="1" dirty="0">
              <a:latin typeface="Segoe UI Light" panose="020B0502040204020203" pitchFamily="34" charset="0"/>
            </a:endParaRPr>
          </a:p>
          <a:p>
            <a:r>
              <a:rPr lang="ru-RU" sz="1000" dirty="0">
                <a:latin typeface="Segoe UI Light" panose="020B0502040204020203" pitchFamily="34" charset="0"/>
              </a:rPr>
              <a:t>эксперт по созданию новых продуктов, реализации крупных проектов, член-корреспондент РИА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19F875-695C-0FDB-0C40-19E1929B59DF}"/>
              </a:ext>
            </a:extLst>
          </p:cNvPr>
          <p:cNvSpPr txBox="1"/>
          <p:nvPr/>
        </p:nvSpPr>
        <p:spPr>
          <a:xfrm>
            <a:off x="9178699" y="1454977"/>
            <a:ext cx="2516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Segoe UI Light" panose="020B0502040204020203" pitchFamily="34" charset="0"/>
              </a:rPr>
              <a:t>НАСТАВНИКИ</a:t>
            </a:r>
            <a:r>
              <a:rPr lang="ru-RU" sz="1600" dirty="0"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latin typeface="Segoe UI Light" panose="020B0502040204020203" pitchFamily="34" charset="0"/>
              </a:rPr>
              <a:t>КОМАНДЫ</a:t>
            </a:r>
            <a:endParaRPr lang="ru-RU" sz="1600" dirty="0">
              <a:latin typeface="Segoe UI Light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9D4B3D-DCDB-3692-B112-83D5ABB06390}"/>
              </a:ext>
            </a:extLst>
          </p:cNvPr>
          <p:cNvSpPr txBox="1"/>
          <p:nvPr/>
        </p:nvSpPr>
        <p:spPr>
          <a:xfrm>
            <a:off x="12215448" y="1439842"/>
            <a:ext cx="17113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Segoe UI Light" panose="020B0502040204020203" pitchFamily="34" charset="0"/>
              </a:rPr>
              <a:t>ЛИДЕР ПРОЕКТА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B89432-2C59-A417-994F-A01019252156}"/>
              </a:ext>
            </a:extLst>
          </p:cNvPr>
          <p:cNvSpPr txBox="1"/>
          <p:nvPr/>
        </p:nvSpPr>
        <p:spPr>
          <a:xfrm>
            <a:off x="816678" y="1444782"/>
            <a:ext cx="24537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Segoe UI Light" panose="020B0502040204020203" pitchFamily="34" charset="0"/>
              </a:rPr>
              <a:t>АРХИТЕКТОРЫ ПРОЕКТА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75671B-76BD-D053-740E-85D999300BE2}"/>
              </a:ext>
            </a:extLst>
          </p:cNvPr>
          <p:cNvSpPr txBox="1"/>
          <p:nvPr/>
        </p:nvSpPr>
        <p:spPr>
          <a:xfrm>
            <a:off x="3721836" y="1444782"/>
            <a:ext cx="17140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Segoe UI Light" panose="020B0502040204020203" pitchFamily="34" charset="0"/>
              </a:rPr>
              <a:t>ЭКО-РАЗВИТИЕ</a:t>
            </a: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AC315A6F-48AC-C37D-0F94-9CF9F0A2B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1" t="20830" r="44891" b="58830"/>
          <a:stretch/>
        </p:blipFill>
        <p:spPr bwMode="auto">
          <a:xfrm>
            <a:off x="5696566" y="1852935"/>
            <a:ext cx="1219833" cy="169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Содержимое 3">
            <a:extLst>
              <a:ext uri="{FF2B5EF4-FFF2-40B4-BE49-F238E27FC236}">
                <a16:creationId xmlns:a16="http://schemas.microsoft.com/office/drawing/2014/main" id="{98E154B8-0CBD-E5DB-88F2-7EB06FE513C6}"/>
              </a:ext>
            </a:extLst>
          </p:cNvPr>
          <p:cNvSpPr txBox="1">
            <a:spLocks/>
          </p:cNvSpPr>
          <p:nvPr/>
        </p:nvSpPr>
        <p:spPr>
          <a:xfrm>
            <a:off x="5440277" y="3615888"/>
            <a:ext cx="1675999" cy="20528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00" b="1">
                <a:latin typeface="Montserrat" panose="00000500000000000000" pitchFamily="2" charset="-5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7000"/>
              </a:lnSpc>
            </a:pP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КОМПАНИЕЦ  </a:t>
            </a:r>
          </a:p>
          <a:p>
            <a:pPr>
              <a:lnSpc>
                <a:spcPct val="87000"/>
              </a:lnSpc>
            </a:pP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АСЯ АМБАРЦУМОВНА</a:t>
            </a:r>
          </a:p>
          <a:p>
            <a:endParaRPr lang="ru-RU" b="0" dirty="0">
              <a:latin typeface="Segoe UI Light" panose="020B0502040204020203" pitchFamily="34" charset="0"/>
            </a:endParaRPr>
          </a:p>
          <a:p>
            <a:pPr algn="l"/>
            <a:r>
              <a:rPr lang="ru-RU" b="0" dirty="0">
                <a:latin typeface="Segoe UI Light" panose="020B0502040204020203" pitchFamily="34" charset="0"/>
              </a:rPr>
              <a:t>заслуженная </a:t>
            </a:r>
            <a:r>
              <a:rPr lang="en-US" b="0" dirty="0">
                <a:latin typeface="Segoe UI Light" panose="020B0502040204020203" pitchFamily="34" charset="0"/>
              </a:rPr>
              <a:t> </a:t>
            </a:r>
            <a:r>
              <a:rPr lang="ru-RU" b="0" dirty="0">
                <a:latin typeface="Segoe UI Light" panose="020B0502040204020203" pitchFamily="34" charset="0"/>
              </a:rPr>
              <a:t>артист</a:t>
            </a:r>
            <a:r>
              <a:rPr lang="en-US" b="0" dirty="0">
                <a:latin typeface="Segoe UI Light" panose="020B0502040204020203" pitchFamily="34" charset="0"/>
              </a:rPr>
              <a:t>ĸ</a:t>
            </a:r>
            <a:r>
              <a:rPr lang="ru-RU" b="0" dirty="0">
                <a:latin typeface="Segoe UI Light" panose="020B0502040204020203" pitchFamily="34" charset="0"/>
              </a:rPr>
              <a:t>а </a:t>
            </a:r>
            <a:r>
              <a:rPr lang="en-US" b="0" dirty="0">
                <a:latin typeface="Segoe UI Light" panose="020B0502040204020203" pitchFamily="34" charset="0"/>
              </a:rPr>
              <a:t> </a:t>
            </a:r>
            <a:r>
              <a:rPr lang="ru-RU" b="0" dirty="0">
                <a:latin typeface="Segoe UI Light" panose="020B0502040204020203" pitchFamily="34" charset="0"/>
              </a:rPr>
              <a:t>республики </a:t>
            </a:r>
            <a:r>
              <a:rPr lang="en-US" b="0" dirty="0">
                <a:latin typeface="Segoe UI Light" panose="020B0502040204020203" pitchFamily="34" charset="0"/>
              </a:rPr>
              <a:t> </a:t>
            </a:r>
            <a:r>
              <a:rPr lang="ru-RU" b="0" dirty="0">
                <a:latin typeface="Segoe UI Light" panose="020B0502040204020203" pitchFamily="34" charset="0"/>
              </a:rPr>
              <a:t>Дагестан, республики Ингушетии, </a:t>
            </a:r>
            <a:r>
              <a:rPr lang="ru-RU" b="0" dirty="0" err="1">
                <a:latin typeface="Segoe UI Light" panose="020B0502040204020203" pitchFamily="34" charset="0"/>
              </a:rPr>
              <a:t>диреĸтор</a:t>
            </a:r>
            <a:r>
              <a:rPr lang="ru-RU" b="0" dirty="0">
                <a:latin typeface="Segoe UI Light" panose="020B0502040204020203" pitchFamily="34" charset="0"/>
              </a:rPr>
              <a:t> МБУ ДО «ДМШИ №6 </a:t>
            </a:r>
          </a:p>
          <a:p>
            <a:pPr algn="l"/>
            <a:r>
              <a:rPr lang="ru-RU" b="0" dirty="0">
                <a:latin typeface="Segoe UI Light" panose="020B0502040204020203" pitchFamily="34" charset="0"/>
              </a:rPr>
              <a:t>им. Г.В. Свиридова» </a:t>
            </a:r>
            <a:br>
              <a:rPr lang="ru-RU" b="0" dirty="0">
                <a:latin typeface="Segoe UI Light" panose="020B0502040204020203" pitchFamily="34" charset="0"/>
              </a:rPr>
            </a:br>
            <a:r>
              <a:rPr lang="ru-RU" b="0" dirty="0">
                <a:latin typeface="Segoe UI Light" panose="020B0502040204020203" pitchFamily="34" charset="0"/>
              </a:rPr>
              <a:t>г. </a:t>
            </a:r>
            <a:r>
              <a:rPr lang="ru-RU" b="0" dirty="0" err="1">
                <a:latin typeface="Segoe UI Light" panose="020B0502040204020203" pitchFamily="34" charset="0"/>
              </a:rPr>
              <a:t>РнД</a:t>
            </a:r>
            <a:r>
              <a:rPr lang="ru-RU" b="0" dirty="0">
                <a:latin typeface="Segoe UI Light" panose="020B0502040204020203" pitchFamily="34" charset="0"/>
              </a:rPr>
              <a:t>, общественный представитель АНО АСИ, автор проекта «Дороги славы-наша история»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DC5EEA-50C9-05FF-DEBD-41D01432D107}"/>
              </a:ext>
            </a:extLst>
          </p:cNvPr>
          <p:cNvSpPr txBox="1"/>
          <p:nvPr/>
        </p:nvSpPr>
        <p:spPr>
          <a:xfrm>
            <a:off x="5545270" y="1445418"/>
            <a:ext cx="1675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Segoe UI Light" panose="020B0502040204020203" pitchFamily="34" charset="0"/>
              </a:rPr>
              <a:t>ОБРАЗОВАНИЕ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02C314-3DE8-B268-A57A-17B4607E99F4}"/>
              </a:ext>
            </a:extLst>
          </p:cNvPr>
          <p:cNvSpPr txBox="1"/>
          <p:nvPr/>
        </p:nvSpPr>
        <p:spPr>
          <a:xfrm>
            <a:off x="7100499" y="3626048"/>
            <a:ext cx="1705608" cy="143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7000"/>
              </a:lnSpc>
            </a:pP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ЗИНКОВСКИЙ </a:t>
            </a:r>
            <a:b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АНДРЕЙ ВАСИЛЬЕВИЧ</a:t>
            </a:r>
          </a:p>
          <a:p>
            <a:pPr algn="ctr" defTabSz="0"/>
            <a:endParaRPr lang="ru-RU" sz="1000" b="1" kern="1200" dirty="0">
              <a:latin typeface="Segoe UI Light" panose="020B0502040204020203" pitchFamily="34" charset="0"/>
              <a:cs typeface="Segoe UI Semilight" panose="020B0402040204020203" pitchFamily="34" charset="0"/>
            </a:endParaRPr>
          </a:p>
          <a:p>
            <a:pPr defTabSz="0"/>
            <a:r>
              <a:rPr lang="ru-RU" sz="1000" dirty="0">
                <a:latin typeface="Segoe UI Light" panose="020B0502040204020203" pitchFamily="34" charset="0"/>
                <a:cs typeface="Segoe UI Semilight" panose="020B0402040204020203" pitchFamily="34" charset="0"/>
              </a:rPr>
              <a:t>топ-менеджер креативной индустрии, актер кино, режиссер, креативный продюсер, художник-постановщик, организатор событийных мероприятий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4EAA228-922B-C737-E439-EB9541AD37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8352" y="1900659"/>
            <a:ext cx="1206453" cy="167127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B2DAB54-BB42-7CE6-156E-E2122E3A98B2}"/>
              </a:ext>
            </a:extLst>
          </p:cNvPr>
          <p:cNvSpPr txBox="1"/>
          <p:nvPr/>
        </p:nvSpPr>
        <p:spPr>
          <a:xfrm>
            <a:off x="7387843" y="1457229"/>
            <a:ext cx="11441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Segoe UI Light" panose="020B0502040204020203" pitchFamily="34" charset="0"/>
              </a:rPr>
              <a:t>КРЕАТИВ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777852D2-1C44-5023-5308-06CEB8801A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18244" y="6167162"/>
            <a:ext cx="960545" cy="927067"/>
          </a:xfrm>
          <a:prstGeom prst="rect">
            <a:avLst/>
          </a:prstGeom>
        </p:spPr>
      </p:pic>
      <p:pic>
        <p:nvPicPr>
          <p:cNvPr id="44" name="Picture 24" descr="Электронное письмо ">
            <a:extLst>
              <a:ext uri="{FF2B5EF4-FFF2-40B4-BE49-F238E27FC236}">
                <a16:creationId xmlns:a16="http://schemas.microsoft.com/office/drawing/2014/main" id="{5CCD0FDD-28EB-9764-2112-0BB1DA111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204" y="6261540"/>
            <a:ext cx="262170" cy="26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9F28BF0-F661-C3C2-8DF9-0566083BBA52}"/>
              </a:ext>
            </a:extLst>
          </p:cNvPr>
          <p:cNvSpPr txBox="1"/>
          <p:nvPr/>
        </p:nvSpPr>
        <p:spPr>
          <a:xfrm>
            <a:off x="10878374" y="6257640"/>
            <a:ext cx="27932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>
                <a:solidFill>
                  <a:srgbClr val="262626"/>
                </a:solidFill>
                <a:effectLst/>
                <a:latin typeface="Segoe UI Light" panose="020B0502040204020203" pitchFamily="34" charset="0"/>
              </a:rPr>
              <a:t>ludovch@rambler.ru</a:t>
            </a:r>
            <a:endParaRPr lang="ru-RU" sz="1600" b="1" dirty="0">
              <a:latin typeface="Segoe UI Light" panose="020B0502040204020203" pitchFamily="34" charset="0"/>
            </a:endParaRPr>
          </a:p>
        </p:txBody>
      </p:sp>
      <p:pic>
        <p:nvPicPr>
          <p:cNvPr id="46" name="Picture 32">
            <a:extLst>
              <a:ext uri="{FF2B5EF4-FFF2-40B4-BE49-F238E27FC236}">
                <a16:creationId xmlns:a16="http://schemas.microsoft.com/office/drawing/2014/main" id="{4EE18EFE-18A8-8BE3-9A57-6A646263D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092" y="6850344"/>
            <a:ext cx="266508" cy="26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68CB700-1DCD-0B33-90DB-299DC6D14201}"/>
              </a:ext>
            </a:extLst>
          </p:cNvPr>
          <p:cNvSpPr txBox="1"/>
          <p:nvPr/>
        </p:nvSpPr>
        <p:spPr>
          <a:xfrm>
            <a:off x="10878861" y="6835415"/>
            <a:ext cx="2661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Segoe UI Light" panose="020B0502040204020203" pitchFamily="34" charset="0"/>
              </a:rPr>
              <a:t>+ 7 (928) 770-70-12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92EF252-7160-92D9-F7D6-DFBDEBC664F4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23853" t="4579" r="27920" b="49511"/>
          <a:stretch/>
        </p:blipFill>
        <p:spPr>
          <a:xfrm>
            <a:off x="9021427" y="1913895"/>
            <a:ext cx="1242822" cy="16232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DF2FF"/>
            </a:solidFill>
          </a:ln>
        </p:spPr>
      </p:pic>
      <p:pic>
        <p:nvPicPr>
          <p:cNvPr id="2" name="Image 4" descr="preencoded.png">
            <a:extLst>
              <a:ext uri="{FF2B5EF4-FFF2-40B4-BE49-F238E27FC236}">
                <a16:creationId xmlns:a16="http://schemas.microsoft.com/office/drawing/2014/main" id="{FE516B99-631E-EFF6-571D-3F8F5FA5603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222967"/>
            <a:ext cx="14257338" cy="5569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80EF009-DF5D-2C6A-4361-568C71887AC1}"/>
              </a:ext>
            </a:extLst>
          </p:cNvPr>
          <p:cNvSpPr/>
          <p:nvPr/>
        </p:nvSpPr>
        <p:spPr>
          <a:xfrm>
            <a:off x="1134642" y="520391"/>
            <a:ext cx="5767827" cy="659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81"/>
              </a:lnSpc>
            </a:pPr>
            <a:r>
              <a:rPr lang="ru-RU" sz="3742" dirty="0">
                <a:solidFill>
                  <a:srgbClr val="1E1E1E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Команда проекта</a:t>
            </a:r>
            <a:r>
              <a:rPr lang="en-US" sz="3742" dirty="0">
                <a:solidFill>
                  <a:srgbClr val="1E1E1E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  </a:t>
            </a:r>
            <a:endParaRPr lang="en-US" sz="3742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1F4BE0-F33E-610A-949F-8B810E99203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284766" y="368356"/>
            <a:ext cx="1346812" cy="659884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64E7A329-CF35-3B97-F17E-C2363D5F4290}"/>
              </a:ext>
            </a:extLst>
          </p:cNvPr>
          <p:cNvSpPr/>
          <p:nvPr/>
        </p:nvSpPr>
        <p:spPr>
          <a:xfrm>
            <a:off x="816678" y="7634363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35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" y="152"/>
            <a:ext cx="2115137" cy="8019751"/>
          </a:xfrm>
          <a:prstGeom prst="rect">
            <a:avLst/>
          </a:prstGeom>
          <a:solidFill>
            <a:srgbClr val="EE6442">
              <a:alpha val="100000"/>
            </a:srgbClr>
          </a:solidFill>
          <a:ln/>
        </p:spPr>
      </p:sp>
      <p:sp>
        <p:nvSpPr>
          <p:cNvPr id="9" name="Text 3"/>
          <p:cNvSpPr/>
          <p:nvPr/>
        </p:nvSpPr>
        <p:spPr>
          <a:xfrm>
            <a:off x="2985346" y="2288230"/>
            <a:ext cx="9399565" cy="4214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03"/>
              </a:lnSpc>
              <a:spcAft>
                <a:spcPts val="2237"/>
              </a:spcAft>
            </a:pPr>
            <a:r>
              <a:rPr lang="en-US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Итог №1</a:t>
            </a:r>
            <a:r>
              <a:rPr lang="ru-RU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 – актуализирована Дорожная карта реализации проекта</a:t>
            </a: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en-US" sz="2339" dirty="0"/>
          </a:p>
          <a:p>
            <a:pPr>
              <a:lnSpc>
                <a:spcPts val="1403"/>
              </a:lnSpc>
              <a:spcAft>
                <a:spcPts val="2237"/>
              </a:spcAft>
            </a:pPr>
            <a:r>
              <a:rPr lang="en-US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Итог №2</a:t>
            </a:r>
            <a:r>
              <a:rPr lang="ru-RU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 – актуализирована презентация проекта инвестору</a:t>
            </a: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en-US" sz="2339" dirty="0"/>
          </a:p>
          <a:p>
            <a:pPr>
              <a:lnSpc>
                <a:spcPts val="1403"/>
              </a:lnSpc>
              <a:spcAft>
                <a:spcPts val="2237"/>
              </a:spcAft>
            </a:pPr>
            <a:r>
              <a:rPr lang="en-US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Итог №3</a:t>
            </a:r>
            <a:r>
              <a:rPr lang="ru-RU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 – уточнены параметры финансовой модели</a:t>
            </a: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en-US" sz="2339" dirty="0"/>
          </a:p>
          <a:p>
            <a:pPr>
              <a:lnSpc>
                <a:spcPts val="1403"/>
              </a:lnSpc>
              <a:spcAft>
                <a:spcPts val="2237"/>
              </a:spcAft>
            </a:pPr>
            <a:r>
              <a:rPr lang="en-US" sz="2339" dirty="0" err="1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Итог</a:t>
            </a:r>
            <a:r>
              <a:rPr lang="en-US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 №</a:t>
            </a:r>
            <a:r>
              <a:rPr lang="ru-RU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4 – пройдена труба экспертов</a:t>
            </a: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en-US" sz="2339" dirty="0"/>
          </a:p>
          <a:p>
            <a:pPr>
              <a:lnSpc>
                <a:spcPts val="1403"/>
              </a:lnSpc>
              <a:spcAft>
                <a:spcPts val="2237"/>
              </a:spcAft>
            </a:pPr>
            <a:r>
              <a:rPr lang="en-US" sz="2339" dirty="0" err="1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Итог</a:t>
            </a:r>
            <a:r>
              <a:rPr lang="en-US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 №</a:t>
            </a:r>
            <a:r>
              <a:rPr lang="ru-RU" sz="2339" dirty="0">
                <a:solidFill>
                  <a:srgbClr val="000000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5 – найдены партнеры</a:t>
            </a: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ru-RU" sz="2339" dirty="0">
              <a:solidFill>
                <a:srgbClr val="000000">
                  <a:alpha val="100000"/>
                </a:srgbClr>
              </a:solidFill>
              <a:ea typeface="Calleo-Trial Regular" pitchFamily="34" charset="-122"/>
              <a:cs typeface="Calleo-Trial Regular" pitchFamily="34" charset="-120"/>
            </a:endParaRP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ru-RU" sz="2339" dirty="0">
              <a:solidFill>
                <a:srgbClr val="000000">
                  <a:alpha val="100000"/>
                </a:srgbClr>
              </a:solidFill>
              <a:ea typeface="Calleo-Trial Regular" pitchFamily="34" charset="-122"/>
            </a:endParaRP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ru-RU" sz="2339" dirty="0">
              <a:solidFill>
                <a:srgbClr val="000000">
                  <a:alpha val="100000"/>
                </a:srgbClr>
              </a:solidFill>
              <a:ea typeface="Calleo-Trial Regular" pitchFamily="34" charset="-122"/>
            </a:endParaRPr>
          </a:p>
          <a:p>
            <a:pPr>
              <a:lnSpc>
                <a:spcPts val="1403"/>
              </a:lnSpc>
              <a:spcAft>
                <a:spcPts val="2237"/>
              </a:spcAft>
            </a:pPr>
            <a:endParaRPr lang="en-US" sz="2339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A9DEEA39-A21C-239A-61B1-1D8931A52D88}"/>
              </a:ext>
            </a:extLst>
          </p:cNvPr>
          <p:cNvSpPr/>
          <p:nvPr/>
        </p:nvSpPr>
        <p:spPr>
          <a:xfrm>
            <a:off x="2926110" y="669986"/>
            <a:ext cx="6282331" cy="93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38"/>
              </a:lnSpc>
            </a:pPr>
            <a:r>
              <a:rPr lang="ru-RU" sz="3742" dirty="0">
                <a:solidFill>
                  <a:srgbClr val="1E1E1E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Итоги работы на Акселераторе</a:t>
            </a:r>
            <a:endParaRPr lang="en-US" sz="3742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080100E-BD14-4C42-6D2D-AC8CCA9BB895}"/>
              </a:ext>
            </a:extLst>
          </p:cNvPr>
          <p:cNvCxnSpPr>
            <a:cxnSpLocks/>
            <a:endCxn id="2" idx="3"/>
          </p:cNvCxnSpPr>
          <p:nvPr/>
        </p:nvCxnSpPr>
        <p:spPr>
          <a:xfrm>
            <a:off x="0" y="4010024"/>
            <a:ext cx="2115138" cy="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4">
            <a:extLst>
              <a:ext uri="{FF2B5EF4-FFF2-40B4-BE49-F238E27FC236}">
                <a16:creationId xmlns:a16="http://schemas.microsoft.com/office/drawing/2014/main" id="{DD66B1DF-42F4-487D-0732-AC6E651B1081}"/>
              </a:ext>
            </a:extLst>
          </p:cNvPr>
          <p:cNvSpPr/>
          <p:nvPr/>
        </p:nvSpPr>
        <p:spPr>
          <a:xfrm>
            <a:off x="2415224" y="7665771"/>
            <a:ext cx="3589370" cy="325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45"/>
              </a:lnSpc>
            </a:pPr>
            <a:r>
              <a:rPr lang="ru-RU" sz="1286" dirty="0">
                <a:solidFill>
                  <a:schemeClr val="bg1">
                    <a:lumMod val="65000"/>
                  </a:schemeClr>
                </a:solidFill>
                <a:latin typeface="+mj-lt"/>
                <a:ea typeface="Calleo-Trial Light" pitchFamily="34" charset="-122"/>
                <a:cs typeface="Calleo-Trial Light" pitchFamily="34" charset="-120"/>
              </a:rPr>
              <a:t>Архипелаг2035.рф   /   Сахалин 8 – 21 июля 2024 </a:t>
            </a:r>
            <a:endParaRPr lang="en-US" sz="1286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0BB96F-6D8A-57E8-3E2F-3B61AEFA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221" y="836321"/>
            <a:ext cx="1346812" cy="6598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9373" y="232618"/>
            <a:ext cx="4056817" cy="37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26"/>
              </a:lnSpc>
            </a:pPr>
            <a:r>
              <a:rPr lang="ru-RU" sz="2807" dirty="0">
                <a:solidFill>
                  <a:srgbClr val="000000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Запрос на поддержку</a:t>
            </a:r>
            <a:endParaRPr lang="en-US" sz="2807" dirty="0"/>
          </a:p>
        </p:txBody>
      </p:sp>
      <p:sp>
        <p:nvSpPr>
          <p:cNvPr id="6" name="Text 1"/>
          <p:cNvSpPr/>
          <p:nvPr/>
        </p:nvSpPr>
        <p:spPr>
          <a:xfrm>
            <a:off x="232753" y="6351060"/>
            <a:ext cx="4845011" cy="338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90"/>
              </a:lnSpc>
            </a:pPr>
            <a:r>
              <a:rPr lang="ru-RU" sz="2105" dirty="0">
                <a:solidFill>
                  <a:srgbClr val="000000">
                    <a:alpha val="100000"/>
                  </a:srgbClr>
                </a:solidFill>
                <a:ea typeface="Calleo-Trial SemiBold" pitchFamily="34" charset="-122"/>
                <a:cs typeface="Calleo-Trial SemiBold" pitchFamily="34" charset="-120"/>
              </a:rPr>
              <a:t>Овчарова Людмила Владимировна</a:t>
            </a:r>
          </a:p>
          <a:p>
            <a:pPr>
              <a:lnSpc>
                <a:spcPts val="1890"/>
              </a:lnSpc>
            </a:pPr>
            <a:endParaRPr lang="ru-RU" sz="2105" dirty="0">
              <a:solidFill>
                <a:srgbClr val="000000">
                  <a:alpha val="100000"/>
                </a:srgbClr>
              </a:solidFill>
              <a:ea typeface="Calleo-Trial SemiBold" pitchFamily="34" charset="-122"/>
              <a:cs typeface="Calleo-Trial SemiBold" pitchFamily="34" charset="-120"/>
            </a:endParaRPr>
          </a:p>
          <a:p>
            <a:pPr>
              <a:lnSpc>
                <a:spcPts val="1890"/>
              </a:lnSpc>
            </a:pPr>
            <a:endParaRPr lang="ru-RU" sz="2105" dirty="0">
              <a:solidFill>
                <a:srgbClr val="000000">
                  <a:alpha val="100000"/>
                </a:srgbClr>
              </a:solidFill>
              <a:ea typeface="Calleo-Trial SemiBold" pitchFamily="34" charset="-122"/>
              <a:cs typeface="Calleo-Trial SemiBold" pitchFamily="34" charset="-120"/>
            </a:endParaRPr>
          </a:p>
        </p:txBody>
      </p:sp>
      <p:sp>
        <p:nvSpPr>
          <p:cNvPr id="7" name="Text 2"/>
          <p:cNvSpPr/>
          <p:nvPr/>
        </p:nvSpPr>
        <p:spPr>
          <a:xfrm>
            <a:off x="232753" y="6646777"/>
            <a:ext cx="4599786" cy="778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1600" dirty="0" err="1">
                <a:solidFill>
                  <a:srgbClr val="000000">
                    <a:alpha val="100000"/>
                  </a:srgbClr>
                </a:solidFill>
                <a:ea typeface="Calleo-Trial Light" pitchFamily="34" charset="-122"/>
                <a:cs typeface="Calleo-Trial Light" pitchFamily="34" charset="-120"/>
              </a:rPr>
              <a:t>начальниĸ</a:t>
            </a:r>
            <a:r>
              <a:rPr lang="ru-RU" sz="1600" dirty="0">
                <a:solidFill>
                  <a:srgbClr val="000000">
                    <a:alpha val="100000"/>
                  </a:srgbClr>
                </a:solidFill>
                <a:ea typeface="Calleo-Trial Light" pitchFamily="34" charset="-122"/>
                <a:cs typeface="Calleo-Trial Light" pitchFamily="34" charset="-120"/>
              </a:rPr>
              <a:t> управления минприроды Ростовской области, председатель комиссии по реализации социокультурных проектов и креативному развитию РОО ВОО «Русское географическое общество»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11215269" y="3832963"/>
            <a:ext cx="827960" cy="376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278"/>
              </a:lnSpc>
            </a:pPr>
            <a:r>
              <a:rPr lang="en-US" sz="2062" dirty="0">
                <a:solidFill>
                  <a:srgbClr val="9C9C9C">
                    <a:alpha val="100000"/>
                  </a:srgbClr>
                </a:solidFill>
                <a:ea typeface="Calleo-Trial Regular" pitchFamily="34" charset="-122"/>
                <a:cs typeface="Calleo-Trial Regular" pitchFamily="34" charset="-120"/>
              </a:rPr>
              <a:t>фото</a:t>
            </a:r>
            <a:endParaRPr lang="en-US" sz="2062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8F1609-F209-4D98-B962-0ED30D15B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250" y="-261807"/>
            <a:ext cx="4503705" cy="1432865"/>
          </a:xfrm>
          <a:prstGeom prst="rect">
            <a:avLst/>
          </a:prstGeom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C0E3A3C-0454-F92B-4904-4B2D541284DE}"/>
              </a:ext>
            </a:extLst>
          </p:cNvPr>
          <p:cNvCxnSpPr>
            <a:cxnSpLocks/>
          </p:cNvCxnSpPr>
          <p:nvPr/>
        </p:nvCxnSpPr>
        <p:spPr>
          <a:xfrm>
            <a:off x="8991433" y="149"/>
            <a:ext cx="12834" cy="8042434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354F9F7-4923-92B0-AB8F-DA53CB7EA1DC}"/>
              </a:ext>
            </a:extLst>
          </p:cNvPr>
          <p:cNvCxnSpPr>
            <a:cxnSpLocks/>
          </p:cNvCxnSpPr>
          <p:nvPr/>
        </p:nvCxnSpPr>
        <p:spPr>
          <a:xfrm>
            <a:off x="42959" y="5822599"/>
            <a:ext cx="8979496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4" descr="Электронное письмо ">
            <a:extLst>
              <a:ext uri="{FF2B5EF4-FFF2-40B4-BE49-F238E27FC236}">
                <a16:creationId xmlns:a16="http://schemas.microsoft.com/office/drawing/2014/main" id="{3ADC8940-01F9-0982-25C4-19C1604A3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94" y="6491100"/>
            <a:ext cx="262170" cy="26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21B7B0-81D2-ED93-5286-70DEA1E6FF26}"/>
              </a:ext>
            </a:extLst>
          </p:cNvPr>
          <p:cNvSpPr txBox="1"/>
          <p:nvPr/>
        </p:nvSpPr>
        <p:spPr>
          <a:xfrm>
            <a:off x="5497464" y="6487200"/>
            <a:ext cx="27932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>
                <a:solidFill>
                  <a:srgbClr val="262626"/>
                </a:solidFill>
                <a:effectLst/>
                <a:latin typeface="Segoe UI Light" panose="020B0502040204020203" pitchFamily="34" charset="0"/>
              </a:rPr>
              <a:t>ludovch@rambler.ru</a:t>
            </a:r>
            <a:endParaRPr lang="ru-RU" sz="1600" b="1" dirty="0">
              <a:latin typeface="Segoe UI Light" panose="020B0502040204020203" pitchFamily="34" charset="0"/>
            </a:endParaRPr>
          </a:p>
        </p:txBody>
      </p:sp>
      <p:pic>
        <p:nvPicPr>
          <p:cNvPr id="8" name="Picture 32">
            <a:extLst>
              <a:ext uri="{FF2B5EF4-FFF2-40B4-BE49-F238E27FC236}">
                <a16:creationId xmlns:a16="http://schemas.microsoft.com/office/drawing/2014/main" id="{24A70EE8-8F24-E6ED-53B4-7BA323C59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182" y="7079904"/>
            <a:ext cx="266508" cy="26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31D555-DD0F-10C6-8BFE-C76733B3E82C}"/>
              </a:ext>
            </a:extLst>
          </p:cNvPr>
          <p:cNvSpPr txBox="1"/>
          <p:nvPr/>
        </p:nvSpPr>
        <p:spPr>
          <a:xfrm>
            <a:off x="5497951" y="7064975"/>
            <a:ext cx="2661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Segoe UI Light" panose="020B0502040204020203" pitchFamily="34" charset="0"/>
              </a:rPr>
              <a:t>+ 7 (928) 770-70-12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609B91-B6A8-04DA-0696-76E2406845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2099" y="6293727"/>
            <a:ext cx="1192653" cy="115108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2DF26BA-1E2F-048F-4E6E-9B1F11569F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979" y="13095884"/>
            <a:ext cx="716977" cy="20232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BA0ACB0-E17A-01E1-B299-EF5AA9F88B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740" y="3763919"/>
            <a:ext cx="1167243" cy="337406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7FC1E26-9038-BCF7-C1BE-474B3C3E209F}"/>
              </a:ext>
            </a:extLst>
          </p:cNvPr>
          <p:cNvSpPr txBox="1"/>
          <p:nvPr/>
        </p:nvSpPr>
        <p:spPr>
          <a:xfrm>
            <a:off x="1509195" y="1100136"/>
            <a:ext cx="746602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КРУПНЫЕ СОЦИАЛЬНЫЕ ИНВЕСТИЦИИ </a:t>
            </a:r>
            <a:r>
              <a:rPr lang="ru-RU" sz="1600" b="1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МЛРД. РУБЛЕЙ</a:t>
            </a:r>
          </a:p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ВКЛЮЧЕНИЕ В ПОРТФЕЛЬ АГЕНТСТВА СТРАТЕГИЧЕСКИХ ИНИЦИАТИВ С ЦЕЛЬЮ ПОДДЕРЖКИ, ДАЛЬНЕЙШЕГО ПРЕДСТАВЛЕНИЯ ПАРТНЕРАМ</a:t>
            </a:r>
          </a:p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ПОПУЛЯРИЗАЦИЯ И ПРЕЗЕНТАЦИЯ РЕШЕНИЯ НА УРОВНЕ ФОИВ</a:t>
            </a:r>
          </a:p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СОДЕЙСТВИЕ В ПРИВЛЕЧЕНИИ ФИНАНСИРОВАНИЯ</a:t>
            </a:r>
          </a:p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РЕАЛИЗАЦИЯ НА ТЕРРИТОРИИ ЭКО-ЦЕНТРА МУЗЫКИ УСПЕШНЫХ МЕТОДИК </a:t>
            </a:r>
            <a:b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РЕАБИЛИТАЦИИ, ПРОФИЛАКТИКЕ ЗАБОЛЕВАНИЙ</a:t>
            </a:r>
          </a:p>
          <a:p>
            <a:pPr marL="180000" indent="-180000">
              <a:lnSpc>
                <a:spcPct val="150000"/>
              </a:lnSpc>
              <a:buAutoNum type="arabicPeriod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В ОБЛАСТИ РЕАЛИЗАЦИИ ПРОГРАММ ОМОЛОЖЕНИЯ, ЭФФЕКТИВНОГО ДОЛГОЛЕТИЯ С ПОМОЩЬЮ ДОСТУПНЫХ ТЕХНОЛОГИЙ </a:t>
            </a: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5" name="Picture 8" descr="https://rehab.sk.ru/files/gallery/110/img_preview/77609bd1-no-bg-hd-carve-p_1711983318.png">
            <a:extLst>
              <a:ext uri="{FF2B5EF4-FFF2-40B4-BE49-F238E27FC236}">
                <a16:creationId xmlns:a16="http://schemas.microsoft.com/office/drawing/2014/main" id="{999B4600-EB71-AC0F-3105-7AC9C2082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13" t="37310" r="8030" b="38692"/>
          <a:stretch/>
        </p:blipFill>
        <p:spPr bwMode="auto">
          <a:xfrm>
            <a:off x="202729" y="3002877"/>
            <a:ext cx="1203966" cy="32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32ECD35-22A4-35B5-1780-5209030FA85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6994" y="2144992"/>
            <a:ext cx="1564733" cy="63286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5F8CAB4-55B6-3B94-9E0B-B9CE94468E5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4889"/>
          <a:stretch/>
        </p:blipFill>
        <p:spPr>
          <a:xfrm>
            <a:off x="9036691" y="605711"/>
            <a:ext cx="5225531" cy="744926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5BBBE7E-5161-53BE-3918-A8FF61130BC2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68320"/>
          <a:stretch/>
        </p:blipFill>
        <p:spPr>
          <a:xfrm>
            <a:off x="336254" y="1708078"/>
            <a:ext cx="1156729" cy="4348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66FA8"/>
        </a:solidFill>
        <a:ln w="952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82441" tIns="41220" rIns="82441" bIns="412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901"/>
          </a:spcAft>
          <a:defRPr sz="946" dirty="0">
            <a:solidFill>
              <a:schemeClr val="bg2"/>
            </a:solidFill>
            <a:latin typeface="Calibri Light" panose="020F03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72527</TotalTime>
  <Words>2873</Words>
  <Application>Microsoft Office PowerPoint</Application>
  <PresentationFormat>Произвольный</PresentationFormat>
  <Paragraphs>444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Batang</vt:lpstr>
      <vt:lpstr>Arial</vt:lpstr>
      <vt:lpstr>Calibri</vt:lpstr>
      <vt:lpstr>Calibri Light</vt:lpstr>
      <vt:lpstr>Calleo-Trial Light</vt:lpstr>
      <vt:lpstr>Calleo-Trial Regular</vt:lpstr>
      <vt:lpstr>Calleo-Trial SemiBold</vt:lpstr>
      <vt:lpstr>Century Gothic</vt:lpstr>
      <vt:lpstr>Courier New</vt:lpstr>
      <vt:lpstr>Helvetica Neue Light</vt:lpstr>
      <vt:lpstr>Segoe UI 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Артем Овчаров</cp:lastModifiedBy>
  <cp:revision>1135</cp:revision>
  <cp:lastPrinted>2023-05-29T14:16:58Z</cp:lastPrinted>
  <dcterms:created xsi:type="dcterms:W3CDTF">2022-01-19T07:46:59Z</dcterms:created>
  <dcterms:modified xsi:type="dcterms:W3CDTF">2024-07-19T15:08:03Z</dcterms:modified>
</cp:coreProperties>
</file>