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E577A81-0FF0-4D45-BF6B-07431B24A91D}">
  <a:tblStyle styleId="{6E577A81-0FF0-4D45-BF6B-07431B24A91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" name="Google Shape;22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9" name="Google Shape;279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2.jpg"/><Relationship Id="rId6" Type="http://schemas.openxmlformats.org/officeDocument/2006/relationships/image" Target="../media/image5.png"/><Relationship Id="rId7" Type="http://schemas.openxmlformats.org/officeDocument/2006/relationships/image" Target="../media/image3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16.png"/><Relationship Id="rId6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9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kzn.repetitors.info/" TargetMode="External"/><Relationship Id="rId4" Type="http://schemas.openxmlformats.org/officeDocument/2006/relationships/hyperlink" Target="https://kzn.profi.ru/repetitor/" TargetMode="External"/><Relationship Id="rId5" Type="http://schemas.openxmlformats.org/officeDocument/2006/relationships/hyperlink" Target="https://kazan.repetitor.net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2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TutTutor</a:t>
            </a:r>
            <a:endParaRPr sz="240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114750" y="1781350"/>
            <a:ext cx="72291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Мы живем в веке компьютерных технологий, соответственно для стимуляции интереса обучающихся необходимо использовать тe средства, которыми хорошо владеют ученики  младшего возраста, именно компьютерные технологии с использованием интерактивных форм обучения. Этого можно добиться, используя образовательные платформы, которые</a:t>
            </a: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 позволяют повысить интерес к изучаемому предмету, осознанность запоминания информации, отработать необходимые навыки.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1517567" y="766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283775" y="803650"/>
            <a:ext cx="8690700" cy="24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ru" sz="14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1. Школьники и студенты, ищущие дополнительную помощь в учебе или подготовке к экзаменам.</a:t>
            </a:r>
            <a:endParaRPr sz="14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2. Родители, ищущие репетиторов для своих детей.</a:t>
            </a:r>
            <a:endParaRPr sz="14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3. Взрослые, стремящиеся расширить свои знания и навыки в определенной области.</a:t>
            </a:r>
            <a:endParaRPr sz="14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4. Профессионалы, ищущие специализированные курсы или тренинги для профессионального развития.</a:t>
            </a:r>
            <a:endParaRPr sz="14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5. Иностранцы, изучающие русский язык или русские студенты, желающие изучить иностранный язык.</a:t>
            </a:r>
            <a:endParaRPr sz="14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ru" sz="14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6. Любознательные люди, которые просто хотят изучить новый предмет или навык для личного развития.</a:t>
            </a:r>
            <a:endParaRPr sz="1400">
              <a:solidFill>
                <a:srgbClr val="3E3D2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3E3D2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2249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805" y="96478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995" y="3537850"/>
            <a:ext cx="2887130" cy="161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30625" y="3457963"/>
            <a:ext cx="2377301" cy="177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81775" y="3618650"/>
            <a:ext cx="2426325" cy="161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1367442" y="3256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1144718" y="957806"/>
            <a:ext cx="65682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3E3D2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НЕПОНЯТНЫЙ ФОРМАТ/ НЕУПОРЯДОЧЕННАЯ ИНФОРМАЦИЯ</a:t>
            </a:r>
            <a:endParaRPr sz="1400">
              <a:solidFill>
                <a:srgbClr val="3E3D2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9" name="Google Shape;16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425" y="1362975"/>
            <a:ext cx="2810150" cy="35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1375" y="1113375"/>
            <a:ext cx="3146850" cy="35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69113" y="1322925"/>
            <a:ext cx="2613726" cy="408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/>
          <p:nvPr>
            <p:ph type="title"/>
          </p:nvPr>
        </p:nvSpPr>
        <p:spPr>
          <a:xfrm>
            <a:off x="1367442" y="3428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8" name="Google Shape;178;p29"/>
          <p:cNvSpPr txBox="1"/>
          <p:nvPr>
            <p:ph idx="1" type="body"/>
          </p:nvPr>
        </p:nvSpPr>
        <p:spPr>
          <a:xfrm>
            <a:off x="190075" y="1032826"/>
            <a:ext cx="8091600" cy="4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3E3D2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Создать сайт с системой умного поиска</a:t>
            </a:r>
            <a:endParaRPr sz="2400">
              <a:solidFill>
                <a:srgbClr val="3E3D2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Century Gothic"/>
                <a:ea typeface="Century Gothic"/>
                <a:cs typeface="Century Gothic"/>
                <a:sym typeface="Century Gothic"/>
              </a:rPr>
              <a:t>По критериям: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ru" sz="2400">
                <a:latin typeface="Century Gothic"/>
                <a:ea typeface="Century Gothic"/>
                <a:cs typeface="Century Gothic"/>
                <a:sym typeface="Century Gothic"/>
              </a:rPr>
              <a:t>Геолокация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ru" sz="2400">
                <a:latin typeface="Century Gothic"/>
                <a:ea typeface="Century Gothic"/>
                <a:cs typeface="Century Gothic"/>
                <a:sym typeface="Century Gothic"/>
              </a:rPr>
              <a:t>Направление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ru" sz="2400">
                <a:latin typeface="Century Gothic"/>
                <a:ea typeface="Century Gothic"/>
                <a:cs typeface="Century Gothic"/>
                <a:sym typeface="Century Gothic"/>
              </a:rPr>
              <a:t>Возраст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ru" sz="2400">
                <a:latin typeface="Century Gothic"/>
                <a:ea typeface="Century Gothic"/>
                <a:cs typeface="Century Gothic"/>
                <a:sym typeface="Century Gothic"/>
              </a:rPr>
              <a:t>Стоимость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ru" sz="2400">
                <a:latin typeface="Century Gothic"/>
                <a:ea typeface="Century Gothic"/>
                <a:cs typeface="Century Gothic"/>
                <a:sym typeface="Century Gothic"/>
              </a:rPr>
              <a:t>Расписание занятий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3E3D2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113243" y="34279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6" name="Google Shape;18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221" y="41678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/>
          <p:nvPr>
            <p:ph type="title"/>
          </p:nvPr>
        </p:nvSpPr>
        <p:spPr>
          <a:xfrm>
            <a:off x="431807" y="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2" name="Google Shape;192;p30"/>
          <p:cNvSpPr txBox="1"/>
          <p:nvPr>
            <p:ph idx="1" type="body"/>
          </p:nvPr>
        </p:nvSpPr>
        <p:spPr>
          <a:xfrm>
            <a:off x="322307" y="1041306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171450" y="1980900"/>
            <a:ext cx="8237100" cy="29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Мы, компания</a:t>
            </a:r>
            <a:r>
              <a:rPr i="0" lang="ru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TutTutor</a:t>
            </a:r>
            <a:endParaRPr i="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помогаем</a:t>
            </a:r>
            <a:r>
              <a:rPr i="0" lang="ru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">
                <a:solidFill>
                  <a:srgbClr val="3E3D2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упростить людям поиск интересующих их дополнительных образовательных занятий</a:t>
            </a:r>
            <a:endParaRPr>
              <a:solidFill>
                <a:srgbClr val="3E3D2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ситуации</a:t>
            </a:r>
            <a:r>
              <a:rPr i="0" lang="ru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отсутствия информации о доступных репетиторах и курсах в определенной области или городе..</a:t>
            </a:r>
            <a:endParaRPr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решать проблему</a:t>
            </a:r>
            <a:r>
              <a:rPr i="0" lang="ru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связанную с потерей времени на поиск репетитора или курса, облегчая этот процесс и предоставляя удобную платформу для поиска.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помощью</a:t>
            </a:r>
            <a:r>
              <a:rPr i="0" lang="ru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технологии </a:t>
            </a:r>
            <a:r>
              <a:rPr lang="ru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Zoom, Skype, Webinar</a:t>
            </a:r>
            <a:endParaRPr i="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получать</a:t>
            </a:r>
            <a:r>
              <a:rPr i="0" lang="ru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ценность</a:t>
            </a: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виде довольных потребителей.</a:t>
            </a:r>
            <a:endParaRPr i="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" name="Google Shape;19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4" name="Google Shape;204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5" name="Google Shape;205;p31"/>
          <p:cNvSpPr txBox="1"/>
          <p:nvPr>
            <p:ph idx="1" type="body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(B2C, B2B, B2G)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ХХ человек/компаний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YY рублей - это ХХ*YY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Х1Х1 рублей (доля от предыдущей суммы)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Х2Х2 рублей (доля от доли)</a:t>
            </a:r>
            <a:endParaRPr/>
          </a:p>
        </p:txBody>
      </p:sp>
      <p:sp>
        <p:nvSpPr>
          <p:cNvPr id="206" name="Google Shape;206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5987426" y="690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2"/>
          <p:cNvSpPr txBox="1"/>
          <p:nvPr/>
        </p:nvSpPr>
        <p:spPr>
          <a:xfrm>
            <a:off x="114902" y="328650"/>
            <a:ext cx="8914200" cy="44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3E3D2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Cайт «Ваш репетитор»</a:t>
            </a:r>
            <a:endParaRPr>
              <a:solidFill>
                <a:srgbClr val="3E3D2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●"/>
            </a:pPr>
            <a:r>
              <a:rPr lang="ru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https://kzn.repetitors.info/</a:t>
            </a:r>
            <a:endParaRPr>
              <a:solidFill>
                <a:srgbClr val="6C6F4B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3E3D2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Cайт Profi.ru</a:t>
            </a:r>
            <a:endParaRPr>
              <a:solidFill>
                <a:srgbClr val="3E3D2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●"/>
            </a:pPr>
            <a:r>
              <a:rPr lang="ru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https://kzn.profi.ru/repetitor/</a:t>
            </a:r>
            <a:endParaRPr u="sng">
              <a:solidFill>
                <a:schemeClr val="hlink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3E3D2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Сайт «Высший балл»</a:t>
            </a:r>
            <a:endParaRPr>
              <a:solidFill>
                <a:srgbClr val="3E3D2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●"/>
            </a:pPr>
            <a:r>
              <a:rPr lang="ru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https://kazan.repetitor.net/</a:t>
            </a:r>
            <a:endParaRPr u="sng">
              <a:solidFill>
                <a:schemeClr val="hlink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1. Доступность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 Разнообразие курсов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3. Гибкость: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 образовательных платформ: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1. Отсутствие прямого взаимодействия с преподавателями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 Ограничение на практические навыки: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3. Ограниченный контроль за усвоением материала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стратегия будет направлена на создание уникального продукта с высоким качеством контента, максимальным удобством использования, лояльностью пользователей и постоянным развитием, что позволит нам преодолеть конкурентов и достичь успеха на рынке образовательных платформ.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2"/>
          <p:cNvSpPr txBox="1"/>
          <p:nvPr>
            <p:ph type="title"/>
          </p:nvPr>
        </p:nvSpPr>
        <p:spPr>
          <a:xfrm>
            <a:off x="6040225" y="34500"/>
            <a:ext cx="2793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2" name="Google Shape;232;p33"/>
          <p:cNvSpPr txBox="1"/>
          <p:nvPr>
            <p:ph idx="1" type="body"/>
          </p:nvPr>
        </p:nvSpPr>
        <p:spPr>
          <a:xfrm>
            <a:off x="456818" y="2922131"/>
            <a:ext cx="799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разрабатывать сайт 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 от 49 990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подписки Vip и Premium статусов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продвижении объявлений</a:t>
            </a:r>
            <a:endParaRPr/>
          </a:p>
        </p:txBody>
      </p:sp>
      <p:sp>
        <p:nvSpPr>
          <p:cNvPr id="233" name="Google Shape;23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34"/>
          <p:cNvSpPr txBox="1"/>
          <p:nvPr>
            <p:ph idx="1" type="body"/>
          </p:nvPr>
        </p:nvSpPr>
        <p:spPr>
          <a:xfrm>
            <a:off x="456818" y="2340281"/>
            <a:ext cx="79932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1. </a:t>
            </a:r>
            <a:r>
              <a:rPr lang="ru"/>
              <a:t>Нашли целевую аудиторию.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2. Изучили рынок конкурентов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3. Сформулировали конкурентное преимущество.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3" name="Google Shape;24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2" name="Google Shape;252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{6E577A81-0FF0-4D45-BF6B-07431B24A91D}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Якимова Валерия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Шунеева Виталина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3" name="Google Shape;253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4" name="Google Shape;254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55" name="Google Shape;255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6" name="Google Shape;266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5" name="Google Shape;275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{6E577A81-0FF0-4D45-BF6B-07431B24A91D}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Описание бизнес идеи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Якимова Валерия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Анализируем рынок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Якимова Валерия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Описание функций и возможностей сайта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Шунеева Виталина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2" name="Google Shape;282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Якимова Валерия Антоновна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Тел. 89518922628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Телеграмм:@vlrykmv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3" name="Google Shape;283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