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5" r:id="rId4"/>
    <p:sldMasterId id="2147483662" r:id="rId5"/>
  </p:sldMasterIdLst>
  <p:notesMasterIdLst>
    <p:notesMasterId r:id="rId15"/>
  </p:notesMasterIdLst>
  <p:handoutMasterIdLst>
    <p:handoutMasterId r:id="rId16"/>
  </p:handoutMasterIdLst>
  <p:sldIdLst>
    <p:sldId id="256" r:id="rId6"/>
    <p:sldId id="295" r:id="rId7"/>
    <p:sldId id="304" r:id="rId8"/>
    <p:sldId id="297" r:id="rId9"/>
    <p:sldId id="298" r:id="rId10"/>
    <p:sldId id="299" r:id="rId11"/>
    <p:sldId id="300" r:id="rId12"/>
    <p:sldId id="302" r:id="rId13"/>
    <p:sldId id="303" r:id="rId14"/>
  </p:sldIdLst>
  <p:sldSz cx="20104100" cy="11315700"/>
  <p:notesSz cx="9947275" cy="68151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h7q3xpIwk4qY00UgrTwVK46xTPt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сть" initials="Го" lastIdx="8" clrIdx="0">
    <p:extLst>
      <p:ext uri="{19B8F6BF-5375-455C-9EA6-DF929625EA0E}">
        <p15:presenceInfo xmlns:p15="http://schemas.microsoft.com/office/powerpoint/2012/main" userId="S::urn:spo:anon#6301cac2615989df4a7f2a66516e9b2217a16f25be57438a6fdfcad90d523d42::" providerId="AD"/>
      </p:ext>
    </p:extLst>
  </p:cmAuthor>
  <p:cmAuthor id="2" name="Пешкова Василиса Олеговна" initials="ПО" lastIdx="1" clrIdx="1">
    <p:extLst>
      <p:ext uri="{19B8F6BF-5375-455C-9EA6-DF929625EA0E}">
        <p15:presenceInfo xmlns:p15="http://schemas.microsoft.com/office/powerpoint/2012/main" userId="S::v.peshkova@nti.work::8cab216e-47e0-4f45-a26c-c341913e10c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AA7"/>
    <a:srgbClr val="20D7C0"/>
    <a:srgbClr val="FF8200"/>
    <a:srgbClr val="0640BC"/>
    <a:srgbClr val="F1FBFF"/>
    <a:srgbClr val="086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8DF0FD-1832-459D-A4AA-4501EE5D750F}">
  <a:tblStyle styleId="{A88DF0FD-1832-459D-A4AA-4501EE5D750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88FB5F3-C342-4D8A-924C-601262E7DF53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9D45DF-C3B2-4E91-9913-E00A4624A0FA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127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30" autoAdjust="0"/>
    <p:restoredTop sz="95604" autoAdjust="0"/>
  </p:normalViewPr>
  <p:slideViewPr>
    <p:cSldViewPr snapToGrid="0">
      <p:cViewPr varScale="1">
        <p:scale>
          <a:sx n="35" d="100"/>
          <a:sy n="35" d="100"/>
        </p:scale>
        <p:origin x="40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12" d="100"/>
          <a:sy n="112" d="100"/>
        </p:scale>
        <p:origin x="2136" y="1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3" Type="http://schemas.openxmlformats.org/officeDocument/2006/relationships/customXml" Target="../customXml/item3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32" Type="http://customschemas.google.com/relationships/presentationmetadata" Target="meta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AB413C94-42A4-594D-86B4-E274EF9812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D79BEEE-F173-5946-86DD-CF1217D444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48977-59D3-5A45-B2D7-E0BA5D0A09D6}" type="datetimeFigureOut">
              <a:rPr lang="ru-RU" smtClean="0"/>
              <a:t>25.05.2026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D2E6FCC-B524-A449-A2D2-214D5345DB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73825"/>
            <a:ext cx="4310063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D79E91-CE8F-2A4D-A0FC-8301BF565F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4038" y="6473825"/>
            <a:ext cx="431165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566FF-C339-3A45-9823-04AE7381AE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34224" y="0"/>
            <a:ext cx="4310695" cy="341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30525" y="852488"/>
            <a:ext cx="4086225" cy="23002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4414" y="3279451"/>
            <a:ext cx="7958448" cy="268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34224" y="6473808"/>
            <a:ext cx="4310695" cy="341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75" rIns="48750" bIns="243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4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microsoft.com/office/2007/relationships/hdphoto" Target="../media/hdphoto6.wdp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4C8E9D7-5C17-064C-9209-F5724DF9AC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-912" r="6517" b="8319"/>
          <a:stretch/>
        </p:blipFill>
        <p:spPr>
          <a:xfrm>
            <a:off x="0" y="0"/>
            <a:ext cx="20228511" cy="11315700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2976" y="3574472"/>
            <a:ext cx="7400004" cy="31717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2976" y="6998407"/>
            <a:ext cx="7400004" cy="27320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5200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5B1F976-7723-DE44-8A75-BD8CE829A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1538" y="725488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86F8094-5B3F-EE4E-A069-6B261E14972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06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9689338-717F-E34D-AF5C-7B3C597236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26" y="566928"/>
            <a:ext cx="10849819" cy="1165167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978BCB-C06E-C042-BB0B-0BA1BBBEC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112" y="3574472"/>
            <a:ext cx="7400004" cy="317178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2" name="Подзаголовок 2">
            <a:extLst>
              <a:ext uri="{FF2B5EF4-FFF2-40B4-BE49-F238E27FC236}">
                <a16:creationId xmlns:a16="http://schemas.microsoft.com/office/drawing/2014/main" id="{537C775D-28D4-7A46-807A-3C52090160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7242047"/>
            <a:ext cx="7400004" cy="248844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6F2E1DA8-13C6-6042-8365-C6074CB127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0336" y="10374313"/>
            <a:ext cx="3678238" cy="531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20D7C0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Обозначение версионности документа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AAFB9D2-E37D-5C45-938E-F6E2AF1FAA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2976" y="740509"/>
            <a:ext cx="5432746" cy="19755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20F069-FF96-6243-A457-E2DD79A146A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725488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76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475" userDrawn="1">
          <p15:clr>
            <a:srgbClr val="FBAE40"/>
          </p15:clr>
        </p15:guide>
        <p15:guide id="3" orient="horz" pos="6535" userDrawn="1">
          <p15:clr>
            <a:srgbClr val="FBAE40"/>
          </p15:clr>
        </p15:guide>
        <p15:guide id="4" orient="horz" pos="45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813822"/>
            <a:ext cx="8793162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63953D88-C688-0B48-A8A0-24BCDBD844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8" name="Текст 8">
            <a:extLst>
              <a:ext uri="{FF2B5EF4-FFF2-40B4-BE49-F238E27FC236}">
                <a16:creationId xmlns:a16="http://schemas.microsoft.com/office/drawing/2014/main" id="{6C99F359-399D-7748-B91D-8091C1933DE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495788" y="1813822"/>
            <a:ext cx="8841739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274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9" y="1728887"/>
            <a:ext cx="9741216" cy="91109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1842465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1630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D319601B-829B-944B-A30C-5C66C7935A3F}"/>
              </a:ext>
            </a:extLst>
          </p:cNvPr>
          <p:cNvSpPr>
            <a:spLocks noGrp="1"/>
          </p:cNvSpPr>
          <p:nvPr>
            <p:ph type="sldNum" idx="15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78A6FFAD-A3FA-204C-A726-FBFF510DBA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107925" y="3344736"/>
            <a:ext cx="8211315" cy="911089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224C223-40FD-5A46-A164-CA3F5148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7925" y="2271023"/>
            <a:ext cx="8211315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27085AA4-F0C5-CF47-8DD5-AB6FF63CB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107925" y="4483209"/>
            <a:ext cx="8211315" cy="5707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2C0A17A-4977-714A-AE03-EAB92E295D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0202755" cy="113157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ru-RU" dirty="0"/>
              <a:t>Вставка </a:t>
            </a:r>
          </a:p>
          <a:p>
            <a:r>
              <a:rPr lang="ru-RU" dirty="0"/>
              <a:t>для изображения</a:t>
            </a:r>
          </a:p>
        </p:txBody>
      </p:sp>
    </p:spTree>
    <p:extLst>
      <p:ext uri="{BB962C8B-B14F-4D97-AF65-F5344CB8AC3E}">
        <p14:creationId xmlns:p14="http://schemas.microsoft.com/office/powerpoint/2010/main" val="2846499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>
            <a:off x="8650225" y="-2453964"/>
            <a:ext cx="14708920" cy="13769664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2942400"/>
            <a:ext cx="18432491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1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A75F75-9213-8C44-8789-C54758088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8000"/>
          </a:blip>
          <a:stretch>
            <a:fillRect/>
          </a:stretch>
        </p:blipFill>
        <p:spPr>
          <a:xfrm rot="10800000">
            <a:off x="-2925208" y="4296696"/>
            <a:ext cx="10473262" cy="9804479"/>
          </a:xfrm>
          <a:prstGeom prst="rect">
            <a:avLst/>
          </a:prstGeom>
        </p:spPr>
      </p:pic>
      <p:sp>
        <p:nvSpPr>
          <p:cNvPr id="7" name="Текст 8">
            <a:extLst>
              <a:ext uri="{FF2B5EF4-FFF2-40B4-BE49-F238E27FC236}">
                <a16:creationId xmlns:a16="http://schemas.microsoft.com/office/drawing/2014/main" id="{125488A5-A119-6D44-AA6D-814F52A7D1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E3CFD-2282-1543-A38F-FAD8987C8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sp>
        <p:nvSpPr>
          <p:cNvPr id="12" name="Текст 8">
            <a:extLst>
              <a:ext uri="{FF2B5EF4-FFF2-40B4-BE49-F238E27FC236}">
                <a16:creationId xmlns:a16="http://schemas.microsoft.com/office/drawing/2014/main" id="{FBF59AFA-C127-D745-B4E6-9CCAC856C5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D80EDFB-818F-1445-A0BB-4BBC6EC8F53F}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14703136" y="10759710"/>
            <a:ext cx="4623943" cy="395969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54C84263-40A1-BE42-A9FA-C5F2407C329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5311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8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16" name="Текст 8">
            <a:extLst>
              <a:ext uri="{FF2B5EF4-FFF2-40B4-BE49-F238E27FC236}">
                <a16:creationId xmlns:a16="http://schemas.microsoft.com/office/drawing/2014/main" id="{A89293F9-473B-7A44-AD01-FABB3438F7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44366" y="2942400"/>
            <a:ext cx="8793162" cy="7554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1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75912F-EB2E-7D45-91D1-56C338FD0C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54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15317" y="496093"/>
            <a:ext cx="5977224" cy="526729"/>
          </a:xfrm>
          <a:prstGeom prst="rect">
            <a:avLst/>
          </a:prstGeom>
          <a:noFill/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E647436-01C6-6D4D-974C-9E719FED4B9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05103" y="458194"/>
            <a:ext cx="1914137" cy="71223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136F7E-B10E-EE45-8749-D16CB7E7FD8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27138" y="225635"/>
            <a:ext cx="16355822" cy="15633027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621C6B0-AE45-0443-A71F-C1E57AB9ECBD}"/>
              </a:ext>
            </a:extLst>
          </p:cNvPr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181337A2-E420-674B-AF07-C5DC2BA12A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4588" y="1589088"/>
            <a:ext cx="9741217" cy="1135824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/>
            </a:lvl1pPr>
          </a:lstStyle>
          <a:p>
            <a:pPr lvl="0"/>
            <a:r>
              <a:rPr lang="ru-RU" dirty="0"/>
              <a:t>Образец подзаголовка</a:t>
            </a:r>
          </a:p>
          <a:p>
            <a:pPr lvl="0"/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E0D160D-A8F2-9746-82B2-DF760B979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88" y="515375"/>
            <a:ext cx="9741217" cy="91108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5F09C31-925C-7C42-B025-EE46AF70A0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4588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1A7303-58E2-D643-8654-4CE3CDD6A66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5350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1" name="Текст 8">
            <a:extLst>
              <a:ext uri="{FF2B5EF4-FFF2-40B4-BE49-F238E27FC236}">
                <a16:creationId xmlns:a16="http://schemas.microsoft.com/office/drawing/2014/main" id="{F4ACFC93-6EE1-0545-AB5D-2AA612F3EF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4588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FAAF74B4-50BB-4C47-AE2D-5CFD665532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44134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Рисунок 2">
            <a:extLst>
              <a:ext uri="{FF2B5EF4-FFF2-40B4-BE49-F238E27FC236}">
                <a16:creationId xmlns:a16="http://schemas.microsoft.com/office/drawing/2014/main" id="{74135ABC-39DF-C84C-9E74-CD31114C4C7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644896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49455812-9A6F-1A42-AC06-36E3D8CA32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44134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57C0AD6E-F1D7-A149-A0FC-DAF36E1FDE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393680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EB2CE1F9-D25E-5543-8864-3A9687FC35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0394442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EA195AAF-3E42-0347-9095-DF2A73CA796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93680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A8701132-B8B8-DE40-81BE-06BA5765DEA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143226" y="7261819"/>
            <a:ext cx="4134612" cy="2103120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000"/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2" name="Рисунок 2">
            <a:extLst>
              <a:ext uri="{FF2B5EF4-FFF2-40B4-BE49-F238E27FC236}">
                <a16:creationId xmlns:a16="http://schemas.microsoft.com/office/drawing/2014/main" id="{7E432881-2541-8845-BCC6-E44649FE266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5143988" y="3949700"/>
            <a:ext cx="2139950" cy="21415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ru-RU" dirty="0"/>
              <a:t>Фото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F74A8EF0-3118-354B-A16C-3B709AC281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5143226" y="6621739"/>
            <a:ext cx="4134612" cy="438912"/>
          </a:xfrm>
          <a:prstGeom prst="rect">
            <a:avLst/>
          </a:prstGeom>
        </p:spPr>
        <p:txBody>
          <a:bodyPr lIns="0" tIns="0" rIns="0" bIns="0"/>
          <a:lstStyle>
            <a:lvl1pPr marL="15875" indent="0">
              <a:buNone/>
              <a:tabLst/>
              <a:defRPr sz="2800" b="1"/>
            </a:lvl1pPr>
          </a:lstStyle>
          <a:p>
            <a:pPr lvl="0"/>
            <a:r>
              <a:rPr lang="ru-RU" dirty="0"/>
              <a:t>Описание</a:t>
            </a:r>
          </a:p>
        </p:txBody>
      </p:sp>
    </p:spTree>
    <p:extLst>
      <p:ext uri="{BB962C8B-B14F-4D97-AF65-F5344CB8AC3E}">
        <p14:creationId xmlns:p14="http://schemas.microsoft.com/office/powerpoint/2010/main" val="208345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062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BC5857-7A11-A64F-969B-ED0F9B208F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8112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98E52E8-821C-9847-BE35-A2100A9BCE7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75391">
            <a:off x="5474785" y="-2762628"/>
            <a:ext cx="17590815" cy="16840956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0ECE03EB-3B62-9045-9BF8-D5D74EDF8E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8112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6B5E0E9F-4543-7448-BBFC-18529CE6E316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888112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938B5B4-D636-894E-A4BC-34D240BA9D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8112" y="714058"/>
            <a:ext cx="3177669" cy="11823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AAB992-4A60-D640-922B-8FE792D118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884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FB213A-41E3-154A-98C1-317359A92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3346" y="-3760202"/>
            <a:ext cx="15445312" cy="14464127"/>
          </a:xfrm>
          <a:prstGeom prst="rect">
            <a:avLst/>
          </a:prstGeom>
        </p:spPr>
      </p:pic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84F6E991-D007-BC46-B4E1-45A71E992E31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E5D23A-A48A-A54D-9B96-8821DF515B9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619E01A9-3E43-5241-8B27-5E84F94F0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6400" y="5923756"/>
            <a:ext cx="15078075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32B77989-13B4-0345-B00E-3374CF978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400" y="3471862"/>
            <a:ext cx="17338675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/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6" name="Нижний колонтитул 13">
            <a:extLst>
              <a:ext uri="{FF2B5EF4-FFF2-40B4-BE49-F238E27FC236}">
                <a16:creationId xmlns:a16="http://schemas.microsoft.com/office/drawing/2014/main" id="{D15AFD3C-1B44-9C4A-81E5-17FBA6759FB3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06400" y="10759710"/>
            <a:ext cx="6433312" cy="395969"/>
          </a:xfrm>
          <a:prstGeom prst="rect">
            <a:avLst/>
          </a:prstGeom>
        </p:spPr>
        <p:txBody>
          <a:bodyPr lIns="0" tIns="0" rIns="0" bIns="0"/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9342B2-9B05-4142-AF50-13B59E7D438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400" y="714058"/>
            <a:ext cx="3177669" cy="11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14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B31CB517-791B-C349-A525-6168E81257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5" name="Заголовок 12">
            <a:extLst>
              <a:ext uri="{FF2B5EF4-FFF2-40B4-BE49-F238E27FC236}">
                <a16:creationId xmlns:a16="http://schemas.microsoft.com/office/drawing/2014/main" id="{82E44724-F3C5-A44B-A4C0-0BB8A2BF8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0F0A868-8108-1A42-8EDA-CE2F4F7665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05" y="-1758684"/>
            <a:ext cx="15018686" cy="15364879"/>
          </a:xfrm>
          <a:prstGeom prst="rect">
            <a:avLst/>
          </a:prstGeom>
        </p:spPr>
      </p:pic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9417760D-21B9-594E-B863-A32ABBFF6424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83E484AA-C2CB-E744-84A0-63E84E4BDBE9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DED0A0F-6A06-D645-BB7B-B3C096E8F3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B7880E-B510-F140-B243-89F0042ED8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73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67D9F912-A1AB-8847-86EE-DFA3A3467A70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A253B6D-528B-4C4E-BB42-F73F086058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310865D-6844-4147-9F05-E1231503B73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0B82EC68-AEA6-0A43-90FB-56ED8864A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2" name="Заголовок 12">
            <a:extLst>
              <a:ext uri="{FF2B5EF4-FFF2-40B4-BE49-F238E27FC236}">
                <a16:creationId xmlns:a16="http://schemas.microsoft.com/office/drawing/2014/main" id="{97EF1A79-3395-9247-9514-6EC3C047F1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3" name="Нижний колонтитул 8">
            <a:extLst>
              <a:ext uri="{FF2B5EF4-FFF2-40B4-BE49-F238E27FC236}">
                <a16:creationId xmlns:a16="http://schemas.microsoft.com/office/drawing/2014/main" id="{E90F4487-3ACF-194B-A678-078B67C106E7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081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3A7DC9-D1AC-874B-B45F-E5CF03ADE6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9099" t="15719" r="12464" b="31481"/>
          <a:stretch/>
        </p:blipFill>
        <p:spPr>
          <a:xfrm>
            <a:off x="5163451" y="-2088439"/>
            <a:ext cx="18969642" cy="13404139"/>
          </a:xfrm>
          <a:prstGeom prst="rect">
            <a:avLst/>
          </a:prstGeom>
        </p:spPr>
      </p:pic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9682D4C5-DDB1-4847-AE76-42212B70D76D}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927BA8-6461-3E44-879B-33796ACFDC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2976" y="756372"/>
            <a:ext cx="3049855" cy="1109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8B0058F-50F9-5041-AC23-5BB336A65B3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09876" y="458195"/>
            <a:ext cx="6407295" cy="564628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14107C5B-D6F6-9B40-9676-C8C861D75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613" y="5923756"/>
            <a:ext cx="8769552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16" name="Заголовок 12">
            <a:extLst>
              <a:ext uri="{FF2B5EF4-FFF2-40B4-BE49-F238E27FC236}">
                <a16:creationId xmlns:a16="http://schemas.microsoft.com/office/drawing/2014/main" id="{1BD850E2-D292-F945-A78D-8B5AA1A545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1613" y="3471862"/>
            <a:ext cx="8769552" cy="2185988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разделителя</a:t>
            </a:r>
          </a:p>
        </p:txBody>
      </p:sp>
      <p:sp>
        <p:nvSpPr>
          <p:cNvPr id="17" name="Нижний колонтитул 8">
            <a:extLst>
              <a:ext uri="{FF2B5EF4-FFF2-40B4-BE49-F238E27FC236}">
                <a16:creationId xmlns:a16="http://schemas.microsoft.com/office/drawing/2014/main" id="{4853B91A-2247-384D-9817-78F55F4998B1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941613" y="10759711"/>
            <a:ext cx="6433312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20D7C0"/>
                </a:solidFill>
              </a:defRPr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9797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1">
          <p15:clr>
            <a:srgbClr val="FBAE40"/>
          </p15:clr>
        </p15:guide>
        <p15:guide id="3" orient="horz" pos="6535">
          <p15:clr>
            <a:srgbClr val="FBAE40"/>
          </p15:clr>
        </p15:guide>
        <p15:guide id="4" orient="horz" pos="4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1EBDE21A-55B7-DD49-B2FF-E349F0F9B88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2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0" r:id="rId3"/>
    <p:sldLayoutId id="2147483675" r:id="rId4"/>
    <p:sldLayoutId id="2147483673" r:id="rId5"/>
    <p:sldLayoutId id="2147483671" r:id="rId6"/>
    <p:sldLayoutId id="2147483674" r:id="rId7"/>
    <p:sldLayoutId id="2147483672" r:id="rId8"/>
    <p:sldLayoutId id="2147483676" r:id="rId9"/>
    <p:sldLayoutId id="214748367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4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>
            <a:extLst>
              <a:ext uri="{FF2B5EF4-FFF2-40B4-BE49-F238E27FC236}">
                <a16:creationId xmlns:a16="http://schemas.microsoft.com/office/drawing/2014/main" id="{5F479B8B-10D3-674C-9BA6-DD782C3538CD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4648272" y="10759710"/>
            <a:ext cx="4623943" cy="395969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7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114814" y="4138"/>
            <a:ext cx="7989570" cy="11306810"/>
            <a:chOff x="12114814" y="963"/>
            <a:chExt cx="7989570" cy="11306810"/>
          </a:xfrm>
        </p:grpSpPr>
        <p:sp>
          <p:nvSpPr>
            <p:cNvPr id="3" name="object 3"/>
            <p:cNvSpPr/>
            <p:nvPr/>
          </p:nvSpPr>
          <p:spPr>
            <a:xfrm>
              <a:off x="12114814" y="963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2114814" y="2829065"/>
              <a:ext cx="1997710" cy="2826385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114814" y="5653325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114814" y="8479490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112145" y="963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4112145" y="2829065"/>
              <a:ext cx="1997710" cy="2826385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4112138" y="5653335"/>
              <a:ext cx="3994785" cy="5654675"/>
            </a:xfrm>
            <a:custGeom>
              <a:avLst/>
              <a:gdLst/>
              <a:ahLst/>
              <a:cxnLst/>
              <a:rect l="l" t="t" r="r" b="b"/>
              <a:pathLst>
                <a:path w="3994784" h="5654675">
                  <a:moveTo>
                    <a:pt x="3994632" y="2826156"/>
                  </a:moveTo>
                  <a:lnTo>
                    <a:pt x="1997329" y="2826156"/>
                  </a:lnTo>
                  <a:lnTo>
                    <a:pt x="1997329" y="0"/>
                  </a:lnTo>
                  <a:lnTo>
                    <a:pt x="0" y="0"/>
                  </a:lnTo>
                  <a:lnTo>
                    <a:pt x="0" y="2828099"/>
                  </a:lnTo>
                  <a:lnTo>
                    <a:pt x="1997316" y="2828099"/>
                  </a:lnTo>
                  <a:lnTo>
                    <a:pt x="1997316" y="5654268"/>
                  </a:lnTo>
                  <a:lnTo>
                    <a:pt x="3994632" y="5654268"/>
                  </a:lnTo>
                  <a:lnTo>
                    <a:pt x="3994632" y="2826156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4112145" y="8479490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109456" y="963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109456" y="2829065"/>
              <a:ext cx="1997710" cy="2826385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75"/>
                  </a:lnTo>
                  <a:lnTo>
                    <a:pt x="1997321" y="2826175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D49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09456" y="5653325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BB3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8106778" y="963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8106778" y="2829065"/>
              <a:ext cx="1997710" cy="2826385"/>
            </a:xfrm>
            <a:custGeom>
              <a:avLst/>
              <a:gdLst/>
              <a:ahLst/>
              <a:cxnLst/>
              <a:rect l="l" t="t" r="r" b="b"/>
              <a:pathLst>
                <a:path w="1997709" h="2826385">
                  <a:moveTo>
                    <a:pt x="1997321" y="0"/>
                  </a:moveTo>
                  <a:lnTo>
                    <a:pt x="0" y="0"/>
                  </a:lnTo>
                  <a:lnTo>
                    <a:pt x="0" y="2826186"/>
                  </a:lnTo>
                  <a:lnTo>
                    <a:pt x="1997321" y="2826186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8F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8106778" y="5653325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B5D8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8106778" y="8479490"/>
              <a:ext cx="1997710" cy="2828290"/>
            </a:xfrm>
            <a:custGeom>
              <a:avLst/>
              <a:gdLst/>
              <a:ahLst/>
              <a:cxnLst/>
              <a:rect l="l" t="t" r="r" b="b"/>
              <a:pathLst>
                <a:path w="1997709" h="2828290">
                  <a:moveTo>
                    <a:pt x="1997321" y="0"/>
                  </a:moveTo>
                  <a:lnTo>
                    <a:pt x="0" y="0"/>
                  </a:lnTo>
                  <a:lnTo>
                    <a:pt x="0" y="2828102"/>
                  </a:lnTo>
                  <a:lnTo>
                    <a:pt x="1997321" y="2828102"/>
                  </a:lnTo>
                  <a:lnTo>
                    <a:pt x="1997321" y="0"/>
                  </a:lnTo>
                  <a:close/>
                </a:path>
              </a:pathLst>
            </a:custGeom>
            <a:solidFill>
              <a:srgbClr val="FCAF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946968" y="3239607"/>
            <a:ext cx="8607425" cy="427360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6509"/>
              </a:lnSpc>
              <a:spcBef>
                <a:spcPts val="425"/>
              </a:spcBef>
            </a:pPr>
            <a:r>
              <a:rPr lang="ru-RU" sz="5600" b="1" spc="-10" dirty="0">
                <a:solidFill>
                  <a:srgbClr val="8F00FF"/>
                </a:solidFill>
                <a:latin typeface="Trebuchet MS"/>
              </a:rPr>
              <a:t> «</a:t>
            </a:r>
            <a:r>
              <a:rPr lang="ru-RU" sz="5600" b="1" spc="-10" dirty="0" err="1">
                <a:solidFill>
                  <a:srgbClr val="8F00FF"/>
                </a:solidFill>
                <a:latin typeface="Trebuchet MS"/>
              </a:rPr>
              <a:t>ГеометрикУМ</a:t>
            </a:r>
            <a:r>
              <a:rPr lang="ru-RU" sz="5600" b="1" spc="-10" dirty="0">
                <a:solidFill>
                  <a:srgbClr val="8F00FF"/>
                </a:solidFill>
                <a:latin typeface="Trebuchet MS"/>
              </a:rPr>
              <a:t>» — 3D-печатные пособия для изучения стереометрии в средней школе</a:t>
            </a:r>
          </a:p>
          <a:p>
            <a:pPr marL="12700" marR="5080">
              <a:lnSpc>
                <a:spcPts val="6509"/>
              </a:lnSpc>
              <a:spcBef>
                <a:spcPts val="425"/>
              </a:spcBef>
            </a:pPr>
            <a:r>
              <a:rPr lang="ru-RU" sz="5600" b="1" spc="-10" dirty="0">
                <a:solidFill>
                  <a:srgbClr val="8F00FF"/>
                </a:solidFill>
                <a:latin typeface="Trebuchet MS"/>
              </a:rPr>
              <a:t> 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040977" y="7519444"/>
            <a:ext cx="8610600" cy="57515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lang="ru-RU" sz="3650" spc="-10" dirty="0">
                <a:latin typeface="Microsoft Sans Serif"/>
                <a:cs typeface="Microsoft Sans Serif"/>
              </a:rPr>
              <a:t>НовГУ им. Ярослава Мудрого</a:t>
            </a:r>
            <a:endParaRPr sz="3650" dirty="0">
              <a:latin typeface="Microsoft Sans Serif"/>
              <a:cs typeface="Microsoft Sans Serif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92324" y="387791"/>
            <a:ext cx="2095668" cy="1743272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993962" y="1080801"/>
            <a:ext cx="1685925" cy="146685"/>
            <a:chOff x="1993961" y="1077625"/>
            <a:chExt cx="1685925" cy="146685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3961" y="1080241"/>
              <a:ext cx="141158" cy="14127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2266" y="1080241"/>
              <a:ext cx="123765" cy="141273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2333193" y="1080547"/>
              <a:ext cx="122555" cy="140970"/>
            </a:xfrm>
            <a:custGeom>
              <a:avLst/>
              <a:gdLst/>
              <a:ahLst/>
              <a:cxnLst/>
              <a:rect l="l" t="t" r="r" b="b"/>
              <a:pathLst>
                <a:path w="122555" h="140969">
                  <a:moveTo>
                    <a:pt x="122516" y="0"/>
                  </a:moveTo>
                  <a:lnTo>
                    <a:pt x="99479" y="0"/>
                  </a:lnTo>
                  <a:lnTo>
                    <a:pt x="99479" y="55880"/>
                  </a:lnTo>
                  <a:lnTo>
                    <a:pt x="23037" y="55880"/>
                  </a:lnTo>
                  <a:lnTo>
                    <a:pt x="23037" y="0"/>
                  </a:lnTo>
                  <a:lnTo>
                    <a:pt x="0" y="0"/>
                  </a:lnTo>
                  <a:lnTo>
                    <a:pt x="0" y="55880"/>
                  </a:lnTo>
                  <a:lnTo>
                    <a:pt x="0" y="76200"/>
                  </a:lnTo>
                  <a:lnTo>
                    <a:pt x="0" y="140970"/>
                  </a:lnTo>
                  <a:lnTo>
                    <a:pt x="23037" y="140970"/>
                  </a:lnTo>
                  <a:lnTo>
                    <a:pt x="23037" y="76200"/>
                  </a:lnTo>
                  <a:lnTo>
                    <a:pt x="99479" y="76200"/>
                  </a:lnTo>
                  <a:lnTo>
                    <a:pt x="99479" y="140970"/>
                  </a:lnTo>
                  <a:lnTo>
                    <a:pt x="122516" y="140970"/>
                  </a:lnTo>
                  <a:lnTo>
                    <a:pt x="122516" y="76200"/>
                  </a:lnTo>
                  <a:lnTo>
                    <a:pt x="122516" y="55880"/>
                  </a:lnTo>
                  <a:lnTo>
                    <a:pt x="122516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86063" y="1077625"/>
              <a:ext cx="149744" cy="1465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66031" y="1080238"/>
              <a:ext cx="115807" cy="14127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09796" y="1080244"/>
              <a:ext cx="112048" cy="14127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948038" y="1080547"/>
              <a:ext cx="122555" cy="140970"/>
            </a:xfrm>
            <a:custGeom>
              <a:avLst/>
              <a:gdLst/>
              <a:ahLst/>
              <a:cxnLst/>
              <a:rect l="l" t="t" r="r" b="b"/>
              <a:pathLst>
                <a:path w="122555" h="140969">
                  <a:moveTo>
                    <a:pt x="122516" y="0"/>
                  </a:moveTo>
                  <a:lnTo>
                    <a:pt x="99479" y="0"/>
                  </a:lnTo>
                  <a:lnTo>
                    <a:pt x="99479" y="55880"/>
                  </a:lnTo>
                  <a:lnTo>
                    <a:pt x="23050" y="55880"/>
                  </a:lnTo>
                  <a:lnTo>
                    <a:pt x="23050" y="0"/>
                  </a:lnTo>
                  <a:lnTo>
                    <a:pt x="0" y="0"/>
                  </a:lnTo>
                  <a:lnTo>
                    <a:pt x="0" y="55880"/>
                  </a:lnTo>
                  <a:lnTo>
                    <a:pt x="0" y="76200"/>
                  </a:lnTo>
                  <a:lnTo>
                    <a:pt x="0" y="140970"/>
                  </a:lnTo>
                  <a:lnTo>
                    <a:pt x="23050" y="140970"/>
                  </a:lnTo>
                  <a:lnTo>
                    <a:pt x="23050" y="76200"/>
                  </a:lnTo>
                  <a:lnTo>
                    <a:pt x="99479" y="76200"/>
                  </a:lnTo>
                  <a:lnTo>
                    <a:pt x="99479" y="140970"/>
                  </a:lnTo>
                  <a:lnTo>
                    <a:pt x="122516" y="140970"/>
                  </a:lnTo>
                  <a:lnTo>
                    <a:pt x="122516" y="76200"/>
                  </a:lnTo>
                  <a:lnTo>
                    <a:pt x="122516" y="55880"/>
                  </a:lnTo>
                  <a:lnTo>
                    <a:pt x="122516" y="0"/>
                  </a:lnTo>
                  <a:close/>
                </a:path>
              </a:pathLst>
            </a:custGeom>
            <a:solidFill>
              <a:srgbClr val="3F3F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94990" y="1079439"/>
              <a:ext cx="291047" cy="14469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09955" y="1080241"/>
              <a:ext cx="123556" cy="141273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56072" y="1080241"/>
              <a:ext cx="123765" cy="14127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1993962" y="1324450"/>
            <a:ext cx="883919" cy="146685"/>
            <a:chOff x="1993961" y="1321274"/>
            <a:chExt cx="883919" cy="146685"/>
          </a:xfrm>
        </p:grpSpPr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93961" y="1323903"/>
              <a:ext cx="112048" cy="14127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128352" y="1321284"/>
              <a:ext cx="149744" cy="14650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03991" y="1321274"/>
              <a:ext cx="120195" cy="14651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44112" y="1321274"/>
              <a:ext cx="120195" cy="146519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93190" y="1323900"/>
              <a:ext cx="123776" cy="141273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54121" y="1323900"/>
              <a:ext cx="123765" cy="141273"/>
            </a:xfrm>
            <a:prstGeom prst="rect">
              <a:avLst/>
            </a:prstGeom>
          </p:spPr>
        </p:pic>
      </p:grpSp>
      <p:pic>
        <p:nvPicPr>
          <p:cNvPr id="39" name="object 3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3472" y="693429"/>
            <a:ext cx="1043025" cy="1164917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BC114F86-167E-4A1D-9884-1510F2D6A9B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719" y="458239"/>
            <a:ext cx="4183531" cy="16023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id="{5E3FCA23-D8EC-B74D-B073-8974604F5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149" y="677999"/>
            <a:ext cx="9741217" cy="911089"/>
          </a:xfrm>
        </p:spPr>
        <p:txBody>
          <a:bodyPr/>
          <a:lstStyle/>
          <a:p>
            <a:r>
              <a:rPr lang="ru-RU" b="1" dirty="0"/>
              <a:t>Актуальность проекта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283F6D99-FE8F-3447-990D-DE77451547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l"/>
            <a:r>
              <a:rPr lang="ru-RU" sz="36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70% учеников 10-11 классов не могут мысленно представить объемную фигуру по плоскому чертежу в учебнике.</a:t>
            </a:r>
          </a:p>
          <a:p>
            <a:pPr algn="l"/>
            <a:r>
              <a:rPr lang="ru-RU" sz="36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Учителя тратят 2-3 часа на подготовку демонстрационных материалов к каждому уроку стереометрии.</a:t>
            </a:r>
          </a:p>
          <a:p>
            <a:pPr algn="l"/>
            <a:r>
              <a:rPr lang="ru-RU" sz="36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Существующие пособия либо статичны (монолитные муляжи), либо дороги (импортные наборы от 15 000 руб.), либо не дают тактильного контакта (цифровые платформы).</a:t>
            </a:r>
          </a:p>
          <a:p>
            <a:pPr algn="l"/>
            <a:r>
              <a:rPr lang="ru-RU" sz="36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Результат: низкие баллы ЕГЭ по стереометрии (задача №14 профильного уровня), стресс учеников и перегрузка учителей.</a:t>
            </a:r>
          </a:p>
          <a:p>
            <a:endParaRPr lang="ru-RU" sz="3600" dirty="0">
              <a:latin typeface="Aptos" panose="020B0004020202020204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454FF70-D612-76B6-2C0D-D6F44CF27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050" y="1562100"/>
            <a:ext cx="9753600" cy="97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195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57418DB-37CF-2943-BAD4-176F0C2D3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Проблема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1E6B201B-CA04-0AEF-BD5A-00BB80AB8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6899636"/>
              </p:ext>
            </p:extLst>
          </p:nvPr>
        </p:nvGraphicFramePr>
        <p:xfrm>
          <a:off x="391884" y="1807028"/>
          <a:ext cx="19507202" cy="9231087"/>
        </p:xfrm>
        <a:graphic>
          <a:graphicData uri="http://schemas.openxmlformats.org/drawingml/2006/table">
            <a:tbl>
              <a:tblPr/>
              <a:tblGrid>
                <a:gridCol w="9753601">
                  <a:extLst>
                    <a:ext uri="{9D8B030D-6E8A-4147-A177-3AD203B41FA5}">
                      <a16:colId xmlns:a16="http://schemas.microsoft.com/office/drawing/2014/main" val="3435927094"/>
                    </a:ext>
                  </a:extLst>
                </a:gridCol>
                <a:gridCol w="9753601">
                  <a:extLst>
                    <a:ext uri="{9D8B030D-6E8A-4147-A177-3AD203B41FA5}">
                      <a16:colId xmlns:a16="http://schemas.microsoft.com/office/drawing/2014/main" val="3657818957"/>
                    </a:ext>
                  </a:extLst>
                </a:gridCol>
              </a:tblGrid>
              <a:tr h="861003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effectLst/>
                          <a:latin typeface="Aptos" panose="020B0004020202020204" pitchFamily="34" charset="0"/>
                        </a:rPr>
                        <a:t>Решение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effectLst/>
                          <a:latin typeface="Aptos" panose="020B0004020202020204" pitchFamily="34" charset="0"/>
                        </a:rPr>
                        <a:t>Недостатки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670667"/>
                  </a:ext>
                </a:extLst>
              </a:tr>
              <a:tr h="1369137"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Деревянные/пластиковые муляжи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Монолитные, нельзя заглянуть внутрь, изучить сечение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5820394"/>
                  </a:ext>
                </a:extLst>
              </a:tr>
              <a:tr h="1877270"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Импортные наборы для сечений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Цена от 15 000 руб., долгая доставка, сложность замены деталей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311024"/>
                  </a:ext>
                </a:extLst>
              </a:tr>
              <a:tr h="1877270"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Цифровые платформы (</a:t>
                      </a:r>
                      <a:r>
                        <a:rPr lang="en-US" sz="3600" b="0">
                          <a:effectLst/>
                          <a:latin typeface="Aptos" panose="020B0004020202020204" pitchFamily="34" charset="0"/>
                        </a:rPr>
                        <a:t>GeoGebra, </a:t>
                      </a:r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РЭШ)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Нет тактильного контакта, требуется компьютер, не развивают моторику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58613"/>
                  </a:ext>
                </a:extLst>
              </a:tr>
              <a:tr h="1877270"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Бесплатные 3</a:t>
                      </a:r>
                      <a:r>
                        <a:rPr lang="en-US" sz="3600" b="0">
                          <a:effectLst/>
                          <a:latin typeface="Aptos" panose="020B0004020202020204" pitchFamily="34" charset="0"/>
                        </a:rPr>
                        <a:t>D-</a:t>
                      </a:r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модели из интернета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 dirty="0">
                          <a:effectLst/>
                          <a:latin typeface="Aptos" panose="020B0004020202020204" pitchFamily="34" charset="0"/>
                        </a:rPr>
                        <a:t>Нет методической проработки, не адаптированы под ЕГЭ, требуют навыков печати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349606"/>
                  </a:ext>
                </a:extLst>
              </a:tr>
              <a:tr h="1369137">
                <a:tc>
                  <a:txBody>
                    <a:bodyPr/>
                    <a:lstStyle/>
                    <a:p>
                      <a:r>
                        <a:rPr lang="ru-RU" sz="3600" b="0">
                          <a:effectLst/>
                          <a:latin typeface="Aptos" panose="020B0004020202020204" pitchFamily="34" charset="0"/>
                        </a:rPr>
                        <a:t>Самодельные пособия учителей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600" b="0" dirty="0">
                          <a:effectLst/>
                          <a:latin typeface="Aptos" panose="020B0004020202020204" pitchFamily="34" charset="0"/>
                        </a:rPr>
                        <a:t>Трудоемко, недолговечно, низкое качество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2737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5285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Решение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114D169-39CA-9F4E-8E20-E19DCB371C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5317" y="1880394"/>
            <a:ext cx="19548783" cy="7554912"/>
          </a:xfrm>
        </p:spPr>
        <p:txBody>
          <a:bodyPr/>
          <a:lstStyle/>
          <a:p>
            <a:pPr algn="l"/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«</a:t>
            </a:r>
            <a:r>
              <a:rPr lang="ru-RU" sz="40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ГеометрикУМ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» — гибридные (</a:t>
            </a:r>
            <a:r>
              <a:rPr lang="ru-RU" sz="40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фиджитал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) образовательные наборы:</a:t>
            </a:r>
          </a:p>
          <a:p>
            <a:pPr algn="l"/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Разборные прозрачные модели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можно изучать внутреннее строение и сечения</a:t>
            </a:r>
            <a:b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Сменные цветные плоскости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соответствуют конкретным задачам ЕГЭ</a:t>
            </a:r>
            <a:b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QR-код на каждой модели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переход к </a:t>
            </a:r>
            <a:r>
              <a:rPr lang="ru-RU" sz="40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видеоразбору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 задачи и 3D-анимации</a:t>
            </a:r>
            <a:b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Цифровая библиотека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учитель может скачать и распечатать новые модели сам</a:t>
            </a:r>
            <a:b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Цена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2500 руб. против 15 000 руб. у импортных аналогов</a:t>
            </a:r>
            <a:b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 </a:t>
            </a:r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Ремонтопригодность</a:t>
            </a:r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— сломанную деталь можно перепечатать за 1 час</a:t>
            </a:r>
          </a:p>
          <a:p>
            <a:pPr algn="l"/>
            <a:r>
              <a:rPr lang="ru-RU" sz="40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Выгоды:</a:t>
            </a:r>
            <a:endParaRPr lang="ru-RU" sz="4000" b="0" i="0" dirty="0">
              <a:solidFill>
                <a:srgbClr val="0F1115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Учитель экономит 80% времени на подготовку к уроку</a:t>
            </a:r>
          </a:p>
          <a:p>
            <a:pPr algn="l"/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Ученик повышает балл ЕГЭ за счет понимания, а не заучивания</a:t>
            </a:r>
          </a:p>
          <a:p>
            <a:pPr algn="l"/>
            <a:r>
              <a:rPr lang="ru-RU" sz="40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Школа получает современное оборудование по цене расходников</a:t>
            </a:r>
          </a:p>
          <a:p>
            <a:endParaRPr lang="ru-RU" sz="4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18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Рынок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4896C73-F32D-8247-AB33-4BFBCE9D9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5804" y="2555309"/>
            <a:ext cx="18432491" cy="7554912"/>
          </a:xfrm>
        </p:spPr>
        <p:txBody>
          <a:bodyPr/>
          <a:lstStyle/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Рынок: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</a:t>
            </a:r>
            <a:r>
              <a:rPr lang="ru-RU" sz="44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EdTech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 + учебное оборудование для школ</a:t>
            </a:r>
          </a:p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Объем рынка РФ: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более 40 000 школ, 200 000 репетиторов, 1,5 млн выпускников в год</a:t>
            </a:r>
          </a:p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TAM (общий рынок):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12 млрд руб. (оснащение кабинетов математики)</a:t>
            </a:r>
          </a:p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SAM (доступный рынок):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3 млрд руб. (школы с углубленным изучением математики + репетиторы)</a:t>
            </a:r>
          </a:p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SOM (реально достижимый на 3 года):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50 млн руб. (2% доли)</a:t>
            </a:r>
          </a:p>
          <a:p>
            <a:pPr algn="l"/>
            <a:r>
              <a:rPr lang="ru-RU" sz="44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Конкуренция: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 низкая в сегменте гибридных пособий, высокие барьеры для импорта</a:t>
            </a:r>
          </a:p>
          <a:p>
            <a:endParaRPr lang="ru-RU" sz="4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738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Бизнес-модель</a:t>
            </a:r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6B066E48-C914-94C4-00D6-384952C3D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0309880"/>
              </p:ext>
            </p:extLst>
          </p:nvPr>
        </p:nvGraphicFramePr>
        <p:xfrm>
          <a:off x="1382712" y="2404110"/>
          <a:ext cx="17338676" cy="6507480"/>
        </p:xfrm>
        <a:graphic>
          <a:graphicData uri="http://schemas.openxmlformats.org/drawingml/2006/table">
            <a:tbl>
              <a:tblPr/>
              <a:tblGrid>
                <a:gridCol w="3705443">
                  <a:extLst>
                    <a:ext uri="{9D8B030D-6E8A-4147-A177-3AD203B41FA5}">
                      <a16:colId xmlns:a16="http://schemas.microsoft.com/office/drawing/2014/main" val="262027912"/>
                    </a:ext>
                  </a:extLst>
                </a:gridCol>
                <a:gridCol w="4544411">
                  <a:extLst>
                    <a:ext uri="{9D8B030D-6E8A-4147-A177-3AD203B41FA5}">
                      <a16:colId xmlns:a16="http://schemas.microsoft.com/office/drawing/2014/main" val="2516540860"/>
                    </a:ext>
                  </a:extLst>
                </a:gridCol>
                <a:gridCol w="4544411">
                  <a:extLst>
                    <a:ext uri="{9D8B030D-6E8A-4147-A177-3AD203B41FA5}">
                      <a16:colId xmlns:a16="http://schemas.microsoft.com/office/drawing/2014/main" val="2331126069"/>
                    </a:ext>
                  </a:extLst>
                </a:gridCol>
                <a:gridCol w="4544411">
                  <a:extLst>
                    <a:ext uri="{9D8B030D-6E8A-4147-A177-3AD203B41FA5}">
                      <a16:colId xmlns:a16="http://schemas.microsoft.com/office/drawing/2014/main" val="3326739816"/>
                    </a:ext>
                  </a:extLst>
                </a:gridCol>
              </a:tblGrid>
              <a:tr h="464820"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effectLst/>
                          <a:latin typeface="Aptos" panose="020B0004020202020204" pitchFamily="34" charset="0"/>
                        </a:rPr>
                        <a:t>Канал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effectLst/>
                          <a:latin typeface="Aptos" panose="020B0004020202020204" pitchFamily="34" charset="0"/>
                        </a:rPr>
                        <a:t>Продукт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>
                          <a:effectLst/>
                          <a:latin typeface="Aptos" panose="020B0004020202020204" pitchFamily="34" charset="0"/>
                        </a:rPr>
                        <a:t>Цена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>
                          <a:effectLst/>
                          <a:latin typeface="Aptos" panose="020B0004020202020204" pitchFamily="34" charset="0"/>
                        </a:rPr>
                        <a:t>Маржинальность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727530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en-US" sz="3200" b="0">
                          <a:effectLst/>
                          <a:latin typeface="Aptos" panose="020B0004020202020204" pitchFamily="34" charset="0"/>
                        </a:rPr>
                        <a:t>B2B (</a:t>
                      </a:r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школы)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Тематические наборы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2500 руб.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80%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961557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en-US" sz="3200" b="0">
                          <a:effectLst/>
                          <a:latin typeface="Aptos" panose="020B0004020202020204" pitchFamily="34" charset="0"/>
                        </a:rPr>
                        <a:t>B2C (</a:t>
                      </a:r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родители, репетиторы)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Наборы через маркетплейсы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2500-3000 руб.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75%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2466254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Цифровая подписка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Доступ к библиотеке 3</a:t>
                      </a:r>
                      <a:r>
                        <a:rPr lang="en-US" sz="3200" b="0">
                          <a:effectLst/>
                          <a:latin typeface="Aptos" panose="020B0004020202020204" pitchFamily="34" charset="0"/>
                        </a:rPr>
                        <a:t>D-</a:t>
                      </a:r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моделей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300 руб./мес.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95%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88760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en-US" sz="3200" b="0">
                          <a:effectLst/>
                          <a:latin typeface="Aptos" panose="020B0004020202020204" pitchFamily="34" charset="0"/>
                        </a:rPr>
                        <a:t>B2B-</a:t>
                      </a:r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услуги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Мастер-классы для учителей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10 000 руб./выезд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90%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126417"/>
                  </a:ext>
                </a:extLst>
              </a:tr>
              <a:tr h="464820"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Гранты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У.М.Н.И.К., «Студенческий стартап»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>
                          <a:effectLst/>
                          <a:latin typeface="Aptos" panose="020B0004020202020204" pitchFamily="34" charset="0"/>
                        </a:rPr>
                        <a:t>500 тыс. - 1 млн руб.</a:t>
                      </a:r>
                    </a:p>
                  </a:txBody>
                  <a:tcPr marL="152400" marR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3200" b="0" dirty="0">
                          <a:effectLst/>
                          <a:latin typeface="Aptos" panose="020B0004020202020204" pitchFamily="34" charset="0"/>
                        </a:rPr>
                        <a:t>безвозмездно</a:t>
                      </a:r>
                    </a:p>
                  </a:txBody>
                  <a:tcPr marL="152400"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91713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626966F3-859F-7B75-0310-EE4971BFB61A}"/>
              </a:ext>
            </a:extLst>
          </p:cNvPr>
          <p:cNvSpPr txBox="1"/>
          <p:nvPr/>
        </p:nvSpPr>
        <p:spPr>
          <a:xfrm>
            <a:off x="1382710" y="9519904"/>
            <a:ext cx="173386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Стратегия прохождения «долины смерти»:</a:t>
            </a:r>
            <a:br>
              <a:rPr lang="ru-RU" sz="2800" dirty="0">
                <a:latin typeface="Aptos" panose="020B0004020202020204" pitchFamily="34" charset="0"/>
              </a:rPr>
            </a:br>
            <a:r>
              <a:rPr lang="ru-RU" sz="28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Цифровые подписки и мастер-классы обеспечивают Cash </a:t>
            </a:r>
            <a:r>
              <a:rPr lang="ru-RU" sz="28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Flow</a:t>
            </a:r>
            <a:r>
              <a:rPr lang="ru-RU" sz="28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 с первых месяцев, гранты покрывают разработку, продажи наборов дают прибыль для масштабирования.</a:t>
            </a:r>
            <a:endParaRPr lang="ru-RU" sz="2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7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Текущие результаты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977D909F-9EDA-3741-9984-4E6538C4E5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49478" y="2068285"/>
            <a:ext cx="9435493" cy="5054455"/>
          </a:xfrm>
        </p:spPr>
        <p:txBody>
          <a:bodyPr/>
          <a:lstStyle/>
          <a:p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Проведено 10 интервью с учителями и репетиторами</a:t>
            </a:r>
            <a:br>
              <a:rPr lang="ru-RU" sz="4400" dirty="0">
                <a:latin typeface="Aptos" panose="020B0004020202020204" pitchFamily="34" charset="0"/>
              </a:rPr>
            </a:b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Создан первый прототип — прозрачный куб со сменными плоскостями сечений</a:t>
            </a:r>
            <a:br>
              <a:rPr lang="ru-RU" sz="4400" dirty="0">
                <a:latin typeface="Aptos" panose="020B0004020202020204" pitchFamily="34" charset="0"/>
              </a:rPr>
            </a:b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Разработана технология сборки</a:t>
            </a:r>
            <a:br>
              <a:rPr lang="ru-RU" sz="4400" dirty="0">
                <a:latin typeface="Aptos" panose="020B0004020202020204" pitchFamily="34" charset="0"/>
              </a:rPr>
            </a:b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Запущен </a:t>
            </a:r>
            <a:r>
              <a:rPr lang="ru-RU" sz="44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лендинг</a:t>
            </a: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, собрано 12 предзаказов от учителей (без рекламы)</a:t>
            </a:r>
            <a:br>
              <a:rPr lang="ru-RU" sz="4400" dirty="0">
                <a:latin typeface="Aptos" panose="020B0004020202020204" pitchFamily="34" charset="0"/>
              </a:rPr>
            </a:b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Подана заявка на грант У.М.Н.И.К. (Фонд содействия инновациям)</a:t>
            </a:r>
            <a:br>
              <a:rPr lang="ru-RU" sz="4400" dirty="0">
                <a:latin typeface="Aptos" panose="020B0004020202020204" pitchFamily="34" charset="0"/>
              </a:rPr>
            </a:br>
            <a:r>
              <a:rPr lang="ru-RU" sz="44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✅ Команда прошла 1 этап акселерационной программы НовГУ</a:t>
            </a:r>
            <a:endParaRPr lang="ru-RU" sz="4400" dirty="0">
              <a:latin typeface="Aptos" panose="020B0004020202020204" pitchFamily="34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32A129D-1E51-662D-B66F-1840C6ADC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971" y="1340140"/>
            <a:ext cx="9753600" cy="97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33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b="1" dirty="0"/>
              <a:t>Планы развития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C1D705DB-48BD-5A41-8B3E-9DE81E2C92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4587" y="1654629"/>
            <a:ext cx="19026269" cy="8842683"/>
          </a:xfrm>
        </p:spPr>
        <p:txBody>
          <a:bodyPr/>
          <a:lstStyle/>
          <a:p>
            <a:pPr algn="l"/>
            <a:r>
              <a:rPr lang="ru-RU" sz="32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Ближайшие шаги (6 месяцев):</a:t>
            </a:r>
            <a:endParaRPr lang="ru-RU" sz="3200" b="0" i="0" dirty="0">
              <a:solidFill>
                <a:srgbClr val="0F1115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Завершить разработку MVP (набор «Сечения куба»)</a:t>
            </a:r>
          </a:p>
          <a:p>
            <a:pPr algn="l"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Провести пилотное тестирование в 3 школах</a:t>
            </a:r>
          </a:p>
          <a:p>
            <a:pPr algn="l"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Получить грант У.М.Н.И.К. (500 тыс. руб.)</a:t>
            </a:r>
          </a:p>
          <a:p>
            <a:pPr algn="l"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Запустить производство первой партии (100 наборов)</a:t>
            </a:r>
          </a:p>
          <a:p>
            <a:pPr algn="l"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Выйти на маркетплейсы </a:t>
            </a:r>
            <a:r>
              <a:rPr lang="ru-RU" sz="32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Ozon</a:t>
            </a: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 и </a:t>
            </a:r>
            <a:r>
              <a:rPr lang="ru-RU" sz="3200" b="0" i="0" dirty="0" err="1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Wildberries</a:t>
            </a:r>
            <a:endParaRPr lang="ru-RU" sz="3200" b="0" i="0" dirty="0">
              <a:solidFill>
                <a:srgbClr val="0F1115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ru-RU" sz="32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Потребности:</a:t>
            </a:r>
            <a:endParaRPr lang="ru-RU" sz="3200" b="0" i="0" dirty="0">
              <a:solidFill>
                <a:srgbClr val="0F1115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Инвестиции 500 тыс. руб. для закупки материалов и упаковки (или грант)</a:t>
            </a:r>
          </a:p>
          <a:p>
            <a:pPr algn="l"/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Партнеры среди издательств учебной литературы для встраивания QR-кодов</a:t>
            </a:r>
          </a:p>
          <a:p>
            <a:pPr algn="l"/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Доступ к школам для пилотных внедрений</a:t>
            </a:r>
          </a:p>
          <a:p>
            <a:pPr algn="l"/>
            <a:r>
              <a:rPr lang="ru-RU" sz="32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Предложение инвестору/партнеру:</a:t>
            </a:r>
            <a:endParaRPr lang="ru-RU" sz="3200" b="0" i="0" dirty="0">
              <a:solidFill>
                <a:srgbClr val="0F1115"/>
              </a:solidFill>
              <a:effectLst/>
              <a:latin typeface="Aptos" panose="020B0004020202020204" pitchFamily="34" charset="0"/>
            </a:endParaRPr>
          </a:p>
          <a:p>
            <a:pPr algn="l"/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Вход в долю (10-15% за инвестиции 500 тыс. руб.)</a:t>
            </a:r>
          </a:p>
          <a:p>
            <a:pPr algn="l"/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Партнерская программа (комиссия с продаж при продвижении)</a:t>
            </a:r>
          </a:p>
          <a:p>
            <a:pPr algn="l"/>
            <a:r>
              <a:rPr lang="ru-RU" sz="3200" b="1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Долгосрочная цель (3 года):</a:t>
            </a:r>
            <a:b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</a:br>
            <a:r>
              <a:rPr lang="ru-RU" sz="3200" b="0" i="0" dirty="0">
                <a:solidFill>
                  <a:srgbClr val="0F1115"/>
                </a:solidFill>
                <a:effectLst/>
                <a:latin typeface="Aptos" panose="020B0004020202020204" pitchFamily="34" charset="0"/>
              </a:rPr>
              <a:t>Стать ведущим российским производителем наглядных пособий по математике, занять 5% рынка учебного оборудования для кабинетов математики.</a:t>
            </a:r>
          </a:p>
          <a:p>
            <a:endParaRPr lang="ru-RU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340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9A7D140-5157-2549-A86E-D36B30EF2926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906463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/>
          <a:p>
            <a:pPr>
              <a:lnSpc>
                <a:spcPts val="4360"/>
              </a:lnSpc>
              <a:buNone/>
            </a:pPr>
            <a:r>
              <a:rPr lang="ru-RU" sz="1800" dirty="0"/>
              <a:t>Сайт </a:t>
            </a:r>
          </a:p>
          <a:p>
            <a:pPr>
              <a:lnSpc>
                <a:spcPts val="4360"/>
              </a:lnSpc>
              <a:buNone/>
            </a:pPr>
            <a:r>
              <a:rPr lang="ru-RU" sz="1800" dirty="0"/>
              <a:t>Телефон</a:t>
            </a:r>
          </a:p>
          <a:p>
            <a:pPr>
              <a:lnSpc>
                <a:spcPts val="4360"/>
              </a:lnSpc>
              <a:buNone/>
            </a:pPr>
            <a:r>
              <a:rPr lang="en-US" sz="1800" dirty="0"/>
              <a:t>email</a:t>
            </a:r>
            <a:endParaRPr lang="ru-RU" sz="18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ACA1D3-A985-CA4B-8A99-352E9BB6E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464" y="4564856"/>
            <a:ext cx="9733828" cy="218598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b="1" dirty="0"/>
              <a:t>Контакты</a:t>
            </a:r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082242F-83C6-084D-AE29-2946DC57981E}"/>
              </a:ext>
            </a:extLst>
          </p:cNvPr>
          <p:cNvSpPr txBox="1">
            <a:spLocks/>
          </p:cNvSpPr>
          <p:nvPr/>
        </p:nvSpPr>
        <p:spPr>
          <a:xfrm>
            <a:off x="2668761" y="7631892"/>
            <a:ext cx="9733829" cy="273208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4360"/>
              </a:lnSpc>
              <a:buClrTx/>
            </a:pPr>
            <a:r>
              <a:rPr lang="en-US" sz="2800" dirty="0" err="1"/>
              <a:t>Website.ru</a:t>
            </a:r>
            <a:r>
              <a:rPr lang="ru-RU" sz="2800" dirty="0"/>
              <a:t> 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/>
              <a:t>+7 (</a:t>
            </a:r>
            <a:r>
              <a:rPr lang="ru-RU" sz="2800" dirty="0"/>
              <a:t>___) ___-__-__</a:t>
            </a:r>
          </a:p>
          <a:p>
            <a:pPr>
              <a:lnSpc>
                <a:spcPts val="4360"/>
              </a:lnSpc>
              <a:buClrTx/>
            </a:pPr>
            <a:r>
              <a:rPr lang="en-US" sz="2800" dirty="0" err="1"/>
              <a:t>email@mailto.ru</a:t>
            </a:r>
            <a:endParaRPr lang="ru-RU" sz="2800" dirty="0"/>
          </a:p>
        </p:txBody>
      </p:sp>
      <p:pic>
        <p:nvPicPr>
          <p:cNvPr id="6" name="Рисунок 5" descr="Изображение выглядит как стул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4D42E6F8-6DD0-04E7-6DAE-F636A8CC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598" y="1481792"/>
            <a:ext cx="13306649" cy="88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06525"/>
      </p:ext>
    </p:extLst>
  </p:cSld>
  <p:clrMapOvr>
    <a:masterClrMapping/>
  </p:clrMapOvr>
</p:sld>
</file>

<file path=ppt/theme/theme1.xml><?xml version="1.0" encoding="utf-8"?>
<a:theme xmlns:a="http://schemas.openxmlformats.org/drawingml/2006/main" name="ОБЛОЖК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РАЗДЕЛИТЕЛ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89BBA01C4FE21449AAFFFA76EBF4062" ma:contentTypeVersion="11" ma:contentTypeDescription="Создание документа." ma:contentTypeScope="" ma:versionID="79aedfc5a69420e3d16d7088044bfd88">
  <xsd:schema xmlns:xsd="http://www.w3.org/2001/XMLSchema" xmlns:xs="http://www.w3.org/2001/XMLSchema" xmlns:p="http://schemas.microsoft.com/office/2006/metadata/properties" xmlns:ns2="dae585fd-f7dc-4d5a-b1b8-e5742ef77c8f" xmlns:ns3="f3f21cfc-4d3e-42b1-8a95-d7209818f9d6" targetNamespace="http://schemas.microsoft.com/office/2006/metadata/properties" ma:root="true" ma:fieldsID="cf8c26219cdb8dd4a9c0e137e475de8a" ns2:_="" ns3:_="">
    <xsd:import namespace="dae585fd-f7dc-4d5a-b1b8-e5742ef77c8f"/>
    <xsd:import namespace="f3f21cfc-4d3e-42b1-8a95-d7209818f9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585fd-f7dc-4d5a-b1b8-e5742ef77c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f21cfc-4d3e-42b1-8a95-d7209818f9d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F6784E-6852-4EC6-93B9-B2F40371A23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f3f21cfc-4d3e-42b1-8a95-d7209818f9d6"/>
    <ds:schemaRef ds:uri="dae585fd-f7dc-4d5a-b1b8-e5742ef77c8f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3A4F37C-2065-498A-9F8A-F1C3212BD4FE}">
  <ds:schemaRefs>
    <ds:schemaRef ds:uri="dae585fd-f7dc-4d5a-b1b8-e5742ef77c8f"/>
    <ds:schemaRef ds:uri="f3f21cfc-4d3e-42b1-8a95-d7209818f9d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FF58AEB-2291-40AF-B249-515FE11CFB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3724</TotalTime>
  <Words>712</Words>
  <Application>Microsoft Office PowerPoint</Application>
  <PresentationFormat>Произвольный</PresentationFormat>
  <Paragraphs>85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Microsoft Sans Serif</vt:lpstr>
      <vt:lpstr>Trebuchet MS</vt:lpstr>
      <vt:lpstr>ОБЛОЖКИ</vt:lpstr>
      <vt:lpstr>РАЗДЕЛИТЕЛИ</vt:lpstr>
      <vt:lpstr>Презентация PowerPoint</vt:lpstr>
      <vt:lpstr>Актуальность проекта</vt:lpstr>
      <vt:lpstr>Проблема</vt:lpstr>
      <vt:lpstr>Решение</vt:lpstr>
      <vt:lpstr>Рынок</vt:lpstr>
      <vt:lpstr>Бизнес-модель</vt:lpstr>
      <vt:lpstr>Текущие результаты</vt:lpstr>
      <vt:lpstr>Планы развития</vt:lpstr>
      <vt:lpstr>Контакты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Пешкова Василиса Олеговна</dc:creator>
  <cp:lastModifiedBy>Solnishko</cp:lastModifiedBy>
  <cp:revision>221</cp:revision>
  <dcterms:created xsi:type="dcterms:W3CDTF">2021-03-01T12:07:13Z</dcterms:created>
  <dcterms:modified xsi:type="dcterms:W3CDTF">2026-05-25T05:22:28Z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2021-03-01T00:00:00Z</vt:filetime>
  </property>
  <property fmtid="{D5CDD505-2E9C-101B-9397-08002B2CF9AE}" pid="3" name="ContentTypeId">
    <vt:lpwstr>0x010100389BBA01C4FE21449AAFFFA76EBF4062</vt:lpwstr>
  </property>
</Properties>
</file>