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78" r:id="rId6"/>
    <p:sldId id="291" r:id="rId7"/>
    <p:sldId id="292" r:id="rId8"/>
    <p:sldId id="293" r:id="rId9"/>
    <p:sldId id="294" r:id="rId10"/>
    <p:sldId id="295" r:id="rId11"/>
    <p:sldId id="296" r:id="rId12"/>
    <p:sldId id="281" r:id="rId13"/>
    <p:sldId id="297" r:id="rId14"/>
    <p:sldId id="282" r:id="rId15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5D5C"/>
    <a:srgbClr val="E63538"/>
    <a:srgbClr val="FF6600"/>
    <a:srgbClr val="0080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35" autoAdjust="0"/>
    <p:restoredTop sz="88673" autoAdjust="0"/>
  </p:normalViewPr>
  <p:slideViewPr>
    <p:cSldViewPr snapToGrid="0" snapToObjects="1" showGuides="1">
      <p:cViewPr varScale="1">
        <p:scale>
          <a:sx n="90" d="100"/>
          <a:sy n="90" d="100"/>
        </p:scale>
        <p:origin x="762" y="114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636354"/>
            <a:ext cx="5753344" cy="1495017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Альтернативные источники энергии для промышленного предприятия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76030" y="3404503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/>
              <a:t>Чистая энергия ближе, чем вам кажется!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Актуальность проекта и проблема клиента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Существует ряд причин, по которым акцент делается на разработке и внедрении альтернативных источников энергии.</a:t>
            </a:r>
          </a:p>
          <a:p>
            <a:endParaRPr lang="ru-RU" dirty="0"/>
          </a:p>
          <a:p>
            <a:r>
              <a:rPr lang="ru-RU" dirty="0"/>
              <a:t>Первая причина - это устойчивость и экономическая эффективность. Традиционные источники энергии, такие как ископаемые топлива, имеют ограниченные запасы и становятся все более дорогостоящими. Переход на альтернативные источники энергии позволяет предприятиям снизить затраты на энергию и обеспечить более стабильные поставки энергии в долгосрочной перспективе.</a:t>
            </a:r>
          </a:p>
          <a:p>
            <a:endParaRPr lang="ru-RU" dirty="0"/>
          </a:p>
          <a:p>
            <a:r>
              <a:rPr lang="ru-RU" dirty="0"/>
              <a:t>Вторая причина - это экологическая устойчивость. Традиционные источники энергии сопровождаются выбросами парниковых газов и загрязнением окружающей среды. Альтернативные источники, такие как солнечная и ветровая энергия, позволяют снизить негативное воздействие на климат и природные ресурсы. Переход на такие источники помогает бороться с изменением климата и улучшить качество окружающей среды.</a:t>
            </a:r>
          </a:p>
          <a:p>
            <a:endParaRPr lang="ru-RU" dirty="0"/>
          </a:p>
          <a:p>
            <a:r>
              <a:rPr lang="ru-RU" dirty="0"/>
              <a:t>Третья причина - это создание новых возможностей для бизнеса. Развитие альтернативных источников энергии открывает новые рынки и возможности для инноваций. Множество компаний уже активно внедряют такие решения и стремятся стать энергетически устойчивыми. Это даёт конкурентные преимущества и способствует развитию экономики.</a:t>
            </a:r>
          </a:p>
          <a:p>
            <a:endParaRPr lang="ru-RU" dirty="0"/>
          </a:p>
          <a:p>
            <a:r>
              <a:rPr lang="ru-RU" dirty="0"/>
              <a:t>В целом, проект "альтернативные источники энергии для промышленного предприятия" актуален как с экономической, так и с экологической точек зрения. Разработка и внедрение альтернативных источников энергии является важным шагом в направлении устойчивого развития и создания благоприятной для всех жизни планеты.</a:t>
            </a:r>
          </a:p>
        </p:txBody>
      </p:sp>
    </p:spTree>
    <p:extLst>
      <p:ext uri="{BB962C8B-B14F-4D97-AF65-F5344CB8AC3E}">
        <p14:creationId xmlns:p14="http://schemas.microsoft.com/office/powerpoint/2010/main" val="2729082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1. Производство и продажа оборудования: В этой модели бизнеса компания занимается разработкой, производством и продажей оборудования для использования альтернативных источников энергии. Это может быть солнечные панели, ветрогенераторы, геотермальные системы и т.д. Компания может работать как производитель или дистрибьютор оборудования, предлагая его на рынке или поставляя заказчикам под ключ.</a:t>
            </a:r>
          </a:p>
          <a:p>
            <a:endParaRPr lang="ru-RU" dirty="0"/>
          </a:p>
          <a:p>
            <a:r>
              <a:rPr lang="ru-RU" dirty="0"/>
              <a:t>2. Установка и обслуживание систем: В этой модели бизнеса компания предлагает услуги по установке, настройке и обслуживанию систем, использующих альтернативные источники энергии. Компания может принимать заказы на установку солнечных панелей на крышах зданий, настройку ветрогенераторов или геотермальных систем, а также предоставлять техническую поддержку и регулярное обслуживание.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3453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Целевая аудитория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Крупные промышленные компании (Северсталь, </a:t>
            </a:r>
            <a:r>
              <a:rPr lang="ru-RU" dirty="0" err="1"/>
              <a:t>Фосагро</a:t>
            </a:r>
            <a:r>
              <a:rPr lang="ru-RU" dirty="0"/>
              <a:t>). </a:t>
            </a:r>
          </a:p>
          <a:p>
            <a:r>
              <a:rPr lang="ru-RU" dirty="0"/>
              <a:t>Проект нацелен именно на них. </a:t>
            </a:r>
          </a:p>
          <a:p>
            <a:endParaRPr lang="ru-RU" dirty="0"/>
          </a:p>
          <a:p>
            <a:r>
              <a:rPr lang="ru-RU" dirty="0"/>
              <a:t>Физические лица - побочный рынок.</a:t>
            </a:r>
          </a:p>
        </p:txBody>
      </p:sp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Бизнес-модель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Бизнес-модель альтернативных источников энергии может варьироваться в зависимости от конкретных условий и требований рынка, однако есть несколько основных подходов, которые могут быть использованы. Рассмотрим некоторые из них:</a:t>
            </a:r>
          </a:p>
          <a:p>
            <a:r>
              <a:rPr lang="ru-RU" dirty="0"/>
              <a:t>1. Производство и продажа оборудования: В этой модели бизнеса компания занимается разработкой, производством и продажей оборудования для использования альтернативных источников энергии. Это может быть солнечные панели, ветрогенераторы, геотермальные системы и т.д. Компания может работать как производитель или дистрибьютор оборудования, предлагая его на рынке или поставляя заказчикам под ключ.</a:t>
            </a:r>
          </a:p>
          <a:p>
            <a:r>
              <a:rPr lang="ru-RU" dirty="0"/>
              <a:t>2. Установка и обслуживание систем: В этой модели бизнеса компания предлагает услуги по установке, настройке и обслуживанию систем, использующих альтернативные источники энергии. Компания может принимать заказы на установку солнечных панелей на крышах зданий, настройку ветрогенераторов или геотермальных систем, а также предоставлять техническую поддержку и регулярное обслуживание.</a:t>
            </a:r>
          </a:p>
        </p:txBody>
      </p:sp>
    </p:spTree>
    <p:extLst>
      <p:ext uri="{BB962C8B-B14F-4D97-AF65-F5344CB8AC3E}">
        <p14:creationId xmlns:p14="http://schemas.microsoft.com/office/powerpoint/2010/main" val="1581601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Рынок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Рынок альтернативных источников энергии является одним из самых динамично развивающихся сегментов современной энергетики. В последние годы интерес к альтернативным источникам энергии значительно вырос, поскольку они считаются более экологически чистыми и устойчивыми по сравнению с традиционными источниками, такими как ископаемые топлива.</a:t>
            </a:r>
          </a:p>
          <a:p>
            <a:endParaRPr lang="ru-RU" dirty="0"/>
          </a:p>
          <a:p>
            <a:r>
              <a:rPr lang="ru-RU" dirty="0"/>
              <a:t>Солнечная и ветровая энергия являются двумя основными альтернативными источниками энергии, которые получили широкое применение в различных странах. Солнечная энергия основана на использовании солнечных панелей для преобразования солнечного излучения в электрическую энергию. Ветровая энергия, в свою очередь, использует ветрогенераторы для преобразования кинетической энергии ветровых потоков в электрическую энергию.</a:t>
            </a:r>
          </a:p>
          <a:p>
            <a:endParaRPr lang="ru-RU" dirty="0"/>
          </a:p>
          <a:p>
            <a:r>
              <a:rPr lang="ru-RU" dirty="0"/>
              <a:t>Геотермальная энергия, гидроэнергетика и биомасса являются также важными альтернативными источниками энергии. Геотермальная энергия использует тепловую энергию земли для производства электроэнергии и отопления. Гидроэнергетика основана на использовании энергии потоков или падения воды для приведения гидротурбин в движение, а биомасса основана на сжигании органического материала для генерации тепла или электричества.</a:t>
            </a:r>
          </a:p>
          <a:p>
            <a:endParaRPr lang="ru-RU" dirty="0"/>
          </a:p>
          <a:p>
            <a:r>
              <a:rPr lang="ru-RU" dirty="0"/>
              <a:t>Рынок альтернативных источников энергии испытывает значительный рост благодаря растущей осознанности о проблемах изменения климата и необходимости снижения выбросов парниковых газов.</a:t>
            </a:r>
          </a:p>
        </p:txBody>
      </p:sp>
    </p:spTree>
    <p:extLst>
      <p:ext uri="{BB962C8B-B14F-4D97-AF65-F5344CB8AC3E}">
        <p14:creationId xmlns:p14="http://schemas.microsoft.com/office/powerpoint/2010/main" val="837299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На рынке альтернативных источников энергии существует множество компаний и игроков, которые предлагают различные решения и конкурируют между собой за долю рынка. Некоторые из главных конкурентов в этой индустрии включают:</a:t>
            </a:r>
          </a:p>
          <a:p>
            <a:endParaRPr lang="ru-RU" dirty="0"/>
          </a:p>
          <a:p>
            <a:r>
              <a:rPr lang="ru-RU" dirty="0"/>
              <a:t>1. Крупные энергетические компании: Многие традиционные энергетические компании начали обращать внимание на альтернативные источники энергии и внедрять их в свои производственные процессы. Например, концерны, такие как </a:t>
            </a:r>
            <a:r>
              <a:rPr lang="ru-RU" dirty="0" err="1"/>
              <a:t>General</a:t>
            </a:r>
            <a:r>
              <a:rPr lang="ru-RU" dirty="0"/>
              <a:t> </a:t>
            </a:r>
            <a:r>
              <a:rPr lang="ru-RU" dirty="0" err="1"/>
              <a:t>Electric</a:t>
            </a:r>
            <a:r>
              <a:rPr lang="ru-RU" dirty="0"/>
              <a:t> и </a:t>
            </a:r>
            <a:r>
              <a:rPr lang="ru-RU" dirty="0" err="1"/>
              <a:t>Siemens</a:t>
            </a:r>
            <a:r>
              <a:rPr lang="ru-RU" dirty="0"/>
              <a:t>, разрабатывают и предлагают широкий спектр оборудования для генерации энергии из солнечных, ветровых и геотермальных источников.</a:t>
            </a:r>
          </a:p>
          <a:p>
            <a:endParaRPr lang="ru-RU" dirty="0"/>
          </a:p>
          <a:p>
            <a:r>
              <a:rPr lang="ru-RU" dirty="0"/>
              <a:t>2. Солнечная энергетика: Существует много компаний, специализирующихся на разработке и производстве солнечных панелей и систем солнечной энергии. Среди них можно выделить </a:t>
            </a:r>
            <a:r>
              <a:rPr lang="ru-RU" dirty="0" err="1"/>
              <a:t>SunPower</a:t>
            </a:r>
            <a:r>
              <a:rPr lang="ru-RU" dirty="0"/>
              <a:t>, </a:t>
            </a:r>
            <a:r>
              <a:rPr lang="ru-RU" dirty="0" err="1"/>
              <a:t>First</a:t>
            </a:r>
            <a:r>
              <a:rPr lang="ru-RU" dirty="0"/>
              <a:t> </a:t>
            </a:r>
            <a:r>
              <a:rPr lang="ru-RU" dirty="0" err="1"/>
              <a:t>Solar</a:t>
            </a:r>
            <a:r>
              <a:rPr lang="ru-RU" dirty="0"/>
              <a:t> и </a:t>
            </a:r>
            <a:r>
              <a:rPr lang="ru-RU" dirty="0" err="1"/>
              <a:t>Canadian</a:t>
            </a:r>
            <a:r>
              <a:rPr lang="ru-RU" dirty="0"/>
              <a:t> </a:t>
            </a:r>
            <a:r>
              <a:rPr lang="ru-RU" dirty="0" err="1"/>
              <a:t>Solar</a:t>
            </a:r>
            <a:r>
              <a:rPr lang="ru-RU" dirty="0"/>
              <a:t>. Они предлагают различные технологии солнечных панелей и решения для домашнего и коммерческого использования.</a:t>
            </a:r>
          </a:p>
          <a:p>
            <a:endParaRPr lang="ru-RU" dirty="0"/>
          </a:p>
          <a:p>
            <a:r>
              <a:rPr lang="ru-RU" dirty="0"/>
              <a:t>3. Ветроэнергетика: Ветроэнергетика также имеет много конкурентов, включая компании </a:t>
            </a:r>
            <a:r>
              <a:rPr lang="ru-RU" dirty="0" err="1"/>
              <a:t>Vestas</a:t>
            </a:r>
            <a:r>
              <a:rPr lang="ru-RU" dirty="0"/>
              <a:t>, </a:t>
            </a:r>
            <a:r>
              <a:rPr lang="ru-RU" dirty="0" err="1"/>
              <a:t>Siemens</a:t>
            </a:r>
            <a:r>
              <a:rPr lang="ru-RU" dirty="0"/>
              <a:t> </a:t>
            </a:r>
            <a:r>
              <a:rPr lang="ru-RU" dirty="0" err="1"/>
              <a:t>Gamesa</a:t>
            </a:r>
            <a:r>
              <a:rPr lang="ru-RU" dirty="0"/>
              <a:t> и GE </a:t>
            </a:r>
            <a:r>
              <a:rPr lang="ru-RU" dirty="0" err="1"/>
              <a:t>Renewable</a:t>
            </a:r>
            <a:r>
              <a:rPr lang="ru-RU" dirty="0"/>
              <a:t> </a:t>
            </a:r>
            <a:r>
              <a:rPr lang="ru-RU" dirty="0" err="1"/>
              <a:t>Energy</a:t>
            </a:r>
            <a:r>
              <a:rPr lang="ru-RU" dirty="0"/>
              <a:t>. Они занимаются производством ветрогенераторов и систем ветровой энергии, а также предлагают услуги по их установке и обслуживанию</a:t>
            </a:r>
          </a:p>
        </p:txBody>
      </p:sp>
    </p:spTree>
    <p:extLst>
      <p:ext uri="{BB962C8B-B14F-4D97-AF65-F5344CB8AC3E}">
        <p14:creationId xmlns:p14="http://schemas.microsoft.com/office/powerpoint/2010/main" val="250708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Текущие результаты команды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Уровень TRL готовности 2: </a:t>
            </a:r>
          </a:p>
          <a:p>
            <a:endParaRPr lang="ru-RU" dirty="0"/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Сформулированы технологическая концепция и применение возможных концепций для объекта. 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Обоснована необходимость и возможность создания новой технологии, в которой используются физические эффекты и явления, подтвердившие предыдущий уровень готовности технологии. 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Подтверждена обоснованность концепции, технического решения, доказана эффективность использования технологии в решении прикладных задач на базе предварительной проработки на уровне расчетных исследований и моделирования.</a:t>
            </a:r>
          </a:p>
        </p:txBody>
      </p:sp>
    </p:spTree>
    <p:extLst>
      <p:ext uri="{BB962C8B-B14F-4D97-AF65-F5344CB8AC3E}">
        <p14:creationId xmlns:p14="http://schemas.microsoft.com/office/powerpoint/2010/main" val="1995148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План развития стартап-проекта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21F8FD9-CB3D-06A6-9460-0E8706C9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Планируется провести исследование кейса на территории компании Северсталь с предложением решения и возможности финансирования проекта из бюджета компании. </a:t>
            </a:r>
          </a:p>
          <a:p>
            <a:r>
              <a:rPr lang="ru-RU" dirty="0"/>
              <a:t>Затем можно будет понять о состоятельности идеи организовать компанию и искать дополнительное финансирование от бизнес-ангелов, инвесторов или в Фондах грантовой поддержки</a:t>
            </a:r>
          </a:p>
        </p:txBody>
      </p:sp>
    </p:spTree>
    <p:extLst>
      <p:ext uri="{BB962C8B-B14F-4D97-AF65-F5344CB8AC3E}">
        <p14:creationId xmlns:p14="http://schemas.microsoft.com/office/powerpoint/2010/main" val="3331001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Предложение для инвестора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Мы видим потенциал для развития альтернативных источников электроэнергии на нашей территории и приглашаем вас к инвестированию в этот перспективный проект. </a:t>
            </a:r>
          </a:p>
          <a:p>
            <a:r>
              <a:rPr lang="ru-RU"/>
              <a:t>Мы </a:t>
            </a:r>
            <a:r>
              <a:rPr lang="ru-RU" dirty="0"/>
              <a:t>предлагаем разработать и установить солнечные панели, ветряные турбины или другие виды альтернативных источников энергии </a:t>
            </a:r>
            <a:r>
              <a:rPr lang="ru-RU"/>
              <a:t>на ваших </a:t>
            </a:r>
            <a:r>
              <a:rPr lang="ru-RU" dirty="0"/>
              <a:t>предприятиях, что </a:t>
            </a:r>
            <a:r>
              <a:rPr lang="ru-RU"/>
              <a:t>позволит вам </a:t>
            </a:r>
            <a:r>
              <a:rPr lang="ru-RU" dirty="0"/>
              <a:t>снизить зависимость от традиционных источников электроэнергии, а также сократить экологический след</a:t>
            </a:r>
            <a:r>
              <a:rPr lang="ru-RU"/>
              <a:t>. </a:t>
            </a:r>
          </a:p>
          <a:p>
            <a:r>
              <a:rPr lang="ru-RU"/>
              <a:t>Мы </a:t>
            </a:r>
            <a:r>
              <a:rPr lang="ru-RU" dirty="0"/>
              <a:t>готовы обсудить все детали с вами и обеспечить максимально комфортные условия сотрудничества.</a:t>
            </a:r>
          </a:p>
        </p:txBody>
      </p:sp>
    </p:spTree>
    <p:extLst>
      <p:ext uri="{BB962C8B-B14F-4D97-AF65-F5344CB8AC3E}">
        <p14:creationId xmlns:p14="http://schemas.microsoft.com/office/powerpoint/2010/main" val="4163999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Команда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11108" y="1057022"/>
            <a:ext cx="4224554" cy="46935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cap="all" dirty="0"/>
              <a:t>КОСТЕРИНА АНАСТАСИЯ</a:t>
            </a:r>
          </a:p>
          <a:p>
            <a:endParaRPr lang="ru-RU" b="1" cap="all" dirty="0"/>
          </a:p>
          <a:p>
            <a:r>
              <a:rPr lang="ru-RU" b="1" cap="all" dirty="0"/>
              <a:t>СОЛОВЬЕВ ДАНИИЛ</a:t>
            </a:r>
          </a:p>
          <a:p>
            <a:endParaRPr lang="ru-RU" b="1" cap="all" dirty="0"/>
          </a:p>
          <a:p>
            <a:r>
              <a:rPr lang="ru-RU" b="1" cap="all" dirty="0"/>
              <a:t>ЮШОНКОВ </a:t>
            </a:r>
            <a:r>
              <a:rPr lang="ru-RU" b="1" cap="all" dirty="0" err="1"/>
              <a:t>ИЛЬя</a:t>
            </a:r>
            <a:endParaRPr lang="ru-RU" b="1" cap="all" dirty="0"/>
          </a:p>
          <a:p>
            <a:endParaRPr lang="ru-RU" b="1" cap="all" dirty="0"/>
          </a:p>
          <a:p>
            <a:r>
              <a:rPr lang="ru-RU" b="1" cap="all" dirty="0"/>
              <a:t>ПАВЛУШКОВ КОНСТАНТИН</a:t>
            </a:r>
          </a:p>
          <a:p>
            <a:endParaRPr lang="ru-RU" b="1" cap="all" dirty="0"/>
          </a:p>
          <a:p>
            <a:r>
              <a:rPr lang="ru-RU" b="1" cap="all" dirty="0"/>
              <a:t>АНИКЕЕВ МАТВЕЙ</a:t>
            </a:r>
          </a:p>
          <a:p>
            <a:endParaRPr lang="ru-RU" b="1" cap="all" dirty="0"/>
          </a:p>
          <a:p>
            <a:r>
              <a:rPr lang="ru-RU" b="1" cap="all" dirty="0"/>
              <a:t>ПЛАТОНОВ ИВАН</a:t>
            </a:r>
          </a:p>
          <a:p>
            <a:endParaRPr lang="ru-RU" b="1" cap="all" dirty="0"/>
          </a:p>
          <a:p>
            <a:r>
              <a:rPr lang="ru-RU" b="1" cap="all" dirty="0"/>
              <a:t>ШАРКУНОВА МАРИЯ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9170245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656ABC71915A65409974F16DAB6CB108" ma:contentTypeVersion="0" ma:contentTypeDescription="Создание документа." ma:contentTypeScope="" ma:versionID="c8774b5934b7985f22c5820de96ea1a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5e12873f23c1de23bbbcb46a6ca79b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6200D7A-E42F-473E-ABEB-7993CB9305DC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F526418-28B2-4068-A09F-A347295C5B97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2552</TotalTime>
  <Words>1060</Words>
  <Application>Microsoft Office PowerPoint</Application>
  <PresentationFormat>Произвольный</PresentationFormat>
  <Paragraphs>78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Calibri</vt:lpstr>
      <vt:lpstr>Презентация</vt:lpstr>
      <vt:lpstr>Альтернативные источники энергии для промышленного предприятия</vt:lpstr>
      <vt:lpstr>Актуальность проекта и проблема клиента</vt:lpstr>
      <vt:lpstr>Решение</vt:lpstr>
      <vt:lpstr>Целевая аудитория</vt:lpstr>
      <vt:lpstr>Бизнес-модель</vt:lpstr>
      <vt:lpstr>Рынок</vt:lpstr>
      <vt:lpstr>Конкуренты</vt:lpstr>
      <vt:lpstr>Текущие результаты команды</vt:lpstr>
      <vt:lpstr>План развития стартап-проекта</vt:lpstr>
      <vt:lpstr>Предложение для инвестора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Ударатин Алексей Валентинович</cp:lastModifiedBy>
  <cp:revision>304</cp:revision>
  <dcterms:created xsi:type="dcterms:W3CDTF">2022-04-04T12:37:27Z</dcterms:created>
  <dcterms:modified xsi:type="dcterms:W3CDTF">2023-12-19T19:00:19Z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0x010100656ABC71915A65409974F16DAB6CB108</vt:lpwstr>
  </property>
</Properties>
</file>