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7"/>
  </p:notesMasterIdLst>
  <p:sldIdLst>
    <p:sldId id="256" r:id="rId2"/>
    <p:sldId id="257" r:id="rId3"/>
    <p:sldId id="258" r:id="rId4"/>
    <p:sldId id="264" r:id="rId5"/>
    <p:sldId id="259" r:id="rId6"/>
    <p:sldId id="265" r:id="rId7"/>
    <p:sldId id="266" r:id="rId8"/>
    <p:sldId id="273" r:id="rId9"/>
    <p:sldId id="305" r:id="rId10"/>
    <p:sldId id="277" r:id="rId11"/>
    <p:sldId id="276" r:id="rId12"/>
    <p:sldId id="289" r:id="rId13"/>
    <p:sldId id="288" r:id="rId14"/>
    <p:sldId id="274" r:id="rId15"/>
    <p:sldId id="278" r:id="rId16"/>
    <p:sldId id="279" r:id="rId17"/>
    <p:sldId id="299" r:id="rId18"/>
    <p:sldId id="280" r:id="rId19"/>
    <p:sldId id="281" r:id="rId20"/>
    <p:sldId id="282" r:id="rId21"/>
    <p:sldId id="300" r:id="rId22"/>
    <p:sldId id="301" r:id="rId23"/>
    <p:sldId id="302" r:id="rId24"/>
    <p:sldId id="303" r:id="rId25"/>
    <p:sldId id="304" r:id="rId26"/>
    <p:sldId id="290" r:id="rId27"/>
    <p:sldId id="292" r:id="rId28"/>
    <p:sldId id="296" r:id="rId29"/>
    <p:sldId id="298" r:id="rId30"/>
    <p:sldId id="297" r:id="rId31"/>
    <p:sldId id="291" r:id="rId32"/>
    <p:sldId id="287" r:id="rId33"/>
    <p:sldId id="286" r:id="rId34"/>
    <p:sldId id="295" r:id="rId35"/>
    <p:sldId id="271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A08B0AD-7053-40B5-A8E6-BF65B44AFDC4}">
          <p14:sldIdLst>
            <p14:sldId id="256"/>
            <p14:sldId id="257"/>
            <p14:sldId id="258"/>
            <p14:sldId id="264"/>
            <p14:sldId id="259"/>
            <p14:sldId id="265"/>
            <p14:sldId id="266"/>
            <p14:sldId id="273"/>
            <p14:sldId id="305"/>
            <p14:sldId id="277"/>
            <p14:sldId id="276"/>
            <p14:sldId id="289"/>
            <p14:sldId id="288"/>
            <p14:sldId id="274"/>
            <p14:sldId id="278"/>
            <p14:sldId id="279"/>
            <p14:sldId id="299"/>
            <p14:sldId id="280"/>
            <p14:sldId id="281"/>
            <p14:sldId id="282"/>
            <p14:sldId id="300"/>
            <p14:sldId id="301"/>
            <p14:sldId id="302"/>
            <p14:sldId id="303"/>
            <p14:sldId id="304"/>
            <p14:sldId id="290"/>
            <p14:sldId id="292"/>
            <p14:sldId id="296"/>
            <p14:sldId id="298"/>
            <p14:sldId id="297"/>
            <p14:sldId id="291"/>
            <p14:sldId id="287"/>
            <p14:sldId id="286"/>
            <p14:sldId id="295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9804"/>
    <a:srgbClr val="F1A805"/>
    <a:srgbClr val="FBB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2337" autoAdjust="0"/>
  </p:normalViewPr>
  <p:slideViewPr>
    <p:cSldViewPr snapToGrid="0">
      <p:cViewPr varScale="1">
        <p:scale>
          <a:sx n="106" d="100"/>
          <a:sy n="106" d="100"/>
        </p:scale>
        <p:origin x="78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8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&#1059;&#1095;&#1077;&#1073;&#1072;%20&#1059;&#1083;&#1080;&#1090;&#1086;&#1095;&#1082;&#1080;\&#1080;&#1085;&#1092;&#1086;&#1088;&#1084;&#1072;&#1094;&#1080;&#1103;%20&#1076;&#1080;&#1089;&#1077;&#1088;\&#1050;&#1088;&#1072;&#1089;&#1080;&#1074;&#1099;&#1081;%20&#1075;&#1088;&#1072;&#1092;&#1080;&#1082;%20&#1088;&#1086;&#1089;&#1090;&#1072;%20&#1075;&#1088;&#1080;&#1073;&#1086;&#1074;%20&#1085;&#1072;%20&#1089;&#1088;&#1077;&#1076;&#1072;&#109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&#1059;&#1095;&#1077;&#1073;&#1072;%20&#1059;&#1083;&#1080;&#1090;&#1086;&#1095;&#1082;&#1080;\&#1080;&#1085;&#1092;&#1086;&#1088;&#1084;&#1072;&#1094;&#1080;&#1103;%20&#1076;&#1080;&#1089;&#1077;&#1088;\&#1050;&#1088;&#1072;&#1089;&#1080;&#1074;&#1099;&#1081;%20&#1075;&#1088;&#1072;&#1092;&#1080;&#1082;%20&#1088;&#1086;&#1089;&#1090;&#1072;%20&#1075;&#1088;&#1080;&#1073;&#1086;&#1074;%20&#1085;&#1072;%20&#1089;&#1088;&#1077;&#1076;&#1072;&#109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&#1059;&#1095;&#1077;&#1073;&#1072;%20&#1059;&#1083;&#1080;&#1090;&#1086;&#1095;&#1082;&#1080;\&#1080;&#1085;&#1092;&#1086;&#1088;&#1084;&#1072;&#1094;&#1080;&#1103;%20&#1076;&#1080;&#1089;&#1077;&#1088;\&#1050;&#1088;&#1072;&#1089;&#1080;&#1074;&#1099;&#1081;%20&#1075;&#1088;&#1072;&#1092;&#1080;&#1082;%20&#1088;&#1086;&#1089;&#1090;&#1072;%20&#1075;&#1088;&#1080;&#1073;&#1086;&#1074;%20&#1085;&#1072;%20&#1089;&#1088;&#1077;&#1076;&#1072;&#109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&#1059;&#1095;&#1077;&#1073;&#1072;%20&#1059;&#1083;&#1080;&#1090;&#1086;&#1095;&#1082;&#1080;\&#1080;&#1085;&#1092;&#1086;&#1088;&#1084;&#1072;&#1094;&#1080;&#1103;%20&#1076;&#1080;&#1089;&#1077;&#1088;\&#1050;&#1088;&#1072;&#1089;&#1080;&#1074;&#1099;&#1081;%20&#1075;&#1088;&#1072;&#1092;&#1080;&#1082;%20&#1088;&#1086;&#1089;&#1090;&#1072;%20&#1075;&#1088;&#1080;&#1073;&#1086;&#1074;%20&#1085;&#1072;%20&#1089;&#1088;&#1077;&#1076;&#1072;&#1093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eper\AppData\Roaming\Microsoft\Excel\&#1050;&#1085;&#1080;&#1075;&#1072;1%20(version%202).xlsb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a55fb6b2904a5198/&#1056;&#1072;&#1073;&#1086;&#1095;&#1080;&#1081;%20&#1089;&#1090;&#1086;&#1083;/&#1076;&#1080;&#1087;&#1083;&#1086;&#1084;/&#1076;&#1080;&#1072;&#1075;&#1088;&#1072;&#1084;&#1084;&#1072;%20&#1075;&#1072;&#1085;&#1090;&#1072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Рост гриба, культивированного на сусле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Лист1!$D$1</c:f>
              <c:strCache>
                <c:ptCount val="1"/>
                <c:pt idx="0">
                  <c:v>m высушенного гриба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Лист1!$A$5:$A$10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</c:numCache>
            </c:numRef>
          </c:cat>
          <c:val>
            <c:numRef>
              <c:f>Лист1!$D$5:$D$10</c:f>
              <c:numCache>
                <c:formatCode>General</c:formatCode>
                <c:ptCount val="6"/>
                <c:pt idx="0">
                  <c:v>8.0000000000000085E-2</c:v>
                </c:pt>
                <c:pt idx="1">
                  <c:v>0.13500000000000001</c:v>
                </c:pt>
                <c:pt idx="2">
                  <c:v>0.7050000000000004</c:v>
                </c:pt>
                <c:pt idx="3">
                  <c:v>1.2249999999999999</c:v>
                </c:pt>
                <c:pt idx="4">
                  <c:v>1.2199999999999995</c:v>
                </c:pt>
                <c:pt idx="5">
                  <c:v>1.2199999999999995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0F-430B-99D4-366BBDA8D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20320"/>
        <c:axId val="49322240"/>
      </c:lineChart>
      <c:catAx>
        <c:axId val="4932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322240"/>
        <c:crosses val="autoZero"/>
        <c:auto val="1"/>
        <c:lblAlgn val="ctr"/>
        <c:lblOffset val="100"/>
        <c:noMultiLvlLbl val="0"/>
      </c:catAx>
      <c:valAx>
        <c:axId val="4932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M </a:t>
                </a:r>
                <a:r>
                  <a:rPr lang="ru-RU" sz="2000"/>
                  <a:t>гриба, г</a:t>
                </a:r>
              </a:p>
            </c:rich>
          </c:tx>
          <c:layout>
            <c:manualLayout>
              <c:xMode val="edge"/>
              <c:yMode val="edge"/>
              <c:x val="6.9080480642820852E-2"/>
              <c:y val="0.374266324265232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3203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r>
              <a:rPr lang="ru-RU"/>
              <a:t>Рост гриба, культивированного на зеленом чае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Лист1!$B$13</c:f>
              <c:strCache>
                <c:ptCount val="1"/>
                <c:pt idx="0">
                  <c:v>Сахар 3 %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Лист1!$A$18:$A$20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8</c:v>
                </c:pt>
              </c:numCache>
            </c:numRef>
          </c:cat>
          <c:val>
            <c:numRef>
              <c:f>Лист1!$D$18:$D$20</c:f>
              <c:numCache>
                <c:formatCode>General</c:formatCode>
                <c:ptCount val="3"/>
                <c:pt idx="0">
                  <c:v>0.33500000000000008</c:v>
                </c:pt>
                <c:pt idx="1">
                  <c:v>0.64500000000000013</c:v>
                </c:pt>
                <c:pt idx="2">
                  <c:v>0.66000000000000014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C0-4C96-8A38-265EEDAC45E7}"/>
            </c:ext>
          </c:extLst>
        </c:ser>
        <c:ser>
          <c:idx val="1"/>
          <c:order val="1"/>
          <c:tx>
            <c:strRef>
              <c:f>Лист1!$F$13</c:f>
              <c:strCache>
                <c:ptCount val="1"/>
                <c:pt idx="0">
                  <c:v>Сахар 4 %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Лист1!$A$18:$A$20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8</c:v>
                </c:pt>
              </c:numCache>
            </c:numRef>
          </c:cat>
          <c:val>
            <c:numRef>
              <c:f>Лист1!$H$18:$H$20</c:f>
              <c:numCache>
                <c:formatCode>General</c:formatCode>
                <c:ptCount val="3"/>
                <c:pt idx="0">
                  <c:v>0.29500000000000021</c:v>
                </c:pt>
                <c:pt idx="1">
                  <c:v>0.44500000000000006</c:v>
                </c:pt>
                <c:pt idx="2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C0-4C96-8A38-265EEDAC45E7}"/>
            </c:ext>
          </c:extLst>
        </c:ser>
        <c:ser>
          <c:idx val="2"/>
          <c:order val="2"/>
          <c:tx>
            <c:strRef>
              <c:f>Лист1!$J$13</c:f>
              <c:strCache>
                <c:ptCount val="1"/>
                <c:pt idx="0">
                  <c:v>Сахар 0 %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Лист1!$L$18:$L$20</c:f>
              <c:numCache>
                <c:formatCode>General</c:formatCode>
                <c:ptCount val="3"/>
                <c:pt idx="0">
                  <c:v>0.11999999999999988</c:v>
                </c:pt>
                <c:pt idx="1">
                  <c:v>0.2</c:v>
                </c:pt>
                <c:pt idx="2">
                  <c:v>0.26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C0-4C96-8A38-265EEDAC45E7}"/>
            </c:ext>
          </c:extLst>
        </c:ser>
        <c:ser>
          <c:idx val="3"/>
          <c:order val="3"/>
          <c:tx>
            <c:strRef>
              <c:f>Лист1!$N$13</c:f>
              <c:strCache>
                <c:ptCount val="1"/>
                <c:pt idx="0">
                  <c:v>Сахар 2 %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Лист1!$P$18:$P$20</c:f>
              <c:numCache>
                <c:formatCode>General</c:formatCode>
                <c:ptCount val="3"/>
                <c:pt idx="0">
                  <c:v>0.29999999999999988</c:v>
                </c:pt>
                <c:pt idx="1">
                  <c:v>0.34500000000000025</c:v>
                </c:pt>
                <c:pt idx="2">
                  <c:v>0.39000000000000007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C0-4C96-8A38-265EEDAC4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675264"/>
        <c:axId val="69689728"/>
      </c:lineChart>
      <c:catAx>
        <c:axId val="696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69689728"/>
        <c:crosses val="autoZero"/>
        <c:auto val="1"/>
        <c:lblAlgn val="ctr"/>
        <c:lblOffset val="100"/>
        <c:noMultiLvlLbl val="0"/>
      </c:catAx>
      <c:valAx>
        <c:axId val="69689728"/>
        <c:scaling>
          <c:orientation val="minMax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TimesNewRomanCyr"/>
                    <a:ea typeface="+mn-ea"/>
                    <a:cs typeface="+mn-cs"/>
                  </a:defRPr>
                </a:pPr>
                <a:r>
                  <a:rPr lang="en-US"/>
                  <a:t>m </a:t>
                </a:r>
                <a:r>
                  <a:rPr lang="ru-RU"/>
                  <a:t>гриба, г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TimesNewRomanCyr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696752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  <a:latin typeface="TimesNewRomanCyr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r>
              <a:rPr lang="ru-RU"/>
              <a:t>Рост гриба, культивированного на черном чае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Лист1!$B$26</c:f>
              <c:strCache>
                <c:ptCount val="1"/>
                <c:pt idx="0">
                  <c:v>Сахар 0 %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Лист1!$A$18:$A$20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8</c:v>
                </c:pt>
              </c:numCache>
            </c:numRef>
          </c:cat>
          <c:val>
            <c:numRef>
              <c:f>Лист1!$D$31:$D$33</c:f>
              <c:numCache>
                <c:formatCode>General</c:formatCode>
                <c:ptCount val="3"/>
                <c:pt idx="0">
                  <c:v>0.15000000000000002</c:v>
                </c:pt>
                <c:pt idx="1">
                  <c:v>0.24000000000000002</c:v>
                </c:pt>
                <c:pt idx="2">
                  <c:v>0.26500000000000001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F5-495A-9BAE-4599E00D6267}"/>
            </c:ext>
          </c:extLst>
        </c:ser>
        <c:ser>
          <c:idx val="1"/>
          <c:order val="1"/>
          <c:tx>
            <c:strRef>
              <c:f>Лист1!$F$26</c:f>
              <c:strCache>
                <c:ptCount val="1"/>
                <c:pt idx="0">
                  <c:v>Сахар 2 %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Лист1!$A$18:$A$20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8</c:v>
                </c:pt>
              </c:numCache>
            </c:numRef>
          </c:cat>
          <c:val>
            <c:numRef>
              <c:f>Лист1!$H$31:$H$33</c:f>
              <c:numCache>
                <c:formatCode>General</c:formatCode>
                <c:ptCount val="3"/>
                <c:pt idx="0">
                  <c:v>0.29500000000000004</c:v>
                </c:pt>
                <c:pt idx="1">
                  <c:v>0.37500000000000006</c:v>
                </c:pt>
                <c:pt idx="2">
                  <c:v>0.39000000000000007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F5-495A-9BAE-4599E00D6267}"/>
            </c:ext>
          </c:extLst>
        </c:ser>
        <c:ser>
          <c:idx val="2"/>
          <c:order val="2"/>
          <c:tx>
            <c:strRef>
              <c:f>Лист1!$J$26</c:f>
              <c:strCache>
                <c:ptCount val="1"/>
                <c:pt idx="0">
                  <c:v>Сахар 3 %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Лист1!$L$31:$L$33</c:f>
              <c:numCache>
                <c:formatCode>General</c:formatCode>
                <c:ptCount val="3"/>
                <c:pt idx="0">
                  <c:v>0.20500000000000002</c:v>
                </c:pt>
                <c:pt idx="1">
                  <c:v>0.33000000000000007</c:v>
                </c:pt>
                <c:pt idx="2">
                  <c:v>0.40500000000000008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F5-495A-9BAE-4599E00D6267}"/>
            </c:ext>
          </c:extLst>
        </c:ser>
        <c:ser>
          <c:idx val="3"/>
          <c:order val="3"/>
          <c:tx>
            <c:strRef>
              <c:f>Лист1!$N$26</c:f>
              <c:strCache>
                <c:ptCount val="1"/>
                <c:pt idx="0">
                  <c:v>Сахар 4 %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Лист1!$P$31:$P$33</c:f>
              <c:numCache>
                <c:formatCode>General</c:formatCode>
                <c:ptCount val="3"/>
                <c:pt idx="0">
                  <c:v>0.18000000000000002</c:v>
                </c:pt>
                <c:pt idx="1">
                  <c:v>0.30000000000000004</c:v>
                </c:pt>
                <c:pt idx="2">
                  <c:v>0.37000000000000016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F5-495A-9BAE-4599E00D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595968"/>
        <c:axId val="76597888"/>
      </c:lineChart>
      <c:catAx>
        <c:axId val="765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76597888"/>
        <c:crosses val="autoZero"/>
        <c:auto val="1"/>
        <c:lblAlgn val="ctr"/>
        <c:lblOffset val="100"/>
        <c:noMultiLvlLbl val="0"/>
      </c:catAx>
      <c:valAx>
        <c:axId val="76597888"/>
        <c:scaling>
          <c:orientation val="minMax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TimesNewRomanCyr"/>
                    <a:ea typeface="+mn-ea"/>
                    <a:cs typeface="+mn-cs"/>
                  </a:defRPr>
                </a:pPr>
                <a:r>
                  <a:rPr lang="en-US"/>
                  <a:t>m </a:t>
                </a:r>
                <a:r>
                  <a:rPr lang="ru-RU"/>
                  <a:t>гриба, г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TimesNewRomanCyr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765959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  <a:latin typeface="TimesNewRomanCyr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r>
              <a:rPr lang="ru-RU"/>
              <a:t>Рост гриба, культивированного на кипрее узколистном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Лист1!$B$38</c:f>
              <c:strCache>
                <c:ptCount val="1"/>
                <c:pt idx="0">
                  <c:v>Сахар 0 %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Лист1!$A$43:$A$45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8</c:v>
                </c:pt>
              </c:numCache>
            </c:numRef>
          </c:cat>
          <c:val>
            <c:numRef>
              <c:f>Лист1!$D$43:$D$45</c:f>
              <c:numCache>
                <c:formatCode>General</c:formatCode>
                <c:ptCount val="3"/>
                <c:pt idx="0">
                  <c:v>4.9999999999999829E-2</c:v>
                </c:pt>
                <c:pt idx="1">
                  <c:v>7.5000000000000192E-2</c:v>
                </c:pt>
                <c:pt idx="2">
                  <c:v>8.9999999999999886E-2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5A-4046-9D05-C3AB946175FF}"/>
            </c:ext>
          </c:extLst>
        </c:ser>
        <c:ser>
          <c:idx val="1"/>
          <c:order val="1"/>
          <c:tx>
            <c:strRef>
              <c:f>Лист1!$F$38</c:f>
              <c:strCache>
                <c:ptCount val="1"/>
                <c:pt idx="0">
                  <c:v>Сахар 2 %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Лист1!$A$43:$A$45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8</c:v>
                </c:pt>
              </c:numCache>
            </c:numRef>
          </c:cat>
          <c:val>
            <c:numRef>
              <c:f>Лист1!$H$43:$H$45</c:f>
              <c:numCache>
                <c:formatCode>General</c:formatCode>
                <c:ptCount val="3"/>
                <c:pt idx="0">
                  <c:v>0.43000000000000005</c:v>
                </c:pt>
                <c:pt idx="1">
                  <c:v>0.46</c:v>
                </c:pt>
                <c:pt idx="2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5A-4046-9D05-C3AB946175FF}"/>
            </c:ext>
          </c:extLst>
        </c:ser>
        <c:ser>
          <c:idx val="2"/>
          <c:order val="2"/>
          <c:tx>
            <c:strRef>
              <c:f>Лист1!$J$38</c:f>
              <c:strCache>
                <c:ptCount val="1"/>
                <c:pt idx="0">
                  <c:v>Сахар 3 %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Лист1!$A$43:$A$45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8</c:v>
                </c:pt>
              </c:numCache>
            </c:numRef>
          </c:cat>
          <c:val>
            <c:numRef>
              <c:f>Лист1!$L$43:$L$45</c:f>
              <c:numCache>
                <c:formatCode>General</c:formatCode>
                <c:ptCount val="3"/>
                <c:pt idx="0">
                  <c:v>0.14500000000000005</c:v>
                </c:pt>
                <c:pt idx="1">
                  <c:v>0.15500000000000003</c:v>
                </c:pt>
                <c:pt idx="2">
                  <c:v>0.17499999999999988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5A-4046-9D05-C3AB946175FF}"/>
            </c:ext>
          </c:extLst>
        </c:ser>
        <c:ser>
          <c:idx val="3"/>
          <c:order val="3"/>
          <c:tx>
            <c:strRef>
              <c:f>Лист1!$N$38</c:f>
              <c:strCache>
                <c:ptCount val="1"/>
                <c:pt idx="0">
                  <c:v>Сахар 4 %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Лист1!$A$43:$A$45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8</c:v>
                </c:pt>
              </c:numCache>
            </c:numRef>
          </c:cat>
          <c:val>
            <c:numRef>
              <c:f>Лист1!$P$43:$P$45</c:f>
              <c:numCache>
                <c:formatCode>General</c:formatCode>
                <c:ptCount val="3"/>
                <c:pt idx="0">
                  <c:v>0.31999999999999995</c:v>
                </c:pt>
                <c:pt idx="1">
                  <c:v>0.38000000000000006</c:v>
                </c:pt>
                <c:pt idx="2">
                  <c:v>0.45500000000000007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5A-4046-9D05-C3AB94617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883264"/>
        <c:axId val="75885568"/>
      </c:lineChart>
      <c:catAx>
        <c:axId val="7588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75885568"/>
        <c:crosses val="autoZero"/>
        <c:auto val="1"/>
        <c:lblAlgn val="ctr"/>
        <c:lblOffset val="100"/>
        <c:noMultiLvlLbl val="0"/>
      </c:catAx>
      <c:valAx>
        <c:axId val="7588556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TimesNewRomanCyr"/>
                    <a:ea typeface="+mn-ea"/>
                    <a:cs typeface="+mn-cs"/>
                  </a:defRPr>
                </a:pPr>
                <a:r>
                  <a:rPr lang="en-US"/>
                  <a:t>m гриба, г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TimesNewRomanCyr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758832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  <a:latin typeface="TimesNewRomanCyr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r>
              <a:rPr lang="ru-RU"/>
              <a:t>Рост гриба, культивированного на соке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3"/>
          <c:order val="0"/>
          <c:tx>
            <c:strRef>
              <c:f>Лист1!$B$49</c:f>
              <c:strCache>
                <c:ptCount val="1"/>
                <c:pt idx="0">
                  <c:v>Яблочный сок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Лист1!$A$54:$A$56</c:f>
              <c:numCache>
                <c:formatCode>General</c:formatCode>
                <c:ptCount val="3"/>
                <c:pt idx="0">
                  <c:v>6</c:v>
                </c:pt>
                <c:pt idx="1">
                  <c:v>7</c:v>
                </c:pt>
                <c:pt idx="2">
                  <c:v>8</c:v>
                </c:pt>
              </c:numCache>
            </c:numRef>
          </c:cat>
          <c:val>
            <c:numRef>
              <c:f>Лист1!$D$54:$D$56</c:f>
              <c:numCache>
                <c:formatCode>General</c:formatCode>
                <c:ptCount val="3"/>
                <c:pt idx="0">
                  <c:v>0.72500000000000009</c:v>
                </c:pt>
                <c:pt idx="1">
                  <c:v>0.82000000000000006</c:v>
                </c:pt>
                <c:pt idx="2">
                  <c:v>0.8600000000000001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A9-44DC-83AC-04FC79DD8567}"/>
            </c:ext>
          </c:extLst>
        </c:ser>
        <c:ser>
          <c:idx val="0"/>
          <c:order val="1"/>
          <c:tx>
            <c:strRef>
              <c:f>Лист1!$F$49</c:f>
              <c:strCache>
                <c:ptCount val="1"/>
                <c:pt idx="0">
                  <c:v>Сок яблоко-виноград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Лист1!$H$54:$H$56</c:f>
              <c:numCache>
                <c:formatCode>General</c:formatCode>
                <c:ptCount val="3"/>
                <c:pt idx="0">
                  <c:v>0.86999999999999977</c:v>
                </c:pt>
                <c:pt idx="1">
                  <c:v>0.9400000000000005</c:v>
                </c:pt>
                <c:pt idx="2">
                  <c:v>1.1499999999999997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A9-44DC-83AC-04FC79DD8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233152"/>
        <c:axId val="77248000"/>
      </c:lineChart>
      <c:catAx>
        <c:axId val="7723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77248000"/>
        <c:crosses val="autoZero"/>
        <c:auto val="1"/>
        <c:lblAlgn val="ctr"/>
        <c:lblOffset val="100"/>
        <c:noMultiLvlLbl val="0"/>
      </c:catAx>
      <c:valAx>
        <c:axId val="77248000"/>
        <c:scaling>
          <c:orientation val="minMax"/>
          <c:min val="0.7000000000000001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TimesNewRomanCyr"/>
                    <a:ea typeface="+mn-ea"/>
                    <a:cs typeface="+mn-cs"/>
                  </a:defRPr>
                </a:pPr>
                <a:r>
                  <a:rPr lang="en-US"/>
                  <a:t>m гриба, г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TimesNewRomanCyr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772331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  <a:latin typeface="TimesNewRomanCyr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r>
              <a:rPr lang="ru-RU"/>
              <a:t>Биомасса </a:t>
            </a:r>
            <a:r>
              <a:rPr lang="en-US"/>
              <a:t>E. cristatum </a:t>
            </a:r>
            <a:r>
              <a:rPr lang="ru-RU"/>
              <a:t>на 1 л среды (сок виноградный) при разном уровне аэрации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m E. cristatum на 1 л среды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Грибочки!$D$83:$F$83</c:f>
              <c:strCache>
                <c:ptCount val="3"/>
                <c:pt idx="0">
                  <c:v>2 / 2,75</c:v>
                </c:pt>
                <c:pt idx="1">
                  <c:v>1 / 6,5</c:v>
                </c:pt>
                <c:pt idx="2">
                  <c:v>1 / 14,0</c:v>
                </c:pt>
              </c:strCache>
            </c:strRef>
          </c:cat>
          <c:val>
            <c:numRef>
              <c:f>Грибочки!$D$86:$F$86</c:f>
              <c:numCache>
                <c:formatCode>General</c:formatCode>
                <c:ptCount val="3"/>
                <c:pt idx="0">
                  <c:v>6.5250000000000004</c:v>
                </c:pt>
                <c:pt idx="1">
                  <c:v>9.15</c:v>
                </c:pt>
                <c:pt idx="2">
                  <c:v>10.899999999999999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FF-4F51-8E71-0FED143DB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88464143"/>
        <c:axId val="641290399"/>
      </c:lineChart>
      <c:catAx>
        <c:axId val="988464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641290399"/>
        <c:crosses val="autoZero"/>
        <c:auto val="1"/>
        <c:lblAlgn val="ctr"/>
        <c:lblOffset val="100"/>
        <c:noMultiLvlLbl val="0"/>
      </c:catAx>
      <c:valAx>
        <c:axId val="641290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TimesNewRomanCyr"/>
                    <a:ea typeface="+mn-ea"/>
                    <a:cs typeface="+mn-cs"/>
                  </a:defRPr>
                </a:pPr>
                <a:r>
                  <a:rPr lang="en-US"/>
                  <a:t>m </a:t>
                </a:r>
                <a:r>
                  <a:rPr lang="ru-RU"/>
                  <a:t>биомассы культуры, г</a:t>
                </a:r>
              </a:p>
            </c:rich>
          </c:tx>
          <c:layout>
            <c:manualLayout>
              <c:xMode val="edge"/>
              <c:yMode val="edge"/>
              <c:x val="0.14672071123423158"/>
              <c:y val="0.299309968376673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TimesNewRomanCyr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98846414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  <a:latin typeface="TimesNewRomanCyr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r>
              <a:rPr lang="ru-RU"/>
              <a:t>Динамика изменения ОВП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Чай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14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40</c:v>
                </c:pt>
                <c:pt idx="1">
                  <c:v>30</c:v>
                </c:pt>
                <c:pt idx="2">
                  <c:v>46</c:v>
                </c:pt>
                <c:pt idx="3">
                  <c:v>63</c:v>
                </c:pt>
                <c:pt idx="4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AD-4F6C-B3D6-95082ADC2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250624"/>
        <c:axId val="89748224"/>
      </c:lineChart>
      <c:catAx>
        <c:axId val="8425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89748224"/>
        <c:crosses val="autoZero"/>
        <c:auto val="1"/>
        <c:lblAlgn val="ctr"/>
        <c:lblOffset val="100"/>
        <c:noMultiLvlLbl val="0"/>
      </c:catAx>
      <c:valAx>
        <c:axId val="8974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TimesNewRomanCyr"/>
                    <a:ea typeface="+mn-ea"/>
                    <a:cs typeface="+mn-cs"/>
                  </a:defRPr>
                </a:pPr>
                <a:r>
                  <a:rPr lang="ru-RU"/>
                  <a:t>Показатель ОВП, </a:t>
                </a:r>
                <a:r>
                  <a:rPr lang="en-US"/>
                  <a:t>ma</a:t>
                </a:r>
                <a:endParaRPr lang="ru-RU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TimesNewRomanCyr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842506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  <a:latin typeface="TimesNewRomanCyr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r>
              <a:rPr lang="ru-RU"/>
              <a:t>Динамика изменения выхода экстракта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Чай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0.21099999999999999</c:v>
                </c:pt>
                <c:pt idx="1">
                  <c:v>0.42699999999999999</c:v>
                </c:pt>
                <c:pt idx="2">
                  <c:v>0.32100000000000001</c:v>
                </c:pt>
                <c:pt idx="3">
                  <c:v>0.10299999999999999</c:v>
                </c:pt>
                <c:pt idx="4">
                  <c:v>0.39800000000000002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EA-4483-915A-38BF00A9D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025856"/>
        <c:axId val="82750080"/>
      </c:lineChart>
      <c:catAx>
        <c:axId val="8002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82750080"/>
        <c:crosses val="autoZero"/>
        <c:auto val="1"/>
        <c:lblAlgn val="ctr"/>
        <c:lblOffset val="100"/>
        <c:noMultiLvlLbl val="0"/>
      </c:catAx>
      <c:valAx>
        <c:axId val="8275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TimesNewRomanCyr"/>
                    <a:ea typeface="+mn-ea"/>
                    <a:cs typeface="+mn-cs"/>
                  </a:defRPr>
                </a:pPr>
                <a:r>
                  <a:rPr lang="ru-RU"/>
                  <a:t>Выход экстракта, %</a:t>
                </a:r>
              </a:p>
            </c:rich>
          </c:tx>
          <c:layout>
            <c:manualLayout>
              <c:xMode val="edge"/>
              <c:yMode val="edge"/>
              <c:x val="1.8526038487847299E-2"/>
              <c:y val="0.237889615745995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TimesNewRomanCyr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800258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  <a:latin typeface="TimesNewRomanCyr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r>
              <a:rPr lang="ru-RU"/>
              <a:t>Динамика изменения рН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рН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14</c:v>
                </c:pt>
              </c:numCache>
            </c:numRef>
          </c:cat>
          <c:val>
            <c:numRef>
              <c:f>Лист1!$B$2:$B$6</c:f>
              <c:numCache>
                <c:formatCode>0.00</c:formatCode>
                <c:ptCount val="5"/>
                <c:pt idx="0">
                  <c:v>5.72</c:v>
                </c:pt>
                <c:pt idx="1">
                  <c:v>4.0599999999999996</c:v>
                </c:pt>
                <c:pt idx="2">
                  <c:v>6.24</c:v>
                </c:pt>
                <c:pt idx="3">
                  <c:v>6.57</c:v>
                </c:pt>
                <c:pt idx="4">
                  <c:v>6.67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16-4A43-8086-EB221598E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069760"/>
        <c:axId val="82966400"/>
      </c:lineChart>
      <c:catAx>
        <c:axId val="8006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82966400"/>
        <c:crosses val="autoZero"/>
        <c:auto val="1"/>
        <c:lblAlgn val="ctr"/>
        <c:lblOffset val="100"/>
        <c:noMultiLvlLbl val="0"/>
      </c:catAx>
      <c:valAx>
        <c:axId val="8296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TimesNewRomanCyr"/>
                    <a:ea typeface="+mn-ea"/>
                    <a:cs typeface="+mn-cs"/>
                  </a:defRPr>
                </a:pPr>
                <a:r>
                  <a:rPr lang="ru-RU"/>
                  <a:t>р</a:t>
                </a:r>
                <a:r>
                  <a:rPr lang="en-US"/>
                  <a:t>H</a:t>
                </a:r>
                <a:endParaRPr lang="ru-RU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TimesNewRomanCyr"/>
                  <a:ea typeface="+mn-ea"/>
                  <a:cs typeface="+mn-cs"/>
                </a:defRPr>
              </a:pPr>
              <a:endParaRPr lang="ru-RU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800697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  <a:latin typeface="TimesNewRomanCyr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r>
              <a:rPr lang="ru-RU"/>
              <a:t>Влияние гидромодуля на рН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рН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1:1</c:v>
                </c:pt>
                <c:pt idx="1">
                  <c:v>1:2</c:v>
                </c:pt>
                <c:pt idx="2">
                  <c:v>1:4</c:v>
                </c:pt>
                <c:pt idx="3">
                  <c:v>1:5</c:v>
                </c:pt>
                <c:pt idx="4">
                  <c:v>1:10</c:v>
                </c:pt>
                <c:pt idx="5">
                  <c:v>1:15</c:v>
                </c:pt>
                <c:pt idx="6">
                  <c:v>1:20</c:v>
                </c:pt>
                <c:pt idx="7">
                  <c:v>1:25</c:v>
                </c:pt>
              </c:strCache>
            </c:strRef>
          </c:cat>
          <c:val>
            <c:numRef>
              <c:f>Лист1!$B$2:$B$9</c:f>
              <c:numCache>
                <c:formatCode>0.00</c:formatCode>
                <c:ptCount val="8"/>
                <c:pt idx="0">
                  <c:v>6.6</c:v>
                </c:pt>
                <c:pt idx="1">
                  <c:v>6.2</c:v>
                </c:pt>
                <c:pt idx="2">
                  <c:v>5.6</c:v>
                </c:pt>
                <c:pt idx="3">
                  <c:v>5.7</c:v>
                </c:pt>
                <c:pt idx="4">
                  <c:v>6</c:v>
                </c:pt>
                <c:pt idx="5">
                  <c:v>6.2</c:v>
                </c:pt>
                <c:pt idx="6">
                  <c:v>6.6</c:v>
                </c:pt>
                <c:pt idx="7">
                  <c:v>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60-4640-85ED-A86B7FE8C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4902720"/>
        <c:axId val="1714915616"/>
      </c:lineChart>
      <c:catAx>
        <c:axId val="171490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1714915616"/>
        <c:crosses val="autoZero"/>
        <c:auto val="1"/>
        <c:lblAlgn val="ctr"/>
        <c:lblOffset val="100"/>
        <c:noMultiLvlLbl val="0"/>
      </c:catAx>
      <c:valAx>
        <c:axId val="171491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TimesNewRomanCyr"/>
                    <a:ea typeface="+mn-ea"/>
                    <a:cs typeface="+mn-cs"/>
                  </a:defRPr>
                </a:pPr>
                <a:r>
                  <a:rPr lang="ru-RU"/>
                  <a:t>рН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TimesNewRomanCyr"/>
                  <a:ea typeface="+mn-ea"/>
                  <a:cs typeface="+mn-cs"/>
                </a:defRPr>
              </a:pPr>
              <a:endParaRPr lang="ru-RU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  <c:crossAx val="17149027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  <a:latin typeface="TimesNewRomanCyr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Влияние гидромодуля на выход экстракта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1:1</c:v>
                </c:pt>
                <c:pt idx="1">
                  <c:v>1:2</c:v>
                </c:pt>
                <c:pt idx="2">
                  <c:v>1:4</c:v>
                </c:pt>
                <c:pt idx="3">
                  <c:v>1:5</c:v>
                </c:pt>
                <c:pt idx="4">
                  <c:v>1:10</c:v>
                </c:pt>
                <c:pt idx="5">
                  <c:v>1:15</c:v>
                </c:pt>
                <c:pt idx="6">
                  <c:v>1:20</c:v>
                </c:pt>
                <c:pt idx="7">
                  <c:v>1:25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0.19</c:v>
                </c:pt>
                <c:pt idx="1">
                  <c:v>0.20300000000000001</c:v>
                </c:pt>
                <c:pt idx="2">
                  <c:v>0.39800000000000002</c:v>
                </c:pt>
                <c:pt idx="3">
                  <c:v>0.38</c:v>
                </c:pt>
                <c:pt idx="4">
                  <c:v>0.21299999999999999</c:v>
                </c:pt>
                <c:pt idx="5">
                  <c:v>0.16900000000000001</c:v>
                </c:pt>
                <c:pt idx="6">
                  <c:v>0.10299999999999999</c:v>
                </c:pt>
                <c:pt idx="7">
                  <c:v>5.2999999999999999E-2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8D-48AE-A564-3A0E5FC25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0423024"/>
        <c:axId val="1640422608"/>
      </c:lineChart>
      <c:catAx>
        <c:axId val="164042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40422608"/>
        <c:crosses val="autoZero"/>
        <c:auto val="1"/>
        <c:lblAlgn val="ctr"/>
        <c:lblOffset val="100"/>
        <c:noMultiLvlLbl val="0"/>
      </c:catAx>
      <c:valAx>
        <c:axId val="164042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Содержание экстрактивных</a:t>
                </a:r>
                <a:r>
                  <a:rPr lang="ru-RU" baseline="0" dirty="0"/>
                  <a:t> веществ в настое, %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12495395046341892"/>
              <c:y val="0.101592309267221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404230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TimesNewRomanCyr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accent2">
              <a:lumMod val="50000"/>
            </a:schemeClr>
          </a:solidFill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Экспорт вина России, 2015-2020 гг.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481350400"/>
        <c:axId val="481350728"/>
      </c:barChart>
      <c:catAx>
        <c:axId val="48135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1350728"/>
        <c:crosses val="autoZero"/>
        <c:auto val="1"/>
        <c:lblAlgn val="ctr"/>
        <c:lblOffset val="100"/>
        <c:noMultiLvlLbl val="0"/>
      </c:catAx>
      <c:valAx>
        <c:axId val="481350728"/>
        <c:scaling>
          <c:orientation val="minMax"/>
          <c:max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1350400"/>
        <c:crosses val="autoZero"/>
        <c:crossBetween val="between"/>
        <c:majorUnit val="2.5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Лист1!$H$24</c:f>
              <c:strCache>
                <c:ptCount val="1"/>
                <c:pt idx="0">
                  <c:v>вино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Лист1!$G$25:$G$27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Лист1!$H$25:$H$27</c:f>
              <c:numCache>
                <c:formatCode>0.0%</c:formatCode>
                <c:ptCount val="3"/>
                <c:pt idx="0">
                  <c:v>0.38</c:v>
                </c:pt>
                <c:pt idx="1">
                  <c:v>0.44</c:v>
                </c:pt>
                <c:pt idx="2">
                  <c:v>0.46600000000000003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2-457B-B39A-F6C888112379}"/>
            </c:ext>
          </c:extLst>
        </c:ser>
        <c:ser>
          <c:idx val="1"/>
          <c:order val="1"/>
          <c:tx>
            <c:strRef>
              <c:f>Лист1!$I$24</c:f>
              <c:strCache>
                <c:ptCount val="1"/>
                <c:pt idx="0">
                  <c:v>винные напитки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Лист1!$G$25:$G$27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Лист1!$I$25:$I$27</c:f>
              <c:numCache>
                <c:formatCode>0.0%</c:formatCode>
                <c:ptCount val="3"/>
                <c:pt idx="0">
                  <c:v>0.34</c:v>
                </c:pt>
                <c:pt idx="1">
                  <c:v>0.16</c:v>
                </c:pt>
                <c:pt idx="2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52-457B-B39A-F6C888112379}"/>
            </c:ext>
          </c:extLst>
        </c:ser>
        <c:ser>
          <c:idx val="2"/>
          <c:order val="2"/>
          <c:tx>
            <c:strRef>
              <c:f>Лист1!$J$24</c:f>
              <c:strCache>
                <c:ptCount val="1"/>
                <c:pt idx="0">
                  <c:v>остальные вина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3.79414323726418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2-457B-B39A-F6C888112379}"/>
                </c:ext>
              </c:extLst>
            </c:dLbl>
            <c:dLbl>
              <c:idx val="1"/>
              <c:layout>
                <c:manualLayout>
                  <c:x val="-7.5647293367232474E-17"/>
                  <c:y val="6.626220309642548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52-457B-B39A-F6C888112379}"/>
                </c:ext>
              </c:extLst>
            </c:dLbl>
            <c:dLbl>
              <c:idx val="2"/>
              <c:layout>
                <c:manualLayout>
                  <c:x val="0"/>
                  <c:y val="8.464033312169541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52-457B-B39A-F6C8881123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b" anchorCtr="0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Лист1!$G$25:$G$27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Лист1!$J$25:$J$27</c:f>
              <c:numCache>
                <c:formatCode>0.0%</c:formatCode>
                <c:ptCount val="3"/>
                <c:pt idx="0">
                  <c:v>0.28999999999999998</c:v>
                </c:pt>
                <c:pt idx="1">
                  <c:v>0.4</c:v>
                </c:pt>
                <c:pt idx="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52-457B-B39A-F6C88811237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957619231"/>
        <c:axId val="1957624223"/>
      </c:barChart>
      <c:lineChart>
        <c:grouping val="standard"/>
        <c:varyColors val="0"/>
        <c:ser>
          <c:idx val="3"/>
          <c:order val="3"/>
          <c:tx>
            <c:strRef>
              <c:f>Лист1!$K$24</c:f>
              <c:strCache>
                <c:ptCount val="1"/>
                <c:pt idx="0">
                  <c:v>Годовой объем, млн. дал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2.7910462836511642E-2"/>
                  <c:y val="-3.4109267894911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452-457B-B39A-F6C888112379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b" anchorCtr="0">
                <a:spAutoFit/>
              </a:bodyPr>
              <a:lstStyle/>
              <a:p>
                <a:pPr algn="ctr">
                  <a:defRPr sz="900" b="0" i="0" u="none" strike="noStrike" kern="1200" baseline="0">
                    <a:ln w="9525">
                      <a:solidFill>
                        <a:schemeClr val="tx1"/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Лист1!$G$25:$G$27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Лист1!$K$25:$K$27</c:f>
              <c:numCache>
                <c:formatCode>0.0</c:formatCode>
                <c:ptCount val="3"/>
                <c:pt idx="0">
                  <c:v>87.3</c:v>
                </c:pt>
                <c:pt idx="1">
                  <c:v>70</c:v>
                </c:pt>
                <c:pt idx="2">
                  <c:v>60.27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452-457B-B39A-F6C888112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6340319"/>
        <c:axId val="2076336159"/>
      </c:lineChart>
      <c:catAx>
        <c:axId val="1957619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57624223"/>
        <c:crosses val="autoZero"/>
        <c:auto val="0"/>
        <c:lblAlgn val="ctr"/>
        <c:lblOffset val="100"/>
        <c:noMultiLvlLbl val="0"/>
      </c:catAx>
      <c:valAx>
        <c:axId val="1957624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57619231"/>
        <c:crosses val="autoZero"/>
        <c:crossBetween val="between"/>
      </c:valAx>
      <c:valAx>
        <c:axId val="2076336159"/>
        <c:scaling>
          <c:orientation val="minMax"/>
          <c:max val="100"/>
          <c:min val="0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6340319"/>
        <c:crosses val="max"/>
        <c:crossBetween val="between"/>
        <c:majorUnit val="20"/>
      </c:valAx>
      <c:catAx>
        <c:axId val="207634031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763361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'[диаграмма ганта.xlsx]Лист1'!$B$1</c:f>
              <c:strCache>
                <c:ptCount val="1"/>
                <c:pt idx="0">
                  <c:v>Дата начала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'[диаграмма ганта.xlsx]Лист1'!$A$2:$A$12</c:f>
              <c:strCache>
                <c:ptCount val="11"/>
                <c:pt idx="0">
                  <c:v>Поиск и подготовка помещения</c:v>
                </c:pt>
                <c:pt idx="1">
                  <c:v>Закупка оборудования и его доставка</c:v>
                </c:pt>
                <c:pt idx="2">
                  <c:v>Разработка и утверждение рецептуры и бренда</c:v>
                </c:pt>
                <c:pt idx="3">
                  <c:v>Поиск поставщиков сырья, покупка продукции</c:v>
                </c:pt>
                <c:pt idx="4">
                  <c:v>Оборудование складского помещения, душевой, комнаты отдыха персонала, гардеробной</c:v>
                </c:pt>
                <c:pt idx="5">
                  <c:v>Настройка оборудования, сборка мебели, оснащение подсобных помещений</c:v>
                </c:pt>
                <c:pt idx="6">
                  <c:v>Комплектация штата</c:v>
                </c:pt>
                <c:pt idx="7">
                  <c:v>Маркетинговая кампания</c:v>
                </c:pt>
                <c:pt idx="8">
                  <c:v>Согласования с проверяющими инстанциями</c:v>
                </c:pt>
                <c:pt idx="9">
                  <c:v>Запуск пробной партии винного напитка</c:v>
                </c:pt>
                <c:pt idx="10">
                  <c:v>Старт производства</c:v>
                </c:pt>
              </c:strCache>
            </c:strRef>
          </c:cat>
          <c:val>
            <c:numRef>
              <c:f>'[диаграмма ганта.xlsx]Лист1'!$B$2:$B$12</c:f>
              <c:numCache>
                <c:formatCode>m/d/yyyy</c:formatCode>
                <c:ptCount val="11"/>
                <c:pt idx="0">
                  <c:v>44774</c:v>
                </c:pt>
                <c:pt idx="1">
                  <c:v>44774</c:v>
                </c:pt>
                <c:pt idx="2">
                  <c:v>44774</c:v>
                </c:pt>
                <c:pt idx="3">
                  <c:v>44774</c:v>
                </c:pt>
                <c:pt idx="4">
                  <c:v>44805</c:v>
                </c:pt>
                <c:pt idx="5">
                  <c:v>44835</c:v>
                </c:pt>
                <c:pt idx="6">
                  <c:v>44835</c:v>
                </c:pt>
                <c:pt idx="7">
                  <c:v>44835</c:v>
                </c:pt>
                <c:pt idx="8">
                  <c:v>44866</c:v>
                </c:pt>
                <c:pt idx="9">
                  <c:v>44866</c:v>
                </c:pt>
                <c:pt idx="10">
                  <c:v>44896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4-4319-B910-53C4027D3584}"/>
            </c:ext>
          </c:extLst>
        </c:ser>
        <c:ser>
          <c:idx val="1"/>
          <c:order val="1"/>
          <c:tx>
            <c:strRef>
              <c:f>'[диаграмма ганта.xlsx]Лист1'!$D$1</c:f>
              <c:strCache>
                <c:ptCount val="1"/>
                <c:pt idx="0">
                  <c:v>Длительность, в днях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'[диаграмма ганта.xlsx]Лист1'!$A$2:$A$12</c:f>
              <c:strCache>
                <c:ptCount val="11"/>
                <c:pt idx="0">
                  <c:v>Поиск и подготовка помещения</c:v>
                </c:pt>
                <c:pt idx="1">
                  <c:v>Закупка оборудования и его доставка</c:v>
                </c:pt>
                <c:pt idx="2">
                  <c:v>Разработка и утверждение рецептуры и бренда</c:v>
                </c:pt>
                <c:pt idx="3">
                  <c:v>Поиск поставщиков сырья, покупка продукции</c:v>
                </c:pt>
                <c:pt idx="4">
                  <c:v>Оборудование складского помещения, душевой, комнаты отдыха персонала, гардеробной</c:v>
                </c:pt>
                <c:pt idx="5">
                  <c:v>Настройка оборудования, сборка мебели, оснащение подсобных помещений</c:v>
                </c:pt>
                <c:pt idx="6">
                  <c:v>Комплектация штата</c:v>
                </c:pt>
                <c:pt idx="7">
                  <c:v>Маркетинговая кампания</c:v>
                </c:pt>
                <c:pt idx="8">
                  <c:v>Согласования с проверяющими инстанциями</c:v>
                </c:pt>
                <c:pt idx="9">
                  <c:v>Запуск пробной партии винного напитка</c:v>
                </c:pt>
                <c:pt idx="10">
                  <c:v>Старт производства</c:v>
                </c:pt>
              </c:strCache>
            </c:strRef>
          </c:cat>
          <c:val>
            <c:numRef>
              <c:f>'[диаграмма ганта.xlsx]Лист1'!$D$2:$D$12</c:f>
              <c:numCache>
                <c:formatCode>General</c:formatCode>
                <c:ptCount val="11"/>
                <c:pt idx="0">
                  <c:v>31</c:v>
                </c:pt>
                <c:pt idx="1">
                  <c:v>61</c:v>
                </c:pt>
                <c:pt idx="2">
                  <c:v>61</c:v>
                </c:pt>
                <c:pt idx="3">
                  <c:v>61</c:v>
                </c:pt>
                <c:pt idx="4">
                  <c:v>30</c:v>
                </c:pt>
                <c:pt idx="5">
                  <c:v>31</c:v>
                </c:pt>
                <c:pt idx="6">
                  <c:v>31</c:v>
                </c:pt>
                <c:pt idx="7">
                  <c:v>61</c:v>
                </c:pt>
                <c:pt idx="8">
                  <c:v>30</c:v>
                </c:pt>
                <c:pt idx="9">
                  <c:v>30</c:v>
                </c:pt>
                <c:pt idx="1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34-4319-B910-53C4027D3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43729584"/>
        <c:axId val="2043730000"/>
      </c:barChart>
      <c:catAx>
        <c:axId val="20437295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3730000"/>
        <c:crosses val="autoZero"/>
        <c:auto val="1"/>
        <c:lblAlgn val="ctr"/>
        <c:lblOffset val="100"/>
        <c:noMultiLvlLbl val="0"/>
      </c:catAx>
      <c:valAx>
        <c:axId val="2043730000"/>
        <c:scaling>
          <c:orientation val="minMax"/>
          <c:min val="44774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43729584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3">
          <a:lumMod val="60000"/>
          <a:lumOff val="40000"/>
          <a:alpha val="98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A847FB-9D65-4570-B4E5-E397B68730F9}" type="doc">
      <dgm:prSet loTypeId="urn:microsoft.com/office/officeart/2005/8/layout/vProcess5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AF250A5-6B76-480B-851C-96FB6C55F416}">
      <dgm:prSet/>
      <dgm:spPr/>
      <dgm:t>
        <a:bodyPr/>
        <a:lstStyle/>
        <a:p>
          <a:r>
            <a:rPr lang="en-US" b="0" dirty="0">
              <a:latin typeface="TimesNewRomanCyr"/>
            </a:rPr>
            <a:t>В </a:t>
          </a:r>
          <a:r>
            <a:rPr lang="en-US" b="0" dirty="0" err="1">
              <a:latin typeface="TimesNewRomanCyr"/>
            </a:rPr>
            <a:t>связи</a:t>
          </a:r>
          <a:r>
            <a:rPr lang="en-US" b="0" dirty="0">
              <a:latin typeface="TimesNewRomanCyr"/>
            </a:rPr>
            <a:t> с </a:t>
          </a:r>
          <a:r>
            <a:rPr lang="en-US" b="0" dirty="0" err="1">
              <a:latin typeface="TimesNewRomanCyr"/>
            </a:rPr>
            <a:t>активным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распространением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тенденции</a:t>
          </a:r>
          <a:r>
            <a:rPr lang="en-US" b="0" dirty="0">
              <a:latin typeface="TimesNewRomanCyr"/>
            </a:rPr>
            <a:t> "</a:t>
          </a:r>
          <a:r>
            <a:rPr lang="en-US" b="0" dirty="0" err="1">
              <a:latin typeface="TimesNewRomanCyr"/>
            </a:rPr>
            <a:t>Здорового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питания</a:t>
          </a:r>
          <a:r>
            <a:rPr lang="en-US" b="0" dirty="0">
              <a:latin typeface="TimesNewRomanCyr"/>
            </a:rPr>
            <a:t>", в </a:t>
          </a:r>
          <a:r>
            <a:rPr lang="en-US" b="0" dirty="0" err="1">
              <a:latin typeface="TimesNewRomanCyr"/>
            </a:rPr>
            <a:t>некоторых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развитых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странах</a:t>
          </a:r>
          <a:r>
            <a:rPr lang="en-US" b="0" dirty="0">
              <a:latin typeface="TimesNewRomanCyr"/>
            </a:rPr>
            <a:t>, </a:t>
          </a:r>
          <a:r>
            <a:rPr lang="en-US" b="0" dirty="0" err="1">
              <a:latin typeface="TimesNewRomanCyr"/>
            </a:rPr>
            <a:t>наблюдается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падение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рынка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традиционной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алкогольной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продукции</a:t>
          </a:r>
          <a:r>
            <a:rPr lang="en-US" b="0" dirty="0">
              <a:latin typeface="TimesNewRomanCyr"/>
            </a:rPr>
            <a:t>, </a:t>
          </a:r>
          <a:r>
            <a:rPr lang="en-US" b="0" dirty="0" err="1">
              <a:latin typeface="TimesNewRomanCyr"/>
            </a:rPr>
            <a:t>на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фоне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которого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растет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потребление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напитков</a:t>
          </a:r>
          <a:r>
            <a:rPr lang="en-US" b="0" dirty="0">
              <a:latin typeface="TimesNewRomanCyr"/>
            </a:rPr>
            <a:t>, </a:t>
          </a:r>
          <a:r>
            <a:rPr lang="en-US" b="0" dirty="0" err="1">
              <a:latin typeface="TimesNewRomanCyr"/>
            </a:rPr>
            <a:t>оказывающих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положительное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воздействие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на</a:t>
          </a:r>
          <a:r>
            <a:rPr lang="en-US" b="0" dirty="0">
              <a:latin typeface="TimesNewRomanCyr"/>
            </a:rPr>
            <a:t> </a:t>
          </a:r>
          <a:r>
            <a:rPr lang="en-US" b="0" dirty="0" err="1">
              <a:latin typeface="TimesNewRomanCyr"/>
            </a:rPr>
            <a:t>организм</a:t>
          </a:r>
          <a:endParaRPr lang="en-US" b="0" dirty="0">
            <a:latin typeface="TimesNewRomanCyr"/>
          </a:endParaRPr>
        </a:p>
      </dgm:t>
    </dgm:pt>
    <dgm:pt modelId="{ED968C06-EBD6-4AA0-B073-548C043514DC}" type="parTrans" cxnId="{B8D79684-440D-4DB3-B04B-BD8AF92B879D}">
      <dgm:prSet/>
      <dgm:spPr/>
      <dgm:t>
        <a:bodyPr/>
        <a:lstStyle/>
        <a:p>
          <a:endParaRPr lang="en-US"/>
        </a:p>
      </dgm:t>
    </dgm:pt>
    <dgm:pt modelId="{7ABF98A6-7A5B-4DA0-9837-43C548F4B816}" type="sibTrans" cxnId="{B8D79684-440D-4DB3-B04B-BD8AF92B879D}">
      <dgm:prSet/>
      <dgm:spPr>
        <a:solidFill>
          <a:schemeClr val="accent1"/>
        </a:solidFill>
      </dgm:spPr>
      <dgm:t>
        <a:bodyPr/>
        <a:lstStyle/>
        <a:p>
          <a:endParaRPr lang="en-US"/>
        </a:p>
      </dgm:t>
    </dgm:pt>
    <dgm:pt modelId="{2C5328E0-072C-4A63-B27B-091F9D5AA1EF}">
      <dgm:prSet/>
      <dgm:spPr/>
      <dgm:t>
        <a:bodyPr/>
        <a:lstStyle/>
        <a:p>
          <a:r>
            <a:rPr lang="en-US" dirty="0" err="1">
              <a:latin typeface="TimesNewRomanCyr"/>
            </a:rPr>
            <a:t>Поэтому</a:t>
          </a:r>
          <a:r>
            <a:rPr lang="en-US" dirty="0">
              <a:latin typeface="TimesNewRomanCyr"/>
            </a:rPr>
            <a:t>, </a:t>
          </a:r>
          <a:r>
            <a:rPr lang="en-US" dirty="0" err="1">
              <a:latin typeface="TimesNewRomanCyr"/>
            </a:rPr>
            <a:t>разработка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обогащенных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винных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напитков</a:t>
          </a:r>
          <a:r>
            <a:rPr lang="en-US" dirty="0">
              <a:latin typeface="TimesNewRomanCyr"/>
            </a:rPr>
            <a:t>, в </a:t>
          </a:r>
          <a:r>
            <a:rPr lang="en-US" dirty="0" err="1">
              <a:latin typeface="TimesNewRomanCyr"/>
            </a:rPr>
            <a:t>настоящее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время</a:t>
          </a:r>
          <a:r>
            <a:rPr lang="en-US" dirty="0">
              <a:latin typeface="TimesNewRomanCyr"/>
            </a:rPr>
            <a:t>, </a:t>
          </a:r>
          <a:r>
            <a:rPr lang="en-US" dirty="0" err="1">
              <a:latin typeface="TimesNewRomanCyr"/>
            </a:rPr>
            <a:t>является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актуальной</a:t>
          </a:r>
          <a:endParaRPr lang="en-US" dirty="0">
            <a:latin typeface="TimesNewRomanCyr"/>
          </a:endParaRPr>
        </a:p>
      </dgm:t>
    </dgm:pt>
    <dgm:pt modelId="{3D9086D4-F218-4F91-9337-6CA4D92E45A2}" type="parTrans" cxnId="{BACF4E5F-1279-4F8B-823A-5D107412B8BB}">
      <dgm:prSet/>
      <dgm:spPr/>
      <dgm:t>
        <a:bodyPr/>
        <a:lstStyle/>
        <a:p>
          <a:endParaRPr lang="en-US"/>
        </a:p>
      </dgm:t>
    </dgm:pt>
    <dgm:pt modelId="{C035181F-B557-49DD-BBD2-26CC31908838}" type="sibTrans" cxnId="{BACF4E5F-1279-4F8B-823A-5D107412B8BB}">
      <dgm:prSet/>
      <dgm:spPr>
        <a:solidFill>
          <a:schemeClr val="accent1"/>
        </a:solidFill>
      </dgm:spPr>
      <dgm:t>
        <a:bodyPr/>
        <a:lstStyle/>
        <a:p>
          <a:endParaRPr lang="en-US"/>
        </a:p>
      </dgm:t>
    </dgm:pt>
    <dgm:pt modelId="{2B8866B8-4C23-482F-B41A-67CD82E3B3F7}">
      <dgm:prSet/>
      <dgm:spPr/>
      <dgm:t>
        <a:bodyPr/>
        <a:lstStyle/>
        <a:p>
          <a:r>
            <a:rPr lang="en-US" dirty="0">
              <a:latin typeface="TimesNewRomanCyr"/>
            </a:rPr>
            <a:t>В </a:t>
          </a:r>
          <a:r>
            <a:rPr lang="en-US" dirty="0" err="1">
              <a:latin typeface="TimesNewRomanCyr"/>
            </a:rPr>
            <a:t>перспективе</a:t>
          </a:r>
          <a:r>
            <a:rPr lang="en-US" dirty="0">
              <a:latin typeface="TimesNewRomanCyr"/>
            </a:rPr>
            <a:t>, </a:t>
          </a:r>
          <a:r>
            <a:rPr lang="en-US" dirty="0" err="1">
              <a:latin typeface="TimesNewRomanCyr"/>
            </a:rPr>
            <a:t>разрабатываемые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нами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напитки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могут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занять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лидирующие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позиции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на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рынке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Российской</a:t>
          </a:r>
          <a:r>
            <a:rPr lang="en-US" dirty="0">
              <a:latin typeface="TimesNewRomanCyr"/>
            </a:rPr>
            <a:t> </a:t>
          </a:r>
          <a:r>
            <a:rPr lang="en-US" dirty="0" err="1">
              <a:latin typeface="TimesNewRomanCyr"/>
            </a:rPr>
            <a:t>федерации</a:t>
          </a:r>
          <a:endParaRPr lang="en-US" dirty="0">
            <a:latin typeface="TimesNewRomanCyr"/>
          </a:endParaRPr>
        </a:p>
      </dgm:t>
    </dgm:pt>
    <dgm:pt modelId="{FD7436AF-B58C-48D6-B55D-4DE78A0A3382}" type="parTrans" cxnId="{2B78E7CD-7982-44D0-9947-5805D2CE6B22}">
      <dgm:prSet/>
      <dgm:spPr/>
      <dgm:t>
        <a:bodyPr/>
        <a:lstStyle/>
        <a:p>
          <a:endParaRPr lang="en-US"/>
        </a:p>
      </dgm:t>
    </dgm:pt>
    <dgm:pt modelId="{E21FFC93-6A34-4283-95B6-8BD31F501EC4}" type="sibTrans" cxnId="{2B78E7CD-7982-44D0-9947-5805D2CE6B22}">
      <dgm:prSet/>
      <dgm:spPr/>
      <dgm:t>
        <a:bodyPr/>
        <a:lstStyle/>
        <a:p>
          <a:endParaRPr lang="en-US"/>
        </a:p>
      </dgm:t>
    </dgm:pt>
    <dgm:pt modelId="{6E88523E-0948-4380-887D-E8B752C7353B}" type="pres">
      <dgm:prSet presAssocID="{7BA847FB-9D65-4570-B4E5-E397B68730F9}" presName="outerComposite" presStyleCnt="0">
        <dgm:presLayoutVars>
          <dgm:chMax val="5"/>
          <dgm:dir/>
          <dgm:resizeHandles val="exact"/>
        </dgm:presLayoutVars>
      </dgm:prSet>
      <dgm:spPr/>
    </dgm:pt>
    <dgm:pt modelId="{50FFE8B4-D7C3-4986-B322-F9B4424723B5}" type="pres">
      <dgm:prSet presAssocID="{7BA847FB-9D65-4570-B4E5-E397B68730F9}" presName="dummyMaxCanvas" presStyleCnt="0">
        <dgm:presLayoutVars/>
      </dgm:prSet>
      <dgm:spPr/>
    </dgm:pt>
    <dgm:pt modelId="{F74DD78B-C48E-474E-BA5B-BA66BF3347F6}" type="pres">
      <dgm:prSet presAssocID="{7BA847FB-9D65-4570-B4E5-E397B68730F9}" presName="ThreeNodes_1" presStyleLbl="node1" presStyleIdx="0" presStyleCnt="3">
        <dgm:presLayoutVars>
          <dgm:bulletEnabled val="1"/>
        </dgm:presLayoutVars>
      </dgm:prSet>
      <dgm:spPr/>
    </dgm:pt>
    <dgm:pt modelId="{525FC0B2-BDC3-4E5C-B9C7-2E2B4AE8F85C}" type="pres">
      <dgm:prSet presAssocID="{7BA847FB-9D65-4570-B4E5-E397B68730F9}" presName="ThreeNodes_2" presStyleLbl="node1" presStyleIdx="1" presStyleCnt="3">
        <dgm:presLayoutVars>
          <dgm:bulletEnabled val="1"/>
        </dgm:presLayoutVars>
      </dgm:prSet>
      <dgm:spPr/>
    </dgm:pt>
    <dgm:pt modelId="{72B6D4EA-3B16-4AD9-9543-FDD79A1474FA}" type="pres">
      <dgm:prSet presAssocID="{7BA847FB-9D65-4570-B4E5-E397B68730F9}" presName="ThreeNodes_3" presStyleLbl="node1" presStyleIdx="2" presStyleCnt="3">
        <dgm:presLayoutVars>
          <dgm:bulletEnabled val="1"/>
        </dgm:presLayoutVars>
      </dgm:prSet>
      <dgm:spPr/>
    </dgm:pt>
    <dgm:pt modelId="{0EEFC4F4-4BB2-4F38-8C8E-4C1C9ACD4443}" type="pres">
      <dgm:prSet presAssocID="{7BA847FB-9D65-4570-B4E5-E397B68730F9}" presName="ThreeConn_1-2" presStyleLbl="fgAccFollowNode1" presStyleIdx="0" presStyleCnt="2">
        <dgm:presLayoutVars>
          <dgm:bulletEnabled val="1"/>
        </dgm:presLayoutVars>
      </dgm:prSet>
      <dgm:spPr/>
    </dgm:pt>
    <dgm:pt modelId="{B7730BEC-82B6-44FB-B581-0CFB41D4DC7A}" type="pres">
      <dgm:prSet presAssocID="{7BA847FB-9D65-4570-B4E5-E397B68730F9}" presName="ThreeConn_2-3" presStyleLbl="fgAccFollowNode1" presStyleIdx="1" presStyleCnt="2">
        <dgm:presLayoutVars>
          <dgm:bulletEnabled val="1"/>
        </dgm:presLayoutVars>
      </dgm:prSet>
      <dgm:spPr/>
    </dgm:pt>
    <dgm:pt modelId="{2AA325F5-B67F-4F2A-9984-5206FA29BB33}" type="pres">
      <dgm:prSet presAssocID="{7BA847FB-9D65-4570-B4E5-E397B68730F9}" presName="ThreeNodes_1_text" presStyleLbl="node1" presStyleIdx="2" presStyleCnt="3">
        <dgm:presLayoutVars>
          <dgm:bulletEnabled val="1"/>
        </dgm:presLayoutVars>
      </dgm:prSet>
      <dgm:spPr/>
    </dgm:pt>
    <dgm:pt modelId="{73B26E9A-E64C-4798-8388-939C1A7334CA}" type="pres">
      <dgm:prSet presAssocID="{7BA847FB-9D65-4570-B4E5-E397B68730F9}" presName="ThreeNodes_2_text" presStyleLbl="node1" presStyleIdx="2" presStyleCnt="3">
        <dgm:presLayoutVars>
          <dgm:bulletEnabled val="1"/>
        </dgm:presLayoutVars>
      </dgm:prSet>
      <dgm:spPr/>
    </dgm:pt>
    <dgm:pt modelId="{B103ECFB-6A4E-43BE-A070-3513AE34BD9A}" type="pres">
      <dgm:prSet presAssocID="{7BA847FB-9D65-4570-B4E5-E397B68730F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D19D123-1237-468F-BFF1-F098ECFB4938}" type="presOf" srcId="{2B8866B8-4C23-482F-B41A-67CD82E3B3F7}" destId="{B103ECFB-6A4E-43BE-A070-3513AE34BD9A}" srcOrd="1" destOrd="0" presId="urn:microsoft.com/office/officeart/2005/8/layout/vProcess5"/>
    <dgm:cxn modelId="{270F9A3A-46E7-4C6E-87A7-1329334DB2CF}" type="presOf" srcId="{7ABF98A6-7A5B-4DA0-9837-43C548F4B816}" destId="{0EEFC4F4-4BB2-4F38-8C8E-4C1C9ACD4443}" srcOrd="0" destOrd="0" presId="urn:microsoft.com/office/officeart/2005/8/layout/vProcess5"/>
    <dgm:cxn modelId="{A9F58E3E-04DE-4432-A9A5-B46318F05B77}" type="presOf" srcId="{CAF250A5-6B76-480B-851C-96FB6C55F416}" destId="{2AA325F5-B67F-4F2A-9984-5206FA29BB33}" srcOrd="1" destOrd="0" presId="urn:microsoft.com/office/officeart/2005/8/layout/vProcess5"/>
    <dgm:cxn modelId="{BACF4E5F-1279-4F8B-823A-5D107412B8BB}" srcId="{7BA847FB-9D65-4570-B4E5-E397B68730F9}" destId="{2C5328E0-072C-4A63-B27B-091F9D5AA1EF}" srcOrd="1" destOrd="0" parTransId="{3D9086D4-F218-4F91-9337-6CA4D92E45A2}" sibTransId="{C035181F-B557-49DD-BBD2-26CC31908838}"/>
    <dgm:cxn modelId="{B698DD63-3301-454F-977D-7598E78C8F53}" type="presOf" srcId="{CAF250A5-6B76-480B-851C-96FB6C55F416}" destId="{F74DD78B-C48E-474E-BA5B-BA66BF3347F6}" srcOrd="0" destOrd="0" presId="urn:microsoft.com/office/officeart/2005/8/layout/vProcess5"/>
    <dgm:cxn modelId="{55C3DA4D-24AE-449B-8A8E-E54CDE53ED53}" type="presOf" srcId="{C035181F-B557-49DD-BBD2-26CC31908838}" destId="{B7730BEC-82B6-44FB-B581-0CFB41D4DC7A}" srcOrd="0" destOrd="0" presId="urn:microsoft.com/office/officeart/2005/8/layout/vProcess5"/>
    <dgm:cxn modelId="{3FB42A59-C656-482C-AE1C-55DDAB6249B5}" type="presOf" srcId="{2B8866B8-4C23-482F-B41A-67CD82E3B3F7}" destId="{72B6D4EA-3B16-4AD9-9543-FDD79A1474FA}" srcOrd="0" destOrd="0" presId="urn:microsoft.com/office/officeart/2005/8/layout/vProcess5"/>
    <dgm:cxn modelId="{B8D79684-440D-4DB3-B04B-BD8AF92B879D}" srcId="{7BA847FB-9D65-4570-B4E5-E397B68730F9}" destId="{CAF250A5-6B76-480B-851C-96FB6C55F416}" srcOrd="0" destOrd="0" parTransId="{ED968C06-EBD6-4AA0-B073-548C043514DC}" sibTransId="{7ABF98A6-7A5B-4DA0-9837-43C548F4B816}"/>
    <dgm:cxn modelId="{8BDEEDB6-8515-4096-8DC5-4BDDDDBA0ECF}" type="presOf" srcId="{2C5328E0-072C-4A63-B27B-091F9D5AA1EF}" destId="{73B26E9A-E64C-4798-8388-939C1A7334CA}" srcOrd="1" destOrd="0" presId="urn:microsoft.com/office/officeart/2005/8/layout/vProcess5"/>
    <dgm:cxn modelId="{8379F7C7-36ED-432A-A5AB-CA78C0C6BCB2}" type="presOf" srcId="{2C5328E0-072C-4A63-B27B-091F9D5AA1EF}" destId="{525FC0B2-BDC3-4E5C-B9C7-2E2B4AE8F85C}" srcOrd="0" destOrd="0" presId="urn:microsoft.com/office/officeart/2005/8/layout/vProcess5"/>
    <dgm:cxn modelId="{2B78E7CD-7982-44D0-9947-5805D2CE6B22}" srcId="{7BA847FB-9D65-4570-B4E5-E397B68730F9}" destId="{2B8866B8-4C23-482F-B41A-67CD82E3B3F7}" srcOrd="2" destOrd="0" parTransId="{FD7436AF-B58C-48D6-B55D-4DE78A0A3382}" sibTransId="{E21FFC93-6A34-4283-95B6-8BD31F501EC4}"/>
    <dgm:cxn modelId="{1CB6B6E4-5E6C-446A-95A9-D797AFFD2DD0}" type="presOf" srcId="{7BA847FB-9D65-4570-B4E5-E397B68730F9}" destId="{6E88523E-0948-4380-887D-E8B752C7353B}" srcOrd="0" destOrd="0" presId="urn:microsoft.com/office/officeart/2005/8/layout/vProcess5"/>
    <dgm:cxn modelId="{0A805F92-8DF8-4208-BDF3-8423E18E86D5}" type="presParOf" srcId="{6E88523E-0948-4380-887D-E8B752C7353B}" destId="{50FFE8B4-D7C3-4986-B322-F9B4424723B5}" srcOrd="0" destOrd="0" presId="urn:microsoft.com/office/officeart/2005/8/layout/vProcess5"/>
    <dgm:cxn modelId="{67C328EA-2659-438B-A5BE-C52A31BB5C6C}" type="presParOf" srcId="{6E88523E-0948-4380-887D-E8B752C7353B}" destId="{F74DD78B-C48E-474E-BA5B-BA66BF3347F6}" srcOrd="1" destOrd="0" presId="urn:microsoft.com/office/officeart/2005/8/layout/vProcess5"/>
    <dgm:cxn modelId="{7E0D997F-C6DE-43C6-BA18-7AC3B9E1E939}" type="presParOf" srcId="{6E88523E-0948-4380-887D-E8B752C7353B}" destId="{525FC0B2-BDC3-4E5C-B9C7-2E2B4AE8F85C}" srcOrd="2" destOrd="0" presId="urn:microsoft.com/office/officeart/2005/8/layout/vProcess5"/>
    <dgm:cxn modelId="{91D03496-900E-4EF3-9A29-5B2DFD700B18}" type="presParOf" srcId="{6E88523E-0948-4380-887D-E8B752C7353B}" destId="{72B6D4EA-3B16-4AD9-9543-FDD79A1474FA}" srcOrd="3" destOrd="0" presId="urn:microsoft.com/office/officeart/2005/8/layout/vProcess5"/>
    <dgm:cxn modelId="{DC754425-CA37-4DCD-85A1-4DBE38012F20}" type="presParOf" srcId="{6E88523E-0948-4380-887D-E8B752C7353B}" destId="{0EEFC4F4-4BB2-4F38-8C8E-4C1C9ACD4443}" srcOrd="4" destOrd="0" presId="urn:microsoft.com/office/officeart/2005/8/layout/vProcess5"/>
    <dgm:cxn modelId="{5403D06D-878B-450C-A23B-14A402399F36}" type="presParOf" srcId="{6E88523E-0948-4380-887D-E8B752C7353B}" destId="{B7730BEC-82B6-44FB-B581-0CFB41D4DC7A}" srcOrd="5" destOrd="0" presId="urn:microsoft.com/office/officeart/2005/8/layout/vProcess5"/>
    <dgm:cxn modelId="{B90E1BEC-CA18-48FE-BDEB-216E064410E0}" type="presParOf" srcId="{6E88523E-0948-4380-887D-E8B752C7353B}" destId="{2AA325F5-B67F-4F2A-9984-5206FA29BB33}" srcOrd="6" destOrd="0" presId="urn:microsoft.com/office/officeart/2005/8/layout/vProcess5"/>
    <dgm:cxn modelId="{86B1A186-84E3-48CA-B3E0-520EA83E4A9C}" type="presParOf" srcId="{6E88523E-0948-4380-887D-E8B752C7353B}" destId="{73B26E9A-E64C-4798-8388-939C1A7334CA}" srcOrd="7" destOrd="0" presId="urn:microsoft.com/office/officeart/2005/8/layout/vProcess5"/>
    <dgm:cxn modelId="{76DDC8FA-A80F-4619-8A30-D0ED09B42307}" type="presParOf" srcId="{6E88523E-0948-4380-887D-E8B752C7353B}" destId="{B103ECFB-6A4E-43BE-A070-3513AE34BD9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655D75-00FB-44C1-AF07-9A234F5A2B6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624F04-7A4B-46ED-85D7-94C02163FD98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3200" b="1" dirty="0">
              <a:solidFill>
                <a:schemeClr val="bg1"/>
              </a:solidFill>
              <a:latin typeface="Bahnschrift Condensed" panose="020B0502040204020203" pitchFamily="34" charset="0"/>
            </a:rPr>
            <a:t>Цель работы</a:t>
          </a:r>
          <a:endParaRPr lang="en-US" sz="3200" dirty="0">
            <a:solidFill>
              <a:schemeClr val="bg1"/>
            </a:solidFill>
            <a:latin typeface="Bahnschrift Condensed" panose="020B0502040204020203" pitchFamily="34" charset="0"/>
          </a:endParaRPr>
        </a:p>
      </dgm:t>
    </dgm:pt>
    <dgm:pt modelId="{0D293F30-08E6-437C-97A0-1C71B6B8D0D1}" type="parTrans" cxnId="{E3D6CFDD-EB07-4986-AD8B-8ABA163197F6}">
      <dgm:prSet/>
      <dgm:spPr/>
      <dgm:t>
        <a:bodyPr/>
        <a:lstStyle/>
        <a:p>
          <a:endParaRPr lang="en-US"/>
        </a:p>
      </dgm:t>
    </dgm:pt>
    <dgm:pt modelId="{8A3386DF-9C06-4684-81B7-19A401CF9CC1}" type="sibTrans" cxnId="{E3D6CFDD-EB07-4986-AD8B-8ABA163197F6}">
      <dgm:prSet/>
      <dgm:spPr/>
      <dgm:t>
        <a:bodyPr/>
        <a:lstStyle/>
        <a:p>
          <a:endParaRPr lang="en-US"/>
        </a:p>
      </dgm:t>
    </dgm:pt>
    <dgm:pt modelId="{14137676-F3E0-462D-BF47-A1FF5FE56F35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3600" b="1" dirty="0">
              <a:latin typeface="Bahnschrift Condensed" panose="020B0502040204020203" pitchFamily="34" charset="0"/>
            </a:rPr>
            <a:t>Задачи</a:t>
          </a:r>
          <a:r>
            <a:rPr lang="ru-RU" sz="2400" b="1" dirty="0"/>
            <a:t> </a:t>
          </a:r>
          <a:endParaRPr lang="en-US" sz="2400" dirty="0"/>
        </a:p>
      </dgm:t>
    </dgm:pt>
    <dgm:pt modelId="{69F157FB-AC76-402F-8A69-56743180629B}" type="parTrans" cxnId="{A0F2FF47-CB9B-42DF-9132-909380E5EDF6}">
      <dgm:prSet/>
      <dgm:spPr/>
      <dgm:t>
        <a:bodyPr/>
        <a:lstStyle/>
        <a:p>
          <a:endParaRPr lang="en-US"/>
        </a:p>
      </dgm:t>
    </dgm:pt>
    <dgm:pt modelId="{83399017-F844-4B53-B429-8422B696E418}" type="sibTrans" cxnId="{A0F2FF47-CB9B-42DF-9132-909380E5EDF6}">
      <dgm:prSet/>
      <dgm:spPr/>
      <dgm:t>
        <a:bodyPr/>
        <a:lstStyle/>
        <a:p>
          <a:endParaRPr lang="en-US"/>
        </a:p>
      </dgm:t>
    </dgm:pt>
    <dgm:pt modelId="{6BAFBB51-CE40-4FE5-AA90-AE45E0F6A82D}">
      <dgm:prSet/>
      <dgm:spPr/>
      <dgm:t>
        <a:bodyPr/>
        <a:lstStyle/>
        <a:p>
          <a:pPr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dirty="0">
              <a:latin typeface="TimesNewRomanCyr"/>
            </a:rPr>
            <a:t>Изучение динамики накопления биомассы гриба на различных средах</a:t>
          </a:r>
          <a:endParaRPr lang="en-US" dirty="0">
            <a:latin typeface="TimesNewRomanCyr"/>
          </a:endParaRPr>
        </a:p>
      </dgm:t>
    </dgm:pt>
    <dgm:pt modelId="{ED1225B5-BF46-42BC-98C0-8FCD1117379E}" type="parTrans" cxnId="{E61766B3-5D05-471A-92E8-5C6CFADD1D3F}">
      <dgm:prSet/>
      <dgm:spPr/>
      <dgm:t>
        <a:bodyPr/>
        <a:lstStyle/>
        <a:p>
          <a:endParaRPr lang="en-US"/>
        </a:p>
      </dgm:t>
    </dgm:pt>
    <dgm:pt modelId="{2E6AB641-94B8-4F5E-866F-820F72D33092}" type="sibTrans" cxnId="{E61766B3-5D05-471A-92E8-5C6CFADD1D3F}">
      <dgm:prSet/>
      <dgm:spPr/>
      <dgm:t>
        <a:bodyPr/>
        <a:lstStyle/>
        <a:p>
          <a:endParaRPr lang="en-US"/>
        </a:p>
      </dgm:t>
    </dgm:pt>
    <dgm:pt modelId="{550448ED-E719-4FDB-9CD0-9A4CB6049973}">
      <dgm:prSet/>
      <dgm:spPr/>
      <dgm:t>
        <a:bodyPr/>
        <a:lstStyle/>
        <a:p>
          <a:pPr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dirty="0">
              <a:latin typeface="TimesNewRomanCyr"/>
            </a:rPr>
            <a:t>Изучение влияния уровня аэрации на рост культуры</a:t>
          </a:r>
          <a:endParaRPr lang="en-US" dirty="0">
            <a:latin typeface="TimesNewRomanCyr"/>
          </a:endParaRPr>
        </a:p>
      </dgm:t>
    </dgm:pt>
    <dgm:pt modelId="{A1DCC948-5D69-4B56-A895-6C8D3644725F}" type="parTrans" cxnId="{1E78EBBC-3083-4A10-A85D-614DF1136B62}">
      <dgm:prSet/>
      <dgm:spPr/>
      <dgm:t>
        <a:bodyPr/>
        <a:lstStyle/>
        <a:p>
          <a:endParaRPr lang="en-US"/>
        </a:p>
      </dgm:t>
    </dgm:pt>
    <dgm:pt modelId="{5EA57482-380D-43EF-A80C-A436C6DCE9A7}" type="sibTrans" cxnId="{1E78EBBC-3083-4A10-A85D-614DF1136B62}">
      <dgm:prSet/>
      <dgm:spPr/>
      <dgm:t>
        <a:bodyPr/>
        <a:lstStyle/>
        <a:p>
          <a:endParaRPr lang="en-US"/>
        </a:p>
      </dgm:t>
    </dgm:pt>
    <dgm:pt modelId="{3C80389C-B941-4B0F-9624-2F72D5BB79CA}">
      <dgm:prSet/>
      <dgm:spPr/>
      <dgm:t>
        <a:bodyPr/>
        <a:lstStyle/>
        <a:p>
          <a:pPr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dirty="0">
              <a:latin typeface="TimesNewRomanCyr"/>
            </a:rPr>
            <a:t>Изучение возможности получения сухого посевного материала культуры</a:t>
          </a:r>
          <a:endParaRPr lang="en-US" dirty="0">
            <a:latin typeface="TimesNewRomanCyr"/>
          </a:endParaRPr>
        </a:p>
      </dgm:t>
    </dgm:pt>
    <dgm:pt modelId="{D73D1500-41E3-4BAD-88EC-0186C3B56A18}" type="parTrans" cxnId="{34D8FBAB-A735-40F6-92E7-2324E8CE3CF1}">
      <dgm:prSet/>
      <dgm:spPr/>
      <dgm:t>
        <a:bodyPr/>
        <a:lstStyle/>
        <a:p>
          <a:endParaRPr lang="en-US"/>
        </a:p>
      </dgm:t>
    </dgm:pt>
    <dgm:pt modelId="{D66A235D-A0A7-494B-941C-118DFA6B096F}" type="sibTrans" cxnId="{34D8FBAB-A735-40F6-92E7-2324E8CE3CF1}">
      <dgm:prSet/>
      <dgm:spPr/>
      <dgm:t>
        <a:bodyPr/>
        <a:lstStyle/>
        <a:p>
          <a:endParaRPr lang="en-US"/>
        </a:p>
      </dgm:t>
    </dgm:pt>
    <dgm:pt modelId="{4C00EA0E-6DC2-4E52-B94A-7F87F1D8C69A}">
      <dgm:prSet/>
      <dgm:spPr/>
      <dgm:t>
        <a:bodyPr/>
        <a:lstStyle/>
        <a:p>
          <a:pPr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dirty="0">
              <a:latin typeface="TimesNewRomanCyr"/>
            </a:rPr>
            <a:t>Изучение влияния культуры на изменение физико-химических показателей растительного сырья</a:t>
          </a:r>
          <a:endParaRPr lang="en-US" dirty="0">
            <a:latin typeface="TimesNewRomanCyr"/>
          </a:endParaRPr>
        </a:p>
      </dgm:t>
    </dgm:pt>
    <dgm:pt modelId="{B940E059-F181-41B3-91D3-FA50A0A2BFD2}" type="parTrans" cxnId="{F62FB93F-0F03-4C18-A821-CEA715AEFCC3}">
      <dgm:prSet/>
      <dgm:spPr/>
      <dgm:t>
        <a:bodyPr/>
        <a:lstStyle/>
        <a:p>
          <a:endParaRPr lang="en-US"/>
        </a:p>
      </dgm:t>
    </dgm:pt>
    <dgm:pt modelId="{1D9A4628-6854-472B-8833-DB43C5FFAA93}" type="sibTrans" cxnId="{F62FB93F-0F03-4C18-A821-CEA715AEFCC3}">
      <dgm:prSet/>
      <dgm:spPr/>
      <dgm:t>
        <a:bodyPr/>
        <a:lstStyle/>
        <a:p>
          <a:endParaRPr lang="en-US"/>
        </a:p>
      </dgm:t>
    </dgm:pt>
    <dgm:pt modelId="{EEB82C62-BA68-41AA-BB0E-5FB3A19C0923}">
      <dgm:prSet/>
      <dgm:spPr/>
      <dgm:t>
        <a:bodyPr/>
        <a:lstStyle/>
        <a:p>
          <a:pPr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dirty="0">
              <a:latin typeface="TimesNewRomanCyr"/>
            </a:rPr>
            <a:t>Разработка способов экстракции биологически активных компонентов ингредиентов винного напитка</a:t>
          </a:r>
          <a:endParaRPr lang="en-US" dirty="0">
            <a:latin typeface="TimesNewRomanCyr"/>
          </a:endParaRPr>
        </a:p>
      </dgm:t>
    </dgm:pt>
    <dgm:pt modelId="{398A1D5A-0DCF-4D2C-AF38-B894F2ED8A4F}" type="parTrans" cxnId="{7A06CA5F-738E-4A55-8828-2516C65B5AA2}">
      <dgm:prSet/>
      <dgm:spPr/>
      <dgm:t>
        <a:bodyPr/>
        <a:lstStyle/>
        <a:p>
          <a:endParaRPr lang="en-US"/>
        </a:p>
      </dgm:t>
    </dgm:pt>
    <dgm:pt modelId="{96B452AA-DDAC-486F-8A46-0CCEC6BD6F8A}" type="sibTrans" cxnId="{7A06CA5F-738E-4A55-8828-2516C65B5AA2}">
      <dgm:prSet/>
      <dgm:spPr/>
      <dgm:t>
        <a:bodyPr/>
        <a:lstStyle/>
        <a:p>
          <a:endParaRPr lang="en-US"/>
        </a:p>
      </dgm:t>
    </dgm:pt>
    <dgm:pt modelId="{F6144872-4905-460F-946A-77FB6430D70F}">
      <dgm:prSet/>
      <dgm:spPr/>
      <dgm:t>
        <a:bodyPr/>
        <a:lstStyle/>
        <a:p>
          <a:pPr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dirty="0">
              <a:latin typeface="TimesNewRomanCyr"/>
            </a:rPr>
            <a:t>Разработка рецептур различной фармакологической направленности </a:t>
          </a:r>
          <a:endParaRPr lang="en-US" dirty="0">
            <a:latin typeface="TimesNewRomanCyr"/>
          </a:endParaRPr>
        </a:p>
      </dgm:t>
    </dgm:pt>
    <dgm:pt modelId="{16D2D7E6-1F73-4AAA-87FC-857348F5831E}" type="parTrans" cxnId="{6A11970B-9ABA-4CE2-BF49-7C9C76E173A2}">
      <dgm:prSet/>
      <dgm:spPr/>
      <dgm:t>
        <a:bodyPr/>
        <a:lstStyle/>
        <a:p>
          <a:endParaRPr lang="en-US"/>
        </a:p>
      </dgm:t>
    </dgm:pt>
    <dgm:pt modelId="{A916212F-555B-4247-8168-1A47E9A084B5}" type="sibTrans" cxnId="{6A11970B-9ABA-4CE2-BF49-7C9C76E173A2}">
      <dgm:prSet/>
      <dgm:spPr/>
      <dgm:t>
        <a:bodyPr/>
        <a:lstStyle/>
        <a:p>
          <a:endParaRPr lang="en-US"/>
        </a:p>
      </dgm:t>
    </dgm:pt>
    <dgm:pt modelId="{1A50E749-BD4C-4308-B180-11149C5E358B}">
      <dgm:prSet/>
      <dgm:spPr/>
      <dgm:t>
        <a:bodyPr/>
        <a:lstStyle/>
        <a:p>
          <a:pPr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dirty="0">
              <a:latin typeface="TimesNewRomanCyr"/>
            </a:rPr>
            <a:t>Обоснование экономической эффективности производства винного напитка</a:t>
          </a:r>
          <a:endParaRPr lang="en-US" dirty="0">
            <a:latin typeface="TimesNewRomanCyr"/>
          </a:endParaRPr>
        </a:p>
      </dgm:t>
    </dgm:pt>
    <dgm:pt modelId="{E06D31D4-7B9F-4B1F-8536-D473258AE363}" type="parTrans" cxnId="{9FCF6FAA-C580-40F7-8295-19976729ABBE}">
      <dgm:prSet/>
      <dgm:spPr/>
      <dgm:t>
        <a:bodyPr/>
        <a:lstStyle/>
        <a:p>
          <a:endParaRPr lang="en-US"/>
        </a:p>
      </dgm:t>
    </dgm:pt>
    <dgm:pt modelId="{47A2E826-12CA-4285-8CB2-0CBF2FDFA48F}" type="sibTrans" cxnId="{9FCF6FAA-C580-40F7-8295-19976729ABBE}">
      <dgm:prSet/>
      <dgm:spPr/>
      <dgm:t>
        <a:bodyPr/>
        <a:lstStyle/>
        <a:p>
          <a:endParaRPr lang="en-US"/>
        </a:p>
      </dgm:t>
    </dgm:pt>
    <dgm:pt modelId="{8D7688EE-E7F3-4627-A146-135B8F3DA566}">
      <dgm:prSet/>
      <dgm:spPr/>
      <dgm:t>
        <a:bodyPr/>
        <a:lstStyle/>
        <a:p>
          <a:endParaRPr lang="en-US" dirty="0">
            <a:latin typeface="TimesNewRomanCyr"/>
          </a:endParaRPr>
        </a:p>
      </dgm:t>
    </dgm:pt>
    <dgm:pt modelId="{A6B2C461-54F1-43A5-95D5-0DE4DA45902C}" type="parTrans" cxnId="{271CAA52-C73A-4A81-A27F-7F39CB5C7174}">
      <dgm:prSet/>
      <dgm:spPr/>
      <dgm:t>
        <a:bodyPr/>
        <a:lstStyle/>
        <a:p>
          <a:endParaRPr lang="ru-RU"/>
        </a:p>
      </dgm:t>
    </dgm:pt>
    <dgm:pt modelId="{EF5B99E3-358D-44E9-B026-09A69A55D962}" type="sibTrans" cxnId="{271CAA52-C73A-4A81-A27F-7F39CB5C7174}">
      <dgm:prSet/>
      <dgm:spPr/>
      <dgm:t>
        <a:bodyPr/>
        <a:lstStyle/>
        <a:p>
          <a:endParaRPr lang="ru-RU"/>
        </a:p>
      </dgm:t>
    </dgm:pt>
    <dgm:pt modelId="{75B16416-2E00-44E2-80E9-3E85BF92B3E5}">
      <dgm:prSet/>
      <dgm:spPr/>
      <dgm:t>
        <a:bodyPr/>
        <a:lstStyle/>
        <a:p>
          <a:endParaRPr lang="en-US" dirty="0">
            <a:latin typeface="TimesNewRomanCyr"/>
          </a:endParaRPr>
        </a:p>
      </dgm:t>
    </dgm:pt>
    <dgm:pt modelId="{F3162F07-8ACE-4390-B15C-48FF4C8D604A}" type="parTrans" cxnId="{2D7072CD-E63E-4656-93B0-27745B3EB5C1}">
      <dgm:prSet/>
      <dgm:spPr/>
      <dgm:t>
        <a:bodyPr/>
        <a:lstStyle/>
        <a:p>
          <a:endParaRPr lang="ru-RU"/>
        </a:p>
      </dgm:t>
    </dgm:pt>
    <dgm:pt modelId="{0649003E-AAA1-40D2-8673-382431073800}" type="sibTrans" cxnId="{2D7072CD-E63E-4656-93B0-27745B3EB5C1}">
      <dgm:prSet/>
      <dgm:spPr/>
      <dgm:t>
        <a:bodyPr/>
        <a:lstStyle/>
        <a:p>
          <a:endParaRPr lang="ru-RU"/>
        </a:p>
      </dgm:t>
    </dgm:pt>
    <dgm:pt modelId="{2662DB29-9C23-4E43-B87E-E578C507CD29}">
      <dgm:prSet/>
      <dgm:spPr/>
      <dgm:t>
        <a:bodyPr/>
        <a:lstStyle/>
        <a:p>
          <a:endParaRPr lang="en-US" dirty="0">
            <a:latin typeface="TimesNewRomanCyr"/>
          </a:endParaRPr>
        </a:p>
      </dgm:t>
    </dgm:pt>
    <dgm:pt modelId="{C76FF83E-402F-41D8-8610-3ED480F9E16E}" type="parTrans" cxnId="{3DBE8568-5D9B-476F-94B0-F33FB3C0873C}">
      <dgm:prSet/>
      <dgm:spPr/>
      <dgm:t>
        <a:bodyPr/>
        <a:lstStyle/>
        <a:p>
          <a:endParaRPr lang="ru-RU"/>
        </a:p>
      </dgm:t>
    </dgm:pt>
    <dgm:pt modelId="{861AE9A0-194C-492D-8120-B95DB36CAE50}" type="sibTrans" cxnId="{3DBE8568-5D9B-476F-94B0-F33FB3C0873C}">
      <dgm:prSet/>
      <dgm:spPr/>
      <dgm:t>
        <a:bodyPr/>
        <a:lstStyle/>
        <a:p>
          <a:endParaRPr lang="ru-RU"/>
        </a:p>
      </dgm:t>
    </dgm:pt>
    <dgm:pt modelId="{D410D640-E6DD-4ABA-9D70-825B82C58213}" type="pres">
      <dgm:prSet presAssocID="{85655D75-00FB-44C1-AF07-9A234F5A2B6A}" presName="linear" presStyleCnt="0">
        <dgm:presLayoutVars>
          <dgm:animLvl val="lvl"/>
          <dgm:resizeHandles val="exact"/>
        </dgm:presLayoutVars>
      </dgm:prSet>
      <dgm:spPr/>
    </dgm:pt>
    <dgm:pt modelId="{136400E1-19FC-4360-90E8-3EE4A33F791F}" type="pres">
      <dgm:prSet presAssocID="{B7624F04-7A4B-46ED-85D7-94C02163FD9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5629E70-7E89-487F-85FA-2AD35E52F301}" type="pres">
      <dgm:prSet presAssocID="{8A3386DF-9C06-4684-81B7-19A401CF9CC1}" presName="spacer" presStyleCnt="0"/>
      <dgm:spPr/>
    </dgm:pt>
    <dgm:pt modelId="{72B3B0C9-DE96-41C7-91CD-A81631739D4F}" type="pres">
      <dgm:prSet presAssocID="{14137676-F3E0-462D-BF47-A1FF5FE56F35}" presName="parentText" presStyleLbl="node1" presStyleIdx="1" presStyleCnt="2" custLinFactNeighborX="418" custLinFactNeighborY="26165">
        <dgm:presLayoutVars>
          <dgm:chMax val="0"/>
          <dgm:bulletEnabled val="1"/>
        </dgm:presLayoutVars>
      </dgm:prSet>
      <dgm:spPr/>
    </dgm:pt>
    <dgm:pt modelId="{69C62FA8-6AD1-42EA-BFEA-E6323D519399}" type="pres">
      <dgm:prSet presAssocID="{14137676-F3E0-462D-BF47-A1FF5FE56F35}" presName="childText" presStyleLbl="revTx" presStyleIdx="0" presStyleCnt="1" custScaleY="93808" custLinFactNeighborX="-426" custLinFactNeighborY="19120">
        <dgm:presLayoutVars>
          <dgm:bulletEnabled val="1"/>
        </dgm:presLayoutVars>
      </dgm:prSet>
      <dgm:spPr/>
    </dgm:pt>
  </dgm:ptLst>
  <dgm:cxnLst>
    <dgm:cxn modelId="{6A11970B-9ABA-4CE2-BF49-7C9C76E173A2}" srcId="{14137676-F3E0-462D-BF47-A1FF5FE56F35}" destId="{F6144872-4905-460F-946A-77FB6430D70F}" srcOrd="8" destOrd="0" parTransId="{16D2D7E6-1F73-4AAA-87FC-857348F5831E}" sibTransId="{A916212F-555B-4247-8168-1A47E9A084B5}"/>
    <dgm:cxn modelId="{D1761214-CD7A-4C3B-9FC0-33B213EAE0F5}" type="presOf" srcId="{F6144872-4905-460F-946A-77FB6430D70F}" destId="{69C62FA8-6AD1-42EA-BFEA-E6323D519399}" srcOrd="0" destOrd="8" presId="urn:microsoft.com/office/officeart/2005/8/layout/vList2"/>
    <dgm:cxn modelId="{1FBC2124-E68F-427C-9C47-C828384C6C8E}" type="presOf" srcId="{8D7688EE-E7F3-4627-A146-135B8F3DA566}" destId="{69C62FA8-6AD1-42EA-BFEA-E6323D519399}" srcOrd="0" destOrd="0" presId="urn:microsoft.com/office/officeart/2005/8/layout/vList2"/>
    <dgm:cxn modelId="{4BF01F30-341D-4C2D-B646-54C0BE050661}" type="presOf" srcId="{2662DB29-9C23-4E43-B87E-E578C507CD29}" destId="{69C62FA8-6AD1-42EA-BFEA-E6323D519399}" srcOrd="0" destOrd="2" presId="urn:microsoft.com/office/officeart/2005/8/layout/vList2"/>
    <dgm:cxn modelId="{F62FB93F-0F03-4C18-A821-CEA715AEFCC3}" srcId="{14137676-F3E0-462D-BF47-A1FF5FE56F35}" destId="{4C00EA0E-6DC2-4E52-B94A-7F87F1D8C69A}" srcOrd="6" destOrd="0" parTransId="{B940E059-F181-41B3-91D3-FA50A0A2BFD2}" sibTransId="{1D9A4628-6854-472B-8833-DB43C5FFAA93}"/>
    <dgm:cxn modelId="{7A06CA5F-738E-4A55-8828-2516C65B5AA2}" srcId="{14137676-F3E0-462D-BF47-A1FF5FE56F35}" destId="{EEB82C62-BA68-41AA-BB0E-5FB3A19C0923}" srcOrd="7" destOrd="0" parTransId="{398A1D5A-0DCF-4D2C-AF38-B894F2ED8A4F}" sibTransId="{96B452AA-DDAC-486F-8A46-0CCEC6BD6F8A}"/>
    <dgm:cxn modelId="{AE8F9B43-D8CE-48CA-A6E4-B4633B018826}" type="presOf" srcId="{14137676-F3E0-462D-BF47-A1FF5FE56F35}" destId="{72B3B0C9-DE96-41C7-91CD-A81631739D4F}" srcOrd="0" destOrd="0" presId="urn:microsoft.com/office/officeart/2005/8/layout/vList2"/>
    <dgm:cxn modelId="{A0F2FF47-CB9B-42DF-9132-909380E5EDF6}" srcId="{85655D75-00FB-44C1-AF07-9A234F5A2B6A}" destId="{14137676-F3E0-462D-BF47-A1FF5FE56F35}" srcOrd="1" destOrd="0" parTransId="{69F157FB-AC76-402F-8A69-56743180629B}" sibTransId="{83399017-F844-4B53-B429-8422B696E418}"/>
    <dgm:cxn modelId="{80EC3968-BD41-45C4-B517-094C479DA477}" type="presOf" srcId="{B7624F04-7A4B-46ED-85D7-94C02163FD98}" destId="{136400E1-19FC-4360-90E8-3EE4A33F791F}" srcOrd="0" destOrd="0" presId="urn:microsoft.com/office/officeart/2005/8/layout/vList2"/>
    <dgm:cxn modelId="{3DBE8568-5D9B-476F-94B0-F33FB3C0873C}" srcId="{14137676-F3E0-462D-BF47-A1FF5FE56F35}" destId="{2662DB29-9C23-4E43-B87E-E578C507CD29}" srcOrd="2" destOrd="0" parTransId="{C76FF83E-402F-41D8-8610-3ED480F9E16E}" sibTransId="{861AE9A0-194C-492D-8120-B95DB36CAE50}"/>
    <dgm:cxn modelId="{271CAA52-C73A-4A81-A27F-7F39CB5C7174}" srcId="{14137676-F3E0-462D-BF47-A1FF5FE56F35}" destId="{8D7688EE-E7F3-4627-A146-135B8F3DA566}" srcOrd="0" destOrd="0" parTransId="{A6B2C461-54F1-43A5-95D5-0DE4DA45902C}" sibTransId="{EF5B99E3-358D-44E9-B026-09A69A55D962}"/>
    <dgm:cxn modelId="{AEDAED76-9CE6-4CE6-BD87-7D29D0A96B1E}" type="presOf" srcId="{550448ED-E719-4FDB-9CD0-9A4CB6049973}" destId="{69C62FA8-6AD1-42EA-BFEA-E6323D519399}" srcOrd="0" destOrd="4" presId="urn:microsoft.com/office/officeart/2005/8/layout/vList2"/>
    <dgm:cxn modelId="{F7973985-0DB7-42C1-9912-098610723372}" type="presOf" srcId="{3C80389C-B941-4B0F-9624-2F72D5BB79CA}" destId="{69C62FA8-6AD1-42EA-BFEA-E6323D519399}" srcOrd="0" destOrd="5" presId="urn:microsoft.com/office/officeart/2005/8/layout/vList2"/>
    <dgm:cxn modelId="{9B19698A-0EB4-4924-9662-47727173D84A}" type="presOf" srcId="{75B16416-2E00-44E2-80E9-3E85BF92B3E5}" destId="{69C62FA8-6AD1-42EA-BFEA-E6323D519399}" srcOrd="0" destOrd="1" presId="urn:microsoft.com/office/officeart/2005/8/layout/vList2"/>
    <dgm:cxn modelId="{9FCF6FAA-C580-40F7-8295-19976729ABBE}" srcId="{14137676-F3E0-462D-BF47-A1FF5FE56F35}" destId="{1A50E749-BD4C-4308-B180-11149C5E358B}" srcOrd="9" destOrd="0" parTransId="{E06D31D4-7B9F-4B1F-8536-D473258AE363}" sibTransId="{47A2E826-12CA-4285-8CB2-0CBF2FDFA48F}"/>
    <dgm:cxn modelId="{34D8FBAB-A735-40F6-92E7-2324E8CE3CF1}" srcId="{14137676-F3E0-462D-BF47-A1FF5FE56F35}" destId="{3C80389C-B941-4B0F-9624-2F72D5BB79CA}" srcOrd="5" destOrd="0" parTransId="{D73D1500-41E3-4BAD-88EC-0186C3B56A18}" sibTransId="{D66A235D-A0A7-494B-941C-118DFA6B096F}"/>
    <dgm:cxn modelId="{B2B014AE-5B41-44B4-828E-D016C6AC51B5}" type="presOf" srcId="{4C00EA0E-6DC2-4E52-B94A-7F87F1D8C69A}" destId="{69C62FA8-6AD1-42EA-BFEA-E6323D519399}" srcOrd="0" destOrd="6" presId="urn:microsoft.com/office/officeart/2005/8/layout/vList2"/>
    <dgm:cxn modelId="{E61766B3-5D05-471A-92E8-5C6CFADD1D3F}" srcId="{14137676-F3E0-462D-BF47-A1FF5FE56F35}" destId="{6BAFBB51-CE40-4FE5-AA90-AE45E0F6A82D}" srcOrd="3" destOrd="0" parTransId="{ED1225B5-BF46-42BC-98C0-8FCD1117379E}" sibTransId="{2E6AB641-94B8-4F5E-866F-820F72D33092}"/>
    <dgm:cxn modelId="{F239A4B5-32D0-42DF-916B-BC74C5BB45CE}" type="presOf" srcId="{6BAFBB51-CE40-4FE5-AA90-AE45E0F6A82D}" destId="{69C62FA8-6AD1-42EA-BFEA-E6323D519399}" srcOrd="0" destOrd="3" presId="urn:microsoft.com/office/officeart/2005/8/layout/vList2"/>
    <dgm:cxn modelId="{1E78EBBC-3083-4A10-A85D-614DF1136B62}" srcId="{14137676-F3E0-462D-BF47-A1FF5FE56F35}" destId="{550448ED-E719-4FDB-9CD0-9A4CB6049973}" srcOrd="4" destOrd="0" parTransId="{A1DCC948-5D69-4B56-A895-6C8D3644725F}" sibTransId="{5EA57482-380D-43EF-A80C-A436C6DCE9A7}"/>
    <dgm:cxn modelId="{FBAAC9CB-7AB9-4E8B-AB8E-FF286B5F2C22}" type="presOf" srcId="{EEB82C62-BA68-41AA-BB0E-5FB3A19C0923}" destId="{69C62FA8-6AD1-42EA-BFEA-E6323D519399}" srcOrd="0" destOrd="7" presId="urn:microsoft.com/office/officeart/2005/8/layout/vList2"/>
    <dgm:cxn modelId="{2D7072CD-E63E-4656-93B0-27745B3EB5C1}" srcId="{14137676-F3E0-462D-BF47-A1FF5FE56F35}" destId="{75B16416-2E00-44E2-80E9-3E85BF92B3E5}" srcOrd="1" destOrd="0" parTransId="{F3162F07-8ACE-4390-B15C-48FF4C8D604A}" sibTransId="{0649003E-AAA1-40D2-8673-382431073800}"/>
    <dgm:cxn modelId="{E3D6CFDD-EB07-4986-AD8B-8ABA163197F6}" srcId="{85655D75-00FB-44C1-AF07-9A234F5A2B6A}" destId="{B7624F04-7A4B-46ED-85D7-94C02163FD98}" srcOrd="0" destOrd="0" parTransId="{0D293F30-08E6-437C-97A0-1C71B6B8D0D1}" sibTransId="{8A3386DF-9C06-4684-81B7-19A401CF9CC1}"/>
    <dgm:cxn modelId="{9E2A5AE0-B4B2-4675-8A66-7F144B101C7A}" type="presOf" srcId="{1A50E749-BD4C-4308-B180-11149C5E358B}" destId="{69C62FA8-6AD1-42EA-BFEA-E6323D519399}" srcOrd="0" destOrd="9" presId="urn:microsoft.com/office/officeart/2005/8/layout/vList2"/>
    <dgm:cxn modelId="{C12DF0EA-6415-49BC-8031-AFBB6F695026}" type="presOf" srcId="{85655D75-00FB-44C1-AF07-9A234F5A2B6A}" destId="{D410D640-E6DD-4ABA-9D70-825B82C58213}" srcOrd="0" destOrd="0" presId="urn:microsoft.com/office/officeart/2005/8/layout/vList2"/>
    <dgm:cxn modelId="{D46E6E8B-7138-4BD3-A935-598133542B25}" type="presParOf" srcId="{D410D640-E6DD-4ABA-9D70-825B82C58213}" destId="{136400E1-19FC-4360-90E8-3EE4A33F791F}" srcOrd="0" destOrd="0" presId="urn:microsoft.com/office/officeart/2005/8/layout/vList2"/>
    <dgm:cxn modelId="{A1B1D0EE-B950-448C-9624-07A3958358F9}" type="presParOf" srcId="{D410D640-E6DD-4ABA-9D70-825B82C58213}" destId="{05629E70-7E89-487F-85FA-2AD35E52F301}" srcOrd="1" destOrd="0" presId="urn:microsoft.com/office/officeart/2005/8/layout/vList2"/>
    <dgm:cxn modelId="{BEC3B33B-CEEA-4269-8C35-08EE25DFC371}" type="presParOf" srcId="{D410D640-E6DD-4ABA-9D70-825B82C58213}" destId="{72B3B0C9-DE96-41C7-91CD-A81631739D4F}" srcOrd="2" destOrd="0" presId="urn:microsoft.com/office/officeart/2005/8/layout/vList2"/>
    <dgm:cxn modelId="{FF02549F-5C43-49ED-BA90-918224357474}" type="presParOf" srcId="{D410D640-E6DD-4ABA-9D70-825B82C58213}" destId="{69C62FA8-6AD1-42EA-BFEA-E6323D51939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6F954E-2A5A-424C-A1B3-691C2495191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43A267-1589-4E29-AA47-9344FCD4CE79}">
      <dgm:prSet/>
      <dgm:spPr/>
      <dgm:t>
        <a:bodyPr/>
        <a:lstStyle/>
        <a:p>
          <a:pPr algn="l"/>
          <a:r>
            <a:rPr lang="ru-RU" dirty="0">
              <a:solidFill>
                <a:schemeClr val="accent2">
                  <a:lumMod val="50000"/>
                </a:schemeClr>
              </a:solidFill>
              <a:latin typeface="TimesNewRomanCyr"/>
            </a:rPr>
            <a:t>В нашей стране отсутствуют винные напитки, в которых используется культура </a:t>
          </a:r>
          <a:r>
            <a:rPr lang="ru-RU" i="1" dirty="0">
              <a:solidFill>
                <a:schemeClr val="accent2">
                  <a:lumMod val="50000"/>
                </a:schemeClr>
              </a:solidFill>
              <a:latin typeface="TimesNewRomanCyr"/>
            </a:rPr>
            <a:t>E. </a:t>
          </a:r>
          <a:r>
            <a:rPr lang="ru-RU" i="1" dirty="0" err="1">
              <a:solidFill>
                <a:schemeClr val="accent2">
                  <a:lumMod val="50000"/>
                </a:schemeClr>
              </a:solidFill>
              <a:latin typeface="TimesNewRomanCyr"/>
            </a:rPr>
            <a:t>сristatum</a:t>
          </a:r>
          <a:r>
            <a:rPr lang="ru-RU" dirty="0">
              <a:solidFill>
                <a:schemeClr val="accent2">
                  <a:lumMod val="50000"/>
                </a:schemeClr>
              </a:solidFill>
              <a:latin typeface="TimesNewRomanCyr"/>
            </a:rPr>
            <a:t>.</a:t>
          </a:r>
          <a:endParaRPr lang="en-US" dirty="0">
            <a:solidFill>
              <a:schemeClr val="accent2">
                <a:lumMod val="50000"/>
              </a:schemeClr>
            </a:solidFill>
            <a:latin typeface="TimesNewRomanCyr"/>
          </a:endParaRPr>
        </a:p>
      </dgm:t>
    </dgm:pt>
    <dgm:pt modelId="{D05E737D-33F2-44DC-B9C9-ED5D0FEADA4C}" type="parTrans" cxnId="{F3BD0C0D-9E08-47F8-9F2C-CBB04BA2FFF6}">
      <dgm:prSet/>
      <dgm:spPr/>
      <dgm:t>
        <a:bodyPr/>
        <a:lstStyle/>
        <a:p>
          <a:endParaRPr lang="en-US"/>
        </a:p>
      </dgm:t>
    </dgm:pt>
    <dgm:pt modelId="{067C1670-4A03-4047-9320-7FBAD35C134A}" type="sibTrans" cxnId="{F3BD0C0D-9E08-47F8-9F2C-CBB04BA2FFF6}">
      <dgm:prSet/>
      <dgm:spPr/>
      <dgm:t>
        <a:bodyPr/>
        <a:lstStyle/>
        <a:p>
          <a:endParaRPr lang="en-US"/>
        </a:p>
      </dgm:t>
    </dgm:pt>
    <dgm:pt modelId="{4FF2D6D3-0081-49A5-8AB6-29CF97800D85}">
      <dgm:prSet/>
      <dgm:spPr/>
      <dgm:t>
        <a:bodyPr/>
        <a:lstStyle/>
        <a:p>
          <a:pPr algn="l"/>
          <a:r>
            <a:rPr lang="ru-RU" dirty="0">
              <a:solidFill>
                <a:schemeClr val="accent2">
                  <a:lumMod val="50000"/>
                </a:schemeClr>
              </a:solidFill>
              <a:latin typeface="TimesNewRomanCyr"/>
            </a:rPr>
            <a:t>Разрабатываемый винный напиток является единственным на рынке продуктом, сочетающим в себе полезные для организма свойства растительного сырья и метаболитов используемой грибной культуры. </a:t>
          </a:r>
          <a:endParaRPr lang="en-US" dirty="0">
            <a:solidFill>
              <a:schemeClr val="accent2">
                <a:lumMod val="50000"/>
              </a:schemeClr>
            </a:solidFill>
            <a:latin typeface="TimesNewRomanCyr"/>
          </a:endParaRPr>
        </a:p>
      </dgm:t>
    </dgm:pt>
    <dgm:pt modelId="{D2D60F25-316F-4B7D-84D8-C3D66BC536BD}" type="parTrans" cxnId="{87D05B4E-52F4-478F-BE20-CF6FD75C4F1C}">
      <dgm:prSet/>
      <dgm:spPr/>
      <dgm:t>
        <a:bodyPr/>
        <a:lstStyle/>
        <a:p>
          <a:endParaRPr lang="en-US"/>
        </a:p>
      </dgm:t>
    </dgm:pt>
    <dgm:pt modelId="{C40B411A-314A-4888-BCEB-0BF3E6D0FDB8}" type="sibTrans" cxnId="{87D05B4E-52F4-478F-BE20-CF6FD75C4F1C}">
      <dgm:prSet/>
      <dgm:spPr/>
      <dgm:t>
        <a:bodyPr/>
        <a:lstStyle/>
        <a:p>
          <a:endParaRPr lang="en-US"/>
        </a:p>
      </dgm:t>
    </dgm:pt>
    <dgm:pt modelId="{D8EB2C29-04F1-4658-BBE2-60423BAD0D4B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 algn="l"/>
          <a:r>
            <a:rPr lang="ru-RU" dirty="0">
              <a:solidFill>
                <a:schemeClr val="accent2">
                  <a:lumMod val="50000"/>
                </a:schemeClr>
              </a:solidFill>
              <a:latin typeface="TimesNewRomanCyr"/>
            </a:rPr>
            <a:t>По органолептическим показателям данный продукт будет превосходить аналоги на российском рынке, в которых отсутствуют метаболиты </a:t>
          </a:r>
          <a:r>
            <a:rPr lang="ru-RU" i="1" dirty="0">
              <a:solidFill>
                <a:schemeClr val="accent2">
                  <a:lumMod val="50000"/>
                </a:schemeClr>
              </a:solidFill>
              <a:latin typeface="TimesNewRomanCyr"/>
            </a:rPr>
            <a:t>E. </a:t>
          </a:r>
          <a:r>
            <a:rPr lang="ru-RU" i="1" dirty="0" err="1">
              <a:solidFill>
                <a:schemeClr val="accent2">
                  <a:lumMod val="50000"/>
                </a:schemeClr>
              </a:solidFill>
              <a:latin typeface="TimesNewRomanCyr"/>
            </a:rPr>
            <a:t>сristatum</a:t>
          </a:r>
          <a:r>
            <a:rPr lang="ru-RU" dirty="0">
              <a:solidFill>
                <a:schemeClr val="accent2">
                  <a:lumMod val="50000"/>
                </a:schemeClr>
              </a:solidFill>
              <a:latin typeface="TimesNewRomanCyr"/>
            </a:rPr>
            <a:t>.</a:t>
          </a:r>
          <a:endParaRPr lang="en-US" dirty="0">
            <a:solidFill>
              <a:schemeClr val="accent2">
                <a:lumMod val="50000"/>
              </a:schemeClr>
            </a:solidFill>
            <a:latin typeface="TimesNewRomanCyr"/>
          </a:endParaRPr>
        </a:p>
      </dgm:t>
    </dgm:pt>
    <dgm:pt modelId="{EA4AE3FD-4741-4B78-83E7-8619C63AD183}" type="parTrans" cxnId="{2C3F92CF-4356-4B8F-AF68-94EAAA8C3468}">
      <dgm:prSet/>
      <dgm:spPr/>
      <dgm:t>
        <a:bodyPr/>
        <a:lstStyle/>
        <a:p>
          <a:endParaRPr lang="en-US"/>
        </a:p>
      </dgm:t>
    </dgm:pt>
    <dgm:pt modelId="{28CB6A94-C147-4948-B802-1A6EDB797E77}" type="sibTrans" cxnId="{2C3F92CF-4356-4B8F-AF68-94EAAA8C3468}">
      <dgm:prSet/>
      <dgm:spPr/>
      <dgm:t>
        <a:bodyPr/>
        <a:lstStyle/>
        <a:p>
          <a:endParaRPr lang="en-US"/>
        </a:p>
      </dgm:t>
    </dgm:pt>
    <dgm:pt modelId="{5BB66DB6-789B-4F38-8983-893FDA2FEFD3}" type="pres">
      <dgm:prSet presAssocID="{996F954E-2A5A-424C-A1B3-691C2495191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A01084-4F7B-4EE6-AA07-ED7E94F0C3E6}" type="pres">
      <dgm:prSet presAssocID="{A343A267-1589-4E29-AA47-9344FCD4CE79}" presName="hierRoot1" presStyleCnt="0"/>
      <dgm:spPr/>
    </dgm:pt>
    <dgm:pt modelId="{73A21375-BCCF-4002-B29A-490862837F85}" type="pres">
      <dgm:prSet presAssocID="{A343A267-1589-4E29-AA47-9344FCD4CE79}" presName="composite" presStyleCnt="0"/>
      <dgm:spPr/>
    </dgm:pt>
    <dgm:pt modelId="{DB058D62-D547-4470-8080-95D896F5ACD1}" type="pres">
      <dgm:prSet presAssocID="{A343A267-1589-4E29-AA47-9344FCD4CE79}" presName="background" presStyleLbl="node0" presStyleIdx="0" presStyleCnt="3"/>
      <dgm:spPr/>
    </dgm:pt>
    <dgm:pt modelId="{7060804E-72E4-49C5-AF50-5C724D474799}" type="pres">
      <dgm:prSet presAssocID="{A343A267-1589-4E29-AA47-9344FCD4CE79}" presName="text" presStyleLbl="fgAcc0" presStyleIdx="0" presStyleCnt="3">
        <dgm:presLayoutVars>
          <dgm:chPref val="3"/>
        </dgm:presLayoutVars>
      </dgm:prSet>
      <dgm:spPr/>
    </dgm:pt>
    <dgm:pt modelId="{36B39DD4-7451-4D41-94CC-964F6402D8C2}" type="pres">
      <dgm:prSet presAssocID="{A343A267-1589-4E29-AA47-9344FCD4CE79}" presName="hierChild2" presStyleCnt="0"/>
      <dgm:spPr/>
    </dgm:pt>
    <dgm:pt modelId="{BC421ECB-DE69-4F12-A2A4-7CF271C52728}" type="pres">
      <dgm:prSet presAssocID="{4FF2D6D3-0081-49A5-8AB6-29CF97800D85}" presName="hierRoot1" presStyleCnt="0"/>
      <dgm:spPr/>
    </dgm:pt>
    <dgm:pt modelId="{58A80EC4-E582-4516-9A8B-5A01F38FE129}" type="pres">
      <dgm:prSet presAssocID="{4FF2D6D3-0081-49A5-8AB6-29CF97800D85}" presName="composite" presStyleCnt="0"/>
      <dgm:spPr/>
    </dgm:pt>
    <dgm:pt modelId="{F4381A31-EAB1-4895-BF32-F3446584239D}" type="pres">
      <dgm:prSet presAssocID="{4FF2D6D3-0081-49A5-8AB6-29CF97800D85}" presName="background" presStyleLbl="node0" presStyleIdx="1" presStyleCnt="3"/>
      <dgm:spPr/>
    </dgm:pt>
    <dgm:pt modelId="{6571A851-1D3C-407C-92F5-3C166565A352}" type="pres">
      <dgm:prSet presAssocID="{4FF2D6D3-0081-49A5-8AB6-29CF97800D85}" presName="text" presStyleLbl="fgAcc0" presStyleIdx="1" presStyleCnt="3">
        <dgm:presLayoutVars>
          <dgm:chPref val="3"/>
        </dgm:presLayoutVars>
      </dgm:prSet>
      <dgm:spPr/>
    </dgm:pt>
    <dgm:pt modelId="{A5810D2F-5DED-46E9-B1C0-E611227354FD}" type="pres">
      <dgm:prSet presAssocID="{4FF2D6D3-0081-49A5-8AB6-29CF97800D85}" presName="hierChild2" presStyleCnt="0"/>
      <dgm:spPr/>
    </dgm:pt>
    <dgm:pt modelId="{8423686E-BB43-4006-93D0-EE0BC80C47C8}" type="pres">
      <dgm:prSet presAssocID="{D8EB2C29-04F1-4658-BBE2-60423BAD0D4B}" presName="hierRoot1" presStyleCnt="0"/>
      <dgm:spPr/>
    </dgm:pt>
    <dgm:pt modelId="{453DF5FC-00D2-441F-B141-E2D44DF3D903}" type="pres">
      <dgm:prSet presAssocID="{D8EB2C29-04F1-4658-BBE2-60423BAD0D4B}" presName="composite" presStyleCnt="0"/>
      <dgm:spPr/>
    </dgm:pt>
    <dgm:pt modelId="{4AEA2BF0-66E1-42E1-BB9C-82759234FF6C}" type="pres">
      <dgm:prSet presAssocID="{D8EB2C29-04F1-4658-BBE2-60423BAD0D4B}" presName="background" presStyleLbl="node0" presStyleIdx="2" presStyleCnt="3"/>
      <dgm:spPr/>
    </dgm:pt>
    <dgm:pt modelId="{18858537-E05B-45DE-BC57-2A772BDBA9BC}" type="pres">
      <dgm:prSet presAssocID="{D8EB2C29-04F1-4658-BBE2-60423BAD0D4B}" presName="text" presStyleLbl="fgAcc0" presStyleIdx="2" presStyleCnt="3">
        <dgm:presLayoutVars>
          <dgm:chPref val="3"/>
        </dgm:presLayoutVars>
      </dgm:prSet>
      <dgm:spPr/>
    </dgm:pt>
    <dgm:pt modelId="{F3FF6352-0B6C-48CC-B5D6-A610DD365185}" type="pres">
      <dgm:prSet presAssocID="{D8EB2C29-04F1-4658-BBE2-60423BAD0D4B}" presName="hierChild2" presStyleCnt="0"/>
      <dgm:spPr/>
    </dgm:pt>
  </dgm:ptLst>
  <dgm:cxnLst>
    <dgm:cxn modelId="{F3BD0C0D-9E08-47F8-9F2C-CBB04BA2FFF6}" srcId="{996F954E-2A5A-424C-A1B3-691C2495191F}" destId="{A343A267-1589-4E29-AA47-9344FCD4CE79}" srcOrd="0" destOrd="0" parTransId="{D05E737D-33F2-44DC-B9C9-ED5D0FEADA4C}" sibTransId="{067C1670-4A03-4047-9320-7FBAD35C134A}"/>
    <dgm:cxn modelId="{87D05B4E-52F4-478F-BE20-CF6FD75C4F1C}" srcId="{996F954E-2A5A-424C-A1B3-691C2495191F}" destId="{4FF2D6D3-0081-49A5-8AB6-29CF97800D85}" srcOrd="1" destOrd="0" parTransId="{D2D60F25-316F-4B7D-84D8-C3D66BC536BD}" sibTransId="{C40B411A-314A-4888-BCEB-0BF3E6D0FDB8}"/>
    <dgm:cxn modelId="{6B56EA95-C2D7-40F6-B076-3E7551AA4F73}" type="presOf" srcId="{D8EB2C29-04F1-4658-BBE2-60423BAD0D4B}" destId="{18858537-E05B-45DE-BC57-2A772BDBA9BC}" srcOrd="0" destOrd="0" presId="urn:microsoft.com/office/officeart/2005/8/layout/hierarchy1"/>
    <dgm:cxn modelId="{AB1829AD-1220-4680-A471-512F5EFF25FB}" type="presOf" srcId="{996F954E-2A5A-424C-A1B3-691C2495191F}" destId="{5BB66DB6-789B-4F38-8983-893FDA2FEFD3}" srcOrd="0" destOrd="0" presId="urn:microsoft.com/office/officeart/2005/8/layout/hierarchy1"/>
    <dgm:cxn modelId="{2C3F92CF-4356-4B8F-AF68-94EAAA8C3468}" srcId="{996F954E-2A5A-424C-A1B3-691C2495191F}" destId="{D8EB2C29-04F1-4658-BBE2-60423BAD0D4B}" srcOrd="2" destOrd="0" parTransId="{EA4AE3FD-4741-4B78-83E7-8619C63AD183}" sibTransId="{28CB6A94-C147-4948-B802-1A6EDB797E77}"/>
    <dgm:cxn modelId="{CFE579E2-A81E-44FD-AD30-F508307DDE2C}" type="presOf" srcId="{4FF2D6D3-0081-49A5-8AB6-29CF97800D85}" destId="{6571A851-1D3C-407C-92F5-3C166565A352}" srcOrd="0" destOrd="0" presId="urn:microsoft.com/office/officeart/2005/8/layout/hierarchy1"/>
    <dgm:cxn modelId="{932A2EF5-5296-4896-A962-9E5554D81DFF}" type="presOf" srcId="{A343A267-1589-4E29-AA47-9344FCD4CE79}" destId="{7060804E-72E4-49C5-AF50-5C724D474799}" srcOrd="0" destOrd="0" presId="urn:microsoft.com/office/officeart/2005/8/layout/hierarchy1"/>
    <dgm:cxn modelId="{C0CEF71B-9F5F-44CD-B8B9-97B776E9749C}" type="presParOf" srcId="{5BB66DB6-789B-4F38-8983-893FDA2FEFD3}" destId="{EAA01084-4F7B-4EE6-AA07-ED7E94F0C3E6}" srcOrd="0" destOrd="0" presId="urn:microsoft.com/office/officeart/2005/8/layout/hierarchy1"/>
    <dgm:cxn modelId="{8A955F17-F74D-4E07-A254-C60A8351BB58}" type="presParOf" srcId="{EAA01084-4F7B-4EE6-AA07-ED7E94F0C3E6}" destId="{73A21375-BCCF-4002-B29A-490862837F85}" srcOrd="0" destOrd="0" presId="urn:microsoft.com/office/officeart/2005/8/layout/hierarchy1"/>
    <dgm:cxn modelId="{3172190F-542B-49DD-B4F9-CE7A617CE503}" type="presParOf" srcId="{73A21375-BCCF-4002-B29A-490862837F85}" destId="{DB058D62-D547-4470-8080-95D896F5ACD1}" srcOrd="0" destOrd="0" presId="urn:microsoft.com/office/officeart/2005/8/layout/hierarchy1"/>
    <dgm:cxn modelId="{23DEBBBA-D34E-4E05-9358-40D15CE50C11}" type="presParOf" srcId="{73A21375-BCCF-4002-B29A-490862837F85}" destId="{7060804E-72E4-49C5-AF50-5C724D474799}" srcOrd="1" destOrd="0" presId="urn:microsoft.com/office/officeart/2005/8/layout/hierarchy1"/>
    <dgm:cxn modelId="{7E28283E-B052-490A-807F-A08A2AE204FD}" type="presParOf" srcId="{EAA01084-4F7B-4EE6-AA07-ED7E94F0C3E6}" destId="{36B39DD4-7451-4D41-94CC-964F6402D8C2}" srcOrd="1" destOrd="0" presId="urn:microsoft.com/office/officeart/2005/8/layout/hierarchy1"/>
    <dgm:cxn modelId="{97AC577F-43BB-4066-8D39-462644AB17D0}" type="presParOf" srcId="{5BB66DB6-789B-4F38-8983-893FDA2FEFD3}" destId="{BC421ECB-DE69-4F12-A2A4-7CF271C52728}" srcOrd="1" destOrd="0" presId="urn:microsoft.com/office/officeart/2005/8/layout/hierarchy1"/>
    <dgm:cxn modelId="{46E63D5D-29C6-4EC6-BC80-97B33FC95874}" type="presParOf" srcId="{BC421ECB-DE69-4F12-A2A4-7CF271C52728}" destId="{58A80EC4-E582-4516-9A8B-5A01F38FE129}" srcOrd="0" destOrd="0" presId="urn:microsoft.com/office/officeart/2005/8/layout/hierarchy1"/>
    <dgm:cxn modelId="{361EFBEF-C809-4AFB-B32A-9640F1BB6E8C}" type="presParOf" srcId="{58A80EC4-E582-4516-9A8B-5A01F38FE129}" destId="{F4381A31-EAB1-4895-BF32-F3446584239D}" srcOrd="0" destOrd="0" presId="urn:microsoft.com/office/officeart/2005/8/layout/hierarchy1"/>
    <dgm:cxn modelId="{1BBD3142-D382-454C-A5D7-AEDB59B902B4}" type="presParOf" srcId="{58A80EC4-E582-4516-9A8B-5A01F38FE129}" destId="{6571A851-1D3C-407C-92F5-3C166565A352}" srcOrd="1" destOrd="0" presId="urn:microsoft.com/office/officeart/2005/8/layout/hierarchy1"/>
    <dgm:cxn modelId="{3A135FE7-581D-4F74-AD4C-8A2639A75ADC}" type="presParOf" srcId="{BC421ECB-DE69-4F12-A2A4-7CF271C52728}" destId="{A5810D2F-5DED-46E9-B1C0-E611227354FD}" srcOrd="1" destOrd="0" presId="urn:microsoft.com/office/officeart/2005/8/layout/hierarchy1"/>
    <dgm:cxn modelId="{0B3C37DB-3F89-4834-AB87-D95AAE47A7B5}" type="presParOf" srcId="{5BB66DB6-789B-4F38-8983-893FDA2FEFD3}" destId="{8423686E-BB43-4006-93D0-EE0BC80C47C8}" srcOrd="2" destOrd="0" presId="urn:microsoft.com/office/officeart/2005/8/layout/hierarchy1"/>
    <dgm:cxn modelId="{046DF35E-810A-42FC-ABFA-026F1FE413C3}" type="presParOf" srcId="{8423686E-BB43-4006-93D0-EE0BC80C47C8}" destId="{453DF5FC-00D2-441F-B141-E2D44DF3D903}" srcOrd="0" destOrd="0" presId="urn:microsoft.com/office/officeart/2005/8/layout/hierarchy1"/>
    <dgm:cxn modelId="{5762496C-562B-4D6A-AF1A-0DC80C719589}" type="presParOf" srcId="{453DF5FC-00D2-441F-B141-E2D44DF3D903}" destId="{4AEA2BF0-66E1-42E1-BB9C-82759234FF6C}" srcOrd="0" destOrd="0" presId="urn:microsoft.com/office/officeart/2005/8/layout/hierarchy1"/>
    <dgm:cxn modelId="{CBC50D9B-1107-4C5C-ACA4-8ABEDB10E3E1}" type="presParOf" srcId="{453DF5FC-00D2-441F-B141-E2D44DF3D903}" destId="{18858537-E05B-45DE-BC57-2A772BDBA9BC}" srcOrd="1" destOrd="0" presId="urn:microsoft.com/office/officeart/2005/8/layout/hierarchy1"/>
    <dgm:cxn modelId="{F33F7961-9869-4C89-9226-3EB9D7CC8945}" type="presParOf" srcId="{8423686E-BB43-4006-93D0-EE0BC80C47C8}" destId="{F3FF6352-0B6C-48CC-B5D6-A610DD36518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9B67C8-7A00-4EF8-9AC5-B6F8FAF1EE8F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92791A1-DD1A-4A9C-AB39-D00CB0A6E59C}">
      <dgm:prSet/>
      <dgm:spPr/>
      <dgm:t>
        <a:bodyPr/>
        <a:lstStyle/>
        <a:p>
          <a:r>
            <a:rPr lang="ru-RU" b="1" i="1" dirty="0">
              <a:solidFill>
                <a:schemeClr val="accent2">
                  <a:lumMod val="50000"/>
                </a:schemeClr>
              </a:solidFill>
              <a:latin typeface="TimesNewRomanCyr"/>
            </a:rPr>
            <a:t>Объект исследования</a:t>
          </a:r>
          <a:r>
            <a:rPr lang="ru-RU" dirty="0">
              <a:solidFill>
                <a:schemeClr val="accent2">
                  <a:lumMod val="50000"/>
                </a:schemeClr>
              </a:solidFill>
              <a:latin typeface="TimesNewRomanCyr"/>
            </a:rPr>
            <a:t>: функциональные винные напитки</a:t>
          </a:r>
          <a:endParaRPr lang="en-US" dirty="0">
            <a:solidFill>
              <a:schemeClr val="accent2">
                <a:lumMod val="50000"/>
              </a:schemeClr>
            </a:solidFill>
            <a:latin typeface="TimesNewRomanCyr"/>
          </a:endParaRPr>
        </a:p>
      </dgm:t>
    </dgm:pt>
    <dgm:pt modelId="{58506F1A-B8FB-4CFB-8B13-39BBD73EA087}" type="parTrans" cxnId="{E92AD4DE-9F5E-4C4C-AAE7-3603DC52E0C2}">
      <dgm:prSet/>
      <dgm:spPr/>
      <dgm:t>
        <a:bodyPr/>
        <a:lstStyle/>
        <a:p>
          <a:endParaRPr lang="en-US"/>
        </a:p>
      </dgm:t>
    </dgm:pt>
    <dgm:pt modelId="{5B3427CF-A671-45CA-B753-2D6707FA3E1F}" type="sibTrans" cxnId="{E92AD4DE-9F5E-4C4C-AAE7-3603DC52E0C2}">
      <dgm:prSet/>
      <dgm:spPr/>
      <dgm:t>
        <a:bodyPr/>
        <a:lstStyle/>
        <a:p>
          <a:endParaRPr lang="en-US"/>
        </a:p>
      </dgm:t>
    </dgm:pt>
    <dgm:pt modelId="{A1EABB44-81CB-4431-9C8A-A32438B50B10}">
      <dgm:prSet/>
      <dgm:spPr/>
      <dgm:t>
        <a:bodyPr/>
        <a:lstStyle/>
        <a:p>
          <a:r>
            <a:rPr lang="ru-RU" b="1" i="1" dirty="0">
              <a:solidFill>
                <a:schemeClr val="accent2">
                  <a:lumMod val="50000"/>
                </a:schemeClr>
              </a:solidFill>
              <a:latin typeface="TimesNewRomanCyr"/>
            </a:rPr>
            <a:t>Предмет исследования</a:t>
          </a:r>
          <a:r>
            <a:rPr lang="ru-RU" dirty="0">
              <a:solidFill>
                <a:schemeClr val="accent2">
                  <a:lumMod val="50000"/>
                </a:schemeClr>
              </a:solidFill>
              <a:latin typeface="TimesNewRomanCyr"/>
            </a:rPr>
            <a:t>: функциональные винные напитки полученные с применением гриба </a:t>
          </a:r>
          <a:r>
            <a:rPr lang="en-US" i="1" dirty="0" err="1">
              <a:solidFill>
                <a:schemeClr val="accent2">
                  <a:lumMod val="50000"/>
                </a:schemeClr>
              </a:solidFill>
              <a:latin typeface="TimesNewRomanCyr"/>
            </a:rPr>
            <a:t>Eurotium</a:t>
          </a:r>
          <a:r>
            <a:rPr lang="en-US" i="1" dirty="0">
              <a:solidFill>
                <a:schemeClr val="accent2">
                  <a:lumMod val="50000"/>
                </a:schemeClr>
              </a:solidFill>
              <a:latin typeface="TimesNewRomanCyr"/>
            </a:rPr>
            <a:t> </a:t>
          </a:r>
          <a:r>
            <a:rPr lang="en-US" i="1" dirty="0" err="1">
              <a:solidFill>
                <a:schemeClr val="accent2">
                  <a:lumMod val="50000"/>
                </a:schemeClr>
              </a:solidFill>
              <a:latin typeface="TimesNewRomanCyr"/>
            </a:rPr>
            <a:t>cristatum</a:t>
          </a:r>
          <a:endParaRPr lang="en-US" dirty="0">
            <a:solidFill>
              <a:schemeClr val="accent2">
                <a:lumMod val="50000"/>
              </a:schemeClr>
            </a:solidFill>
            <a:latin typeface="TimesNewRomanCyr"/>
          </a:endParaRPr>
        </a:p>
      </dgm:t>
    </dgm:pt>
    <dgm:pt modelId="{DBF91FD7-D752-45A3-8C52-48A7BC7D4595}" type="parTrans" cxnId="{8D79FDAE-2994-485C-B36A-6CD09930505F}">
      <dgm:prSet/>
      <dgm:spPr/>
      <dgm:t>
        <a:bodyPr/>
        <a:lstStyle/>
        <a:p>
          <a:endParaRPr lang="en-US"/>
        </a:p>
      </dgm:t>
    </dgm:pt>
    <dgm:pt modelId="{28D168DA-85B9-49E0-8B18-B7BE8F32565C}" type="sibTrans" cxnId="{8D79FDAE-2994-485C-B36A-6CD09930505F}">
      <dgm:prSet/>
      <dgm:spPr/>
      <dgm:t>
        <a:bodyPr/>
        <a:lstStyle/>
        <a:p>
          <a:endParaRPr lang="en-US"/>
        </a:p>
      </dgm:t>
    </dgm:pt>
    <dgm:pt modelId="{5BD3299D-9A5C-4CD3-BAEB-1A5E7596DEFA}" type="pres">
      <dgm:prSet presAssocID="{789B67C8-7A00-4EF8-9AC5-B6F8FAF1EE8F}" presName="vert0" presStyleCnt="0">
        <dgm:presLayoutVars>
          <dgm:dir/>
          <dgm:animOne val="branch"/>
          <dgm:animLvl val="lvl"/>
        </dgm:presLayoutVars>
      </dgm:prSet>
      <dgm:spPr/>
    </dgm:pt>
    <dgm:pt modelId="{CCDD478F-4A38-4DF9-9269-B47B15F59412}" type="pres">
      <dgm:prSet presAssocID="{E92791A1-DD1A-4A9C-AB39-D00CB0A6E59C}" presName="thickLine" presStyleLbl="alignNode1" presStyleIdx="0" presStyleCnt="2"/>
      <dgm:spPr/>
    </dgm:pt>
    <dgm:pt modelId="{D1ECDB89-9678-4583-BE0F-614E967ECA58}" type="pres">
      <dgm:prSet presAssocID="{E92791A1-DD1A-4A9C-AB39-D00CB0A6E59C}" presName="horz1" presStyleCnt="0"/>
      <dgm:spPr/>
    </dgm:pt>
    <dgm:pt modelId="{48060A20-99CB-44FC-8757-E2D74D7DFCD6}" type="pres">
      <dgm:prSet presAssocID="{E92791A1-DD1A-4A9C-AB39-D00CB0A6E59C}" presName="tx1" presStyleLbl="revTx" presStyleIdx="0" presStyleCnt="2"/>
      <dgm:spPr/>
    </dgm:pt>
    <dgm:pt modelId="{AD7C6499-1F1C-4DE6-ACB1-94858E4FDF9B}" type="pres">
      <dgm:prSet presAssocID="{E92791A1-DD1A-4A9C-AB39-D00CB0A6E59C}" presName="vert1" presStyleCnt="0"/>
      <dgm:spPr/>
    </dgm:pt>
    <dgm:pt modelId="{55EE36B9-D417-4BBC-A95F-9109606A7285}" type="pres">
      <dgm:prSet presAssocID="{A1EABB44-81CB-4431-9C8A-A32438B50B10}" presName="thickLine" presStyleLbl="alignNode1" presStyleIdx="1" presStyleCnt="2"/>
      <dgm:spPr/>
    </dgm:pt>
    <dgm:pt modelId="{BBFBD123-6D78-4F91-BC1D-FF945D1007C4}" type="pres">
      <dgm:prSet presAssocID="{A1EABB44-81CB-4431-9C8A-A32438B50B10}" presName="horz1" presStyleCnt="0"/>
      <dgm:spPr/>
    </dgm:pt>
    <dgm:pt modelId="{ABACC60D-B3DC-4A24-BDD2-27369174C0AC}" type="pres">
      <dgm:prSet presAssocID="{A1EABB44-81CB-4431-9C8A-A32438B50B10}" presName="tx1" presStyleLbl="revTx" presStyleIdx="1" presStyleCnt="2"/>
      <dgm:spPr/>
    </dgm:pt>
    <dgm:pt modelId="{D9765527-562C-4953-8827-BDA5E83120BF}" type="pres">
      <dgm:prSet presAssocID="{A1EABB44-81CB-4431-9C8A-A32438B50B10}" presName="vert1" presStyleCnt="0"/>
      <dgm:spPr/>
    </dgm:pt>
  </dgm:ptLst>
  <dgm:cxnLst>
    <dgm:cxn modelId="{AB70BB18-AC9C-401E-A53C-14F709248BEC}" type="presOf" srcId="{A1EABB44-81CB-4431-9C8A-A32438B50B10}" destId="{ABACC60D-B3DC-4A24-BDD2-27369174C0AC}" srcOrd="0" destOrd="0" presId="urn:microsoft.com/office/officeart/2008/layout/LinedList"/>
    <dgm:cxn modelId="{8D79FDAE-2994-485C-B36A-6CD09930505F}" srcId="{789B67C8-7A00-4EF8-9AC5-B6F8FAF1EE8F}" destId="{A1EABB44-81CB-4431-9C8A-A32438B50B10}" srcOrd="1" destOrd="0" parTransId="{DBF91FD7-D752-45A3-8C52-48A7BC7D4595}" sibTransId="{28D168DA-85B9-49E0-8B18-B7BE8F32565C}"/>
    <dgm:cxn modelId="{0A4549BD-C045-4FF9-AB7F-EA5D9B049031}" type="presOf" srcId="{E92791A1-DD1A-4A9C-AB39-D00CB0A6E59C}" destId="{48060A20-99CB-44FC-8757-E2D74D7DFCD6}" srcOrd="0" destOrd="0" presId="urn:microsoft.com/office/officeart/2008/layout/LinedList"/>
    <dgm:cxn modelId="{E92AD4DE-9F5E-4C4C-AAE7-3603DC52E0C2}" srcId="{789B67C8-7A00-4EF8-9AC5-B6F8FAF1EE8F}" destId="{E92791A1-DD1A-4A9C-AB39-D00CB0A6E59C}" srcOrd="0" destOrd="0" parTransId="{58506F1A-B8FB-4CFB-8B13-39BBD73EA087}" sibTransId="{5B3427CF-A671-45CA-B753-2D6707FA3E1F}"/>
    <dgm:cxn modelId="{284F2DEF-7642-46E2-BC1E-2287199BBA24}" type="presOf" srcId="{789B67C8-7A00-4EF8-9AC5-B6F8FAF1EE8F}" destId="{5BD3299D-9A5C-4CD3-BAEB-1A5E7596DEFA}" srcOrd="0" destOrd="0" presId="urn:microsoft.com/office/officeart/2008/layout/LinedList"/>
    <dgm:cxn modelId="{36F84878-6EDA-46D3-A9E8-4BC22152DBAC}" type="presParOf" srcId="{5BD3299D-9A5C-4CD3-BAEB-1A5E7596DEFA}" destId="{CCDD478F-4A38-4DF9-9269-B47B15F59412}" srcOrd="0" destOrd="0" presId="urn:microsoft.com/office/officeart/2008/layout/LinedList"/>
    <dgm:cxn modelId="{5C37D30B-C465-4812-B456-18B818F5E592}" type="presParOf" srcId="{5BD3299D-9A5C-4CD3-BAEB-1A5E7596DEFA}" destId="{D1ECDB89-9678-4583-BE0F-614E967ECA58}" srcOrd="1" destOrd="0" presId="urn:microsoft.com/office/officeart/2008/layout/LinedList"/>
    <dgm:cxn modelId="{A059B54E-51F7-409F-B8BC-1D2844391500}" type="presParOf" srcId="{D1ECDB89-9678-4583-BE0F-614E967ECA58}" destId="{48060A20-99CB-44FC-8757-E2D74D7DFCD6}" srcOrd="0" destOrd="0" presId="urn:microsoft.com/office/officeart/2008/layout/LinedList"/>
    <dgm:cxn modelId="{C8A9C978-50B8-4426-8646-29E2855358A4}" type="presParOf" srcId="{D1ECDB89-9678-4583-BE0F-614E967ECA58}" destId="{AD7C6499-1F1C-4DE6-ACB1-94858E4FDF9B}" srcOrd="1" destOrd="0" presId="urn:microsoft.com/office/officeart/2008/layout/LinedList"/>
    <dgm:cxn modelId="{FB117403-FB1A-4B58-B09A-4A67D14AC990}" type="presParOf" srcId="{5BD3299D-9A5C-4CD3-BAEB-1A5E7596DEFA}" destId="{55EE36B9-D417-4BBC-A95F-9109606A7285}" srcOrd="2" destOrd="0" presId="urn:microsoft.com/office/officeart/2008/layout/LinedList"/>
    <dgm:cxn modelId="{33EC59AB-4196-4FC0-88D5-D97917703DA6}" type="presParOf" srcId="{5BD3299D-9A5C-4CD3-BAEB-1A5E7596DEFA}" destId="{BBFBD123-6D78-4F91-BC1D-FF945D1007C4}" srcOrd="3" destOrd="0" presId="urn:microsoft.com/office/officeart/2008/layout/LinedList"/>
    <dgm:cxn modelId="{62E113ED-7034-41D7-AD22-6D879EEEB9DE}" type="presParOf" srcId="{BBFBD123-6D78-4F91-BC1D-FF945D1007C4}" destId="{ABACC60D-B3DC-4A24-BDD2-27369174C0AC}" srcOrd="0" destOrd="0" presId="urn:microsoft.com/office/officeart/2008/layout/LinedList"/>
    <dgm:cxn modelId="{063DFADF-BEB1-4983-970E-F656BAA87013}" type="presParOf" srcId="{BBFBD123-6D78-4F91-BC1D-FF945D1007C4}" destId="{D9765527-562C-4953-8827-BDA5E83120B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D00725-1C91-42ED-A8D1-6582843E11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699EEA-E619-4B29-975D-BA988016E170}">
      <dgm:prSet phldrT="[Текст]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dirty="0">
              <a:solidFill>
                <a:schemeClr val="bg1"/>
              </a:solidFill>
              <a:latin typeface="Bahnschrift Condensed" panose="020B0502040204020203" pitchFamily="34" charset="0"/>
            </a:rPr>
            <a:t>Первый этап</a:t>
          </a:r>
        </a:p>
      </dgm:t>
    </dgm:pt>
    <dgm:pt modelId="{FB333A37-BDEC-445C-A726-AEEA4E798669}" type="parTrans" cxnId="{09F14AD2-ED27-479C-A4FB-14E96E935E54}">
      <dgm:prSet/>
      <dgm:spPr/>
      <dgm:t>
        <a:bodyPr/>
        <a:lstStyle/>
        <a:p>
          <a:endParaRPr lang="ru-RU"/>
        </a:p>
      </dgm:t>
    </dgm:pt>
    <dgm:pt modelId="{EB515580-72C0-4C95-AA36-878B96E1EFBD}" type="sibTrans" cxnId="{09F14AD2-ED27-479C-A4FB-14E96E935E54}">
      <dgm:prSet/>
      <dgm:spPr/>
      <dgm:t>
        <a:bodyPr/>
        <a:lstStyle/>
        <a:p>
          <a:endParaRPr lang="ru-RU"/>
        </a:p>
      </dgm:t>
    </dgm:pt>
    <dgm:pt modelId="{E71CA431-B19A-4100-9E27-A2A5EAB41797}">
      <dgm:prSet phldrT="[Текст]" custT="1"/>
      <dgm:spPr/>
      <dgm:t>
        <a:bodyPr/>
        <a:lstStyle/>
        <a:p>
          <a:pPr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Подобрать компоненты питательной среды, объем </a:t>
          </a:r>
          <a:r>
            <a:rPr lang="ru-RU" sz="3200" kern="1200" dirty="0" err="1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инокулята</a:t>
          </a:r>
          <a:r>
            <a:rPr lang="ru-RU" sz="3200" kern="1200" dirty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 и параметры культивирования для обеспечения наибольшего прироста биомассы гриба E. cristatum.</a:t>
          </a:r>
        </a:p>
      </dgm:t>
    </dgm:pt>
    <dgm:pt modelId="{C3F6238E-6374-474A-856F-41FE47423BA1}" type="parTrans" cxnId="{72D126F0-0991-4718-BD16-178D99D98CF8}">
      <dgm:prSet/>
      <dgm:spPr/>
      <dgm:t>
        <a:bodyPr/>
        <a:lstStyle/>
        <a:p>
          <a:endParaRPr lang="ru-RU"/>
        </a:p>
      </dgm:t>
    </dgm:pt>
    <dgm:pt modelId="{C51C0A7B-97B0-47F7-B526-302508A4CE7F}" type="sibTrans" cxnId="{72D126F0-0991-4718-BD16-178D99D98CF8}">
      <dgm:prSet/>
      <dgm:spPr/>
      <dgm:t>
        <a:bodyPr/>
        <a:lstStyle/>
        <a:p>
          <a:endParaRPr lang="ru-RU"/>
        </a:p>
      </dgm:t>
    </dgm:pt>
    <dgm:pt modelId="{1D35BEE7-1D73-4C1B-92D8-4F51B38455AD}">
      <dgm:prSet phldrT="[Текст]" custT="1"/>
      <dgm:spPr/>
      <dgm:t>
        <a:bodyPr/>
        <a:lstStyle/>
        <a:p>
          <a:pPr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Изучить свойства гриба E. cristatum</a:t>
          </a:r>
        </a:p>
      </dgm:t>
    </dgm:pt>
    <dgm:pt modelId="{98B5BF11-F706-430E-AB44-22F1ACB712FB}" type="parTrans" cxnId="{4E1CF8DE-499A-4885-9106-0B548DD5177B}">
      <dgm:prSet/>
      <dgm:spPr/>
      <dgm:t>
        <a:bodyPr/>
        <a:lstStyle/>
        <a:p>
          <a:endParaRPr lang="ru-RU"/>
        </a:p>
      </dgm:t>
    </dgm:pt>
    <dgm:pt modelId="{DCE58792-6EA6-46F1-8D00-7BF394500E23}" type="sibTrans" cxnId="{4E1CF8DE-499A-4885-9106-0B548DD5177B}">
      <dgm:prSet/>
      <dgm:spPr/>
      <dgm:t>
        <a:bodyPr/>
        <a:lstStyle/>
        <a:p>
          <a:endParaRPr lang="ru-RU"/>
        </a:p>
      </dgm:t>
    </dgm:pt>
    <dgm:pt modelId="{801AFD83-C162-4CDD-B8B5-2E91B6C4FF7E}">
      <dgm:prSet phldrT="[Текст]" custT="1"/>
      <dgm:spPr/>
      <dgm:t>
        <a:bodyPr/>
        <a:lstStyle/>
        <a:p>
          <a:pPr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Изучить влияние уровня аэрации на накопление биомассы</a:t>
          </a:r>
        </a:p>
      </dgm:t>
    </dgm:pt>
    <dgm:pt modelId="{0B8FCBE7-57CE-43EB-859C-D47A4107B14C}" type="parTrans" cxnId="{2375D184-19A6-406E-BF57-2B197902F8E5}">
      <dgm:prSet/>
      <dgm:spPr/>
      <dgm:t>
        <a:bodyPr/>
        <a:lstStyle/>
        <a:p>
          <a:endParaRPr lang="ru-RU"/>
        </a:p>
      </dgm:t>
    </dgm:pt>
    <dgm:pt modelId="{63FC883A-97CF-4668-9BF4-42975E38B948}" type="sibTrans" cxnId="{2375D184-19A6-406E-BF57-2B197902F8E5}">
      <dgm:prSet/>
      <dgm:spPr/>
      <dgm:t>
        <a:bodyPr/>
        <a:lstStyle/>
        <a:p>
          <a:endParaRPr lang="ru-RU"/>
        </a:p>
      </dgm:t>
    </dgm:pt>
    <dgm:pt modelId="{ED8C90A7-5975-4C48-AC67-5297A9746BB4}" type="pres">
      <dgm:prSet presAssocID="{37D00725-1C91-42ED-A8D1-6582843E11C1}" presName="linear" presStyleCnt="0">
        <dgm:presLayoutVars>
          <dgm:animLvl val="lvl"/>
          <dgm:resizeHandles val="exact"/>
        </dgm:presLayoutVars>
      </dgm:prSet>
      <dgm:spPr/>
    </dgm:pt>
    <dgm:pt modelId="{718EC79B-3C5F-47FD-8A8B-A79572C46E03}" type="pres">
      <dgm:prSet presAssocID="{C0699EEA-E619-4B29-975D-BA988016E170}" presName="parentText" presStyleLbl="node1" presStyleIdx="0" presStyleCnt="1" custLinFactNeighborY="-7902">
        <dgm:presLayoutVars>
          <dgm:chMax val="0"/>
          <dgm:bulletEnabled val="1"/>
        </dgm:presLayoutVars>
      </dgm:prSet>
      <dgm:spPr/>
    </dgm:pt>
    <dgm:pt modelId="{388C3418-5371-4CFC-A1C8-46C75307AB2B}" type="pres">
      <dgm:prSet presAssocID="{C0699EEA-E619-4B29-975D-BA988016E170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18E8FB15-ECF0-46B3-A22D-CB9FFBFF72B0}" type="presOf" srcId="{1D35BEE7-1D73-4C1B-92D8-4F51B38455AD}" destId="{388C3418-5371-4CFC-A1C8-46C75307AB2B}" srcOrd="0" destOrd="1" presId="urn:microsoft.com/office/officeart/2005/8/layout/vList2"/>
    <dgm:cxn modelId="{2EE2E348-80FC-4642-8B0F-69CF509313FB}" type="presOf" srcId="{C0699EEA-E619-4B29-975D-BA988016E170}" destId="{718EC79B-3C5F-47FD-8A8B-A79572C46E03}" srcOrd="0" destOrd="0" presId="urn:microsoft.com/office/officeart/2005/8/layout/vList2"/>
    <dgm:cxn modelId="{2375D184-19A6-406E-BF57-2B197902F8E5}" srcId="{C0699EEA-E619-4B29-975D-BA988016E170}" destId="{801AFD83-C162-4CDD-B8B5-2E91B6C4FF7E}" srcOrd="2" destOrd="0" parTransId="{0B8FCBE7-57CE-43EB-859C-D47A4107B14C}" sibTransId="{63FC883A-97CF-4668-9BF4-42975E38B948}"/>
    <dgm:cxn modelId="{B1CFA09C-36CA-45BF-9B3A-A30AFDC553C1}" type="presOf" srcId="{37D00725-1C91-42ED-A8D1-6582843E11C1}" destId="{ED8C90A7-5975-4C48-AC67-5297A9746BB4}" srcOrd="0" destOrd="0" presId="urn:microsoft.com/office/officeart/2005/8/layout/vList2"/>
    <dgm:cxn modelId="{09F14AD2-ED27-479C-A4FB-14E96E935E54}" srcId="{37D00725-1C91-42ED-A8D1-6582843E11C1}" destId="{C0699EEA-E619-4B29-975D-BA988016E170}" srcOrd="0" destOrd="0" parTransId="{FB333A37-BDEC-445C-A726-AEEA4E798669}" sibTransId="{EB515580-72C0-4C95-AA36-878B96E1EFBD}"/>
    <dgm:cxn modelId="{50934FDC-1E46-4A86-9E49-FF1952F1F4DC}" type="presOf" srcId="{801AFD83-C162-4CDD-B8B5-2E91B6C4FF7E}" destId="{388C3418-5371-4CFC-A1C8-46C75307AB2B}" srcOrd="0" destOrd="2" presId="urn:microsoft.com/office/officeart/2005/8/layout/vList2"/>
    <dgm:cxn modelId="{4E1CF8DE-499A-4885-9106-0B548DD5177B}" srcId="{C0699EEA-E619-4B29-975D-BA988016E170}" destId="{1D35BEE7-1D73-4C1B-92D8-4F51B38455AD}" srcOrd="1" destOrd="0" parTransId="{98B5BF11-F706-430E-AB44-22F1ACB712FB}" sibTransId="{DCE58792-6EA6-46F1-8D00-7BF394500E23}"/>
    <dgm:cxn modelId="{72D126F0-0991-4718-BD16-178D99D98CF8}" srcId="{C0699EEA-E619-4B29-975D-BA988016E170}" destId="{E71CA431-B19A-4100-9E27-A2A5EAB41797}" srcOrd="0" destOrd="0" parTransId="{C3F6238E-6374-474A-856F-41FE47423BA1}" sibTransId="{C51C0A7B-97B0-47F7-B526-302508A4CE7F}"/>
    <dgm:cxn modelId="{8E9B28F6-722F-4E7E-8C3F-B05A686BE24C}" type="presOf" srcId="{E71CA431-B19A-4100-9E27-A2A5EAB41797}" destId="{388C3418-5371-4CFC-A1C8-46C75307AB2B}" srcOrd="0" destOrd="0" presId="urn:microsoft.com/office/officeart/2005/8/layout/vList2"/>
    <dgm:cxn modelId="{DE0F8B85-83A7-4039-B0B6-938F436E1E75}" type="presParOf" srcId="{ED8C90A7-5975-4C48-AC67-5297A9746BB4}" destId="{718EC79B-3C5F-47FD-8A8B-A79572C46E03}" srcOrd="0" destOrd="0" presId="urn:microsoft.com/office/officeart/2005/8/layout/vList2"/>
    <dgm:cxn modelId="{7B98E7CC-7ED5-4367-BAEB-D9DD3561D94D}" type="presParOf" srcId="{ED8C90A7-5975-4C48-AC67-5297A9746BB4}" destId="{388C3418-5371-4CFC-A1C8-46C75307AB2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7D00725-1C91-42ED-A8D1-6582843E11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699EEA-E619-4B29-975D-BA988016E170}">
      <dgm:prSet phldrT="[Текст]" custT="1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6500" dirty="0">
              <a:solidFill>
                <a:schemeClr val="bg1"/>
              </a:solidFill>
              <a:latin typeface="Bahnschrift Condensed" panose="020B0502040204020203" pitchFamily="34" charset="0"/>
            </a:rPr>
            <a:t>Второй этап</a:t>
          </a:r>
        </a:p>
      </dgm:t>
    </dgm:pt>
    <dgm:pt modelId="{FB333A37-BDEC-445C-A726-AEEA4E798669}" type="parTrans" cxnId="{09F14AD2-ED27-479C-A4FB-14E96E935E5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B515580-72C0-4C95-AA36-878B96E1EFBD}" type="sibTrans" cxnId="{09F14AD2-ED27-479C-A4FB-14E96E935E5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71CA431-B19A-4100-9E27-A2A5EAB41797}">
      <dgm:prSet phldrT="[Текст]" custT="1"/>
      <dgm:spPr/>
      <dgm:t>
        <a:bodyPr/>
        <a:lstStyle/>
        <a:p>
          <a:pPr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Изучить влияние микробной ферментации </a:t>
          </a:r>
          <a:r>
            <a:rPr lang="en-US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E. </a:t>
          </a:r>
          <a:r>
            <a:rPr lang="en-US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cristatum</a:t>
          </a: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 на физико-химические и органолептические показатели растительного сырья</a:t>
          </a:r>
        </a:p>
      </dgm:t>
    </dgm:pt>
    <dgm:pt modelId="{C3F6238E-6374-474A-856F-41FE47423BA1}" type="parTrans" cxnId="{72D126F0-0991-4718-BD16-178D99D98CF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51C0A7B-97B0-47F7-B526-302508A4CE7F}" type="sibTrans" cxnId="{72D126F0-0991-4718-BD16-178D99D98CF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2F3D879-8DD8-468B-A441-BAC9B070A552}">
      <dgm:prSet custT="1"/>
      <dgm:spPr/>
      <dgm:t>
        <a:bodyPr/>
        <a:lstStyle/>
        <a:p>
          <a:pPr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Разработать технологию </a:t>
          </a:r>
          <a:r>
            <a:rPr lang="ru-RU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постферментации</a:t>
          </a: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 грибом </a:t>
          </a:r>
          <a:r>
            <a:rPr lang="en-US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E. </a:t>
          </a:r>
          <a:r>
            <a:rPr lang="en-US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cristatum</a:t>
          </a:r>
          <a:endParaRPr lang="ru-RU" sz="3200" kern="1200" dirty="0">
            <a:solidFill>
              <a:srgbClr val="A5644E">
                <a:lumMod val="50000"/>
              </a:srgbClr>
            </a:solidFill>
            <a:latin typeface="TimesNewRomanCyr"/>
            <a:ea typeface="+mn-ea"/>
            <a:cs typeface="+mn-cs"/>
          </a:endParaRPr>
        </a:p>
      </dgm:t>
    </dgm:pt>
    <dgm:pt modelId="{0418F0FD-5A92-43B4-BF6D-181FDB167256}" type="parTrans" cxnId="{4E89D133-4B75-43BC-B598-650D2493F78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87DDA8F-AE93-453B-A18B-ADFAB0420C45}" type="sibTrans" cxnId="{4E89D133-4B75-43BC-B598-650D2493F78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8CC5596-80A1-40D4-8EA5-EC9D0AC3B524}">
      <dgm:prSet custT="1"/>
      <dgm:spPr/>
      <dgm:t>
        <a:bodyPr/>
        <a:lstStyle/>
        <a:p>
          <a:pPr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Разработать технологию получения винного напитка, с применением культуры </a:t>
          </a:r>
          <a:r>
            <a:rPr lang="ru-RU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мицелиального</a:t>
          </a: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 гриба </a:t>
          </a:r>
          <a:r>
            <a:rPr lang="en-US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E. </a:t>
          </a:r>
          <a:r>
            <a:rPr lang="en-US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cristatum</a:t>
          </a:r>
          <a:r>
            <a:rPr lang="en-US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 </a:t>
          </a:r>
          <a:endParaRPr lang="ru-RU" sz="3200" kern="1200" dirty="0">
            <a:solidFill>
              <a:srgbClr val="A5644E">
                <a:lumMod val="50000"/>
              </a:srgbClr>
            </a:solidFill>
            <a:latin typeface="TimesNewRomanCyr"/>
            <a:ea typeface="+mn-ea"/>
            <a:cs typeface="+mn-cs"/>
          </a:endParaRPr>
        </a:p>
      </dgm:t>
    </dgm:pt>
    <dgm:pt modelId="{1F980C71-B2A7-455E-9350-101B7198ED70}" type="parTrans" cxnId="{860B9C3F-714B-4F34-8F80-CB22B0FBED6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1CE982A-5AFA-4C3E-B98F-A72232D3B507}" type="sibTrans" cxnId="{860B9C3F-714B-4F34-8F80-CB22B0FBED6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D8C90A7-5975-4C48-AC67-5297A9746BB4}" type="pres">
      <dgm:prSet presAssocID="{37D00725-1C91-42ED-A8D1-6582843E11C1}" presName="linear" presStyleCnt="0">
        <dgm:presLayoutVars>
          <dgm:animLvl val="lvl"/>
          <dgm:resizeHandles val="exact"/>
        </dgm:presLayoutVars>
      </dgm:prSet>
      <dgm:spPr/>
    </dgm:pt>
    <dgm:pt modelId="{718EC79B-3C5F-47FD-8A8B-A79572C46E03}" type="pres">
      <dgm:prSet presAssocID="{C0699EEA-E619-4B29-975D-BA988016E170}" presName="parentText" presStyleLbl="node1" presStyleIdx="0" presStyleCnt="1" custLinFactNeighborX="1839" custLinFactNeighborY="-740">
        <dgm:presLayoutVars>
          <dgm:chMax val="0"/>
          <dgm:bulletEnabled val="1"/>
        </dgm:presLayoutVars>
      </dgm:prSet>
      <dgm:spPr/>
    </dgm:pt>
    <dgm:pt modelId="{388C3418-5371-4CFC-A1C8-46C75307AB2B}" type="pres">
      <dgm:prSet presAssocID="{C0699EEA-E619-4B29-975D-BA988016E170}" presName="childText" presStyleLbl="revTx" presStyleIdx="0" presStyleCnt="1" custLinFactNeighborY="14608">
        <dgm:presLayoutVars>
          <dgm:bulletEnabled val="1"/>
        </dgm:presLayoutVars>
      </dgm:prSet>
      <dgm:spPr/>
    </dgm:pt>
  </dgm:ptLst>
  <dgm:cxnLst>
    <dgm:cxn modelId="{5DACBA16-607D-426E-8459-9B22AF5E176B}" type="presOf" srcId="{62F3D879-8DD8-468B-A441-BAC9B070A552}" destId="{388C3418-5371-4CFC-A1C8-46C75307AB2B}" srcOrd="0" destOrd="1" presId="urn:microsoft.com/office/officeart/2005/8/layout/vList2"/>
    <dgm:cxn modelId="{4E89D133-4B75-43BC-B598-650D2493F78C}" srcId="{C0699EEA-E619-4B29-975D-BA988016E170}" destId="{62F3D879-8DD8-468B-A441-BAC9B070A552}" srcOrd="1" destOrd="0" parTransId="{0418F0FD-5A92-43B4-BF6D-181FDB167256}" sibTransId="{487DDA8F-AE93-453B-A18B-ADFAB0420C45}"/>
    <dgm:cxn modelId="{860B9C3F-714B-4F34-8F80-CB22B0FBED63}" srcId="{C0699EEA-E619-4B29-975D-BA988016E170}" destId="{E8CC5596-80A1-40D4-8EA5-EC9D0AC3B524}" srcOrd="2" destOrd="0" parTransId="{1F980C71-B2A7-455E-9350-101B7198ED70}" sibTransId="{71CE982A-5AFA-4C3E-B98F-A72232D3B507}"/>
    <dgm:cxn modelId="{40C3B966-AE37-41D9-A48E-7D6F35B8FDFB}" type="presOf" srcId="{E71CA431-B19A-4100-9E27-A2A5EAB41797}" destId="{388C3418-5371-4CFC-A1C8-46C75307AB2B}" srcOrd="0" destOrd="0" presId="urn:microsoft.com/office/officeart/2005/8/layout/vList2"/>
    <dgm:cxn modelId="{47290367-8013-4FF5-A759-9C4D288EE82A}" type="presOf" srcId="{C0699EEA-E619-4B29-975D-BA988016E170}" destId="{718EC79B-3C5F-47FD-8A8B-A79572C46E03}" srcOrd="0" destOrd="0" presId="urn:microsoft.com/office/officeart/2005/8/layout/vList2"/>
    <dgm:cxn modelId="{9EE7CC6C-D72E-437D-B2B0-C4100FB9B9BC}" type="presOf" srcId="{E8CC5596-80A1-40D4-8EA5-EC9D0AC3B524}" destId="{388C3418-5371-4CFC-A1C8-46C75307AB2B}" srcOrd="0" destOrd="2" presId="urn:microsoft.com/office/officeart/2005/8/layout/vList2"/>
    <dgm:cxn modelId="{D064D3D1-1541-42BD-9157-EE207264DA6B}" type="presOf" srcId="{37D00725-1C91-42ED-A8D1-6582843E11C1}" destId="{ED8C90A7-5975-4C48-AC67-5297A9746BB4}" srcOrd="0" destOrd="0" presId="urn:microsoft.com/office/officeart/2005/8/layout/vList2"/>
    <dgm:cxn modelId="{09F14AD2-ED27-479C-A4FB-14E96E935E54}" srcId="{37D00725-1C91-42ED-A8D1-6582843E11C1}" destId="{C0699EEA-E619-4B29-975D-BA988016E170}" srcOrd="0" destOrd="0" parTransId="{FB333A37-BDEC-445C-A726-AEEA4E798669}" sibTransId="{EB515580-72C0-4C95-AA36-878B96E1EFBD}"/>
    <dgm:cxn modelId="{72D126F0-0991-4718-BD16-178D99D98CF8}" srcId="{C0699EEA-E619-4B29-975D-BA988016E170}" destId="{E71CA431-B19A-4100-9E27-A2A5EAB41797}" srcOrd="0" destOrd="0" parTransId="{C3F6238E-6374-474A-856F-41FE47423BA1}" sibTransId="{C51C0A7B-97B0-47F7-B526-302508A4CE7F}"/>
    <dgm:cxn modelId="{7059E5A6-FB07-4286-8DCD-CC49525FEDE4}" type="presParOf" srcId="{ED8C90A7-5975-4C48-AC67-5297A9746BB4}" destId="{718EC79B-3C5F-47FD-8A8B-A79572C46E03}" srcOrd="0" destOrd="0" presId="urn:microsoft.com/office/officeart/2005/8/layout/vList2"/>
    <dgm:cxn modelId="{3B0E43FC-6EAD-4347-833E-3EB58C4C4A48}" type="presParOf" srcId="{ED8C90A7-5975-4C48-AC67-5297A9746BB4}" destId="{388C3418-5371-4CFC-A1C8-46C75307AB2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D00725-1C91-42ED-A8D1-6582843E11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699EEA-E619-4B29-975D-BA988016E170}">
      <dgm:prSet phldrT="[Текст]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dirty="0">
              <a:solidFill>
                <a:schemeClr val="bg1"/>
              </a:solidFill>
              <a:latin typeface="Bahnschrift Condensed" panose="020B0502040204020203" pitchFamily="34" charset="0"/>
            </a:rPr>
            <a:t>Третий этап</a:t>
          </a:r>
        </a:p>
      </dgm:t>
    </dgm:pt>
    <dgm:pt modelId="{FB333A37-BDEC-445C-A726-AEEA4E798669}" type="parTrans" cxnId="{09F14AD2-ED27-479C-A4FB-14E96E935E54}">
      <dgm:prSet/>
      <dgm:spPr/>
      <dgm:t>
        <a:bodyPr/>
        <a:lstStyle/>
        <a:p>
          <a:endParaRPr lang="ru-RU"/>
        </a:p>
      </dgm:t>
    </dgm:pt>
    <dgm:pt modelId="{EB515580-72C0-4C95-AA36-878B96E1EFBD}" type="sibTrans" cxnId="{09F14AD2-ED27-479C-A4FB-14E96E935E54}">
      <dgm:prSet/>
      <dgm:spPr/>
      <dgm:t>
        <a:bodyPr/>
        <a:lstStyle/>
        <a:p>
          <a:endParaRPr lang="ru-RU"/>
        </a:p>
      </dgm:t>
    </dgm:pt>
    <dgm:pt modelId="{E71CA431-B19A-4100-9E27-A2A5EAB41797}">
      <dgm:prSet phldrT="[Текст]" custT="1"/>
      <dgm:spPr/>
      <dgm:t>
        <a:bodyPr/>
        <a:lstStyle/>
        <a:p>
          <a:pPr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Изучить структуру производства вина и винного напитка и их ценовые сегменты</a:t>
          </a:r>
        </a:p>
      </dgm:t>
    </dgm:pt>
    <dgm:pt modelId="{C3F6238E-6374-474A-856F-41FE47423BA1}" type="parTrans" cxnId="{72D126F0-0991-4718-BD16-178D99D98CF8}">
      <dgm:prSet/>
      <dgm:spPr/>
      <dgm:t>
        <a:bodyPr/>
        <a:lstStyle/>
        <a:p>
          <a:endParaRPr lang="ru-RU"/>
        </a:p>
      </dgm:t>
    </dgm:pt>
    <dgm:pt modelId="{C51C0A7B-97B0-47F7-B526-302508A4CE7F}" type="sibTrans" cxnId="{72D126F0-0991-4718-BD16-178D99D98CF8}">
      <dgm:prSet/>
      <dgm:spPr/>
      <dgm:t>
        <a:bodyPr/>
        <a:lstStyle/>
        <a:p>
          <a:endParaRPr lang="ru-RU"/>
        </a:p>
      </dgm:t>
    </dgm:pt>
    <dgm:pt modelId="{1D35BEE7-1D73-4C1B-92D8-4F51B38455AD}">
      <dgm:prSet phldrT="[Текст]" custT="1"/>
      <dgm:spPr/>
      <dgm:t>
        <a:bodyPr/>
        <a:lstStyle/>
        <a:p>
          <a:pPr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Описать организацию мини-производства винного напитка</a:t>
          </a:r>
        </a:p>
      </dgm:t>
    </dgm:pt>
    <dgm:pt modelId="{98B5BF11-F706-430E-AB44-22F1ACB712FB}" type="parTrans" cxnId="{4E1CF8DE-499A-4885-9106-0B548DD5177B}">
      <dgm:prSet/>
      <dgm:spPr/>
      <dgm:t>
        <a:bodyPr/>
        <a:lstStyle/>
        <a:p>
          <a:endParaRPr lang="ru-RU"/>
        </a:p>
      </dgm:t>
    </dgm:pt>
    <dgm:pt modelId="{DCE58792-6EA6-46F1-8D00-7BF394500E23}" type="sibTrans" cxnId="{4E1CF8DE-499A-4885-9106-0B548DD5177B}">
      <dgm:prSet/>
      <dgm:spPr/>
      <dgm:t>
        <a:bodyPr/>
        <a:lstStyle/>
        <a:p>
          <a:endParaRPr lang="ru-RU"/>
        </a:p>
      </dgm:t>
    </dgm:pt>
    <dgm:pt modelId="{801AFD83-C162-4CDD-B8B5-2E91B6C4FF7E}">
      <dgm:prSet phldrT="[Текст]" custT="1"/>
      <dgm:spPr/>
      <dgm:t>
        <a:bodyPr/>
        <a:lstStyle/>
        <a:p>
          <a:pPr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Оценить экономическую эффективность разработанного проекта</a:t>
          </a:r>
        </a:p>
      </dgm:t>
    </dgm:pt>
    <dgm:pt modelId="{0B8FCBE7-57CE-43EB-859C-D47A4107B14C}" type="parTrans" cxnId="{2375D184-19A6-406E-BF57-2B197902F8E5}">
      <dgm:prSet/>
      <dgm:spPr/>
      <dgm:t>
        <a:bodyPr/>
        <a:lstStyle/>
        <a:p>
          <a:endParaRPr lang="ru-RU"/>
        </a:p>
      </dgm:t>
    </dgm:pt>
    <dgm:pt modelId="{63FC883A-97CF-4668-9BF4-42975E38B948}" type="sibTrans" cxnId="{2375D184-19A6-406E-BF57-2B197902F8E5}">
      <dgm:prSet/>
      <dgm:spPr/>
      <dgm:t>
        <a:bodyPr/>
        <a:lstStyle/>
        <a:p>
          <a:endParaRPr lang="ru-RU"/>
        </a:p>
      </dgm:t>
    </dgm:pt>
    <dgm:pt modelId="{ED8C90A7-5975-4C48-AC67-5297A9746BB4}" type="pres">
      <dgm:prSet presAssocID="{37D00725-1C91-42ED-A8D1-6582843E11C1}" presName="linear" presStyleCnt="0">
        <dgm:presLayoutVars>
          <dgm:animLvl val="lvl"/>
          <dgm:resizeHandles val="exact"/>
        </dgm:presLayoutVars>
      </dgm:prSet>
      <dgm:spPr/>
    </dgm:pt>
    <dgm:pt modelId="{718EC79B-3C5F-47FD-8A8B-A79572C46E03}" type="pres">
      <dgm:prSet presAssocID="{C0699EEA-E619-4B29-975D-BA988016E170}" presName="parentText" presStyleLbl="node1" presStyleIdx="0" presStyleCnt="1" custLinFactNeighborX="137" custLinFactNeighborY="-17461">
        <dgm:presLayoutVars>
          <dgm:chMax val="0"/>
          <dgm:bulletEnabled val="1"/>
        </dgm:presLayoutVars>
      </dgm:prSet>
      <dgm:spPr/>
    </dgm:pt>
    <dgm:pt modelId="{388C3418-5371-4CFC-A1C8-46C75307AB2B}" type="pres">
      <dgm:prSet presAssocID="{C0699EEA-E619-4B29-975D-BA988016E170}" presName="childText" presStyleLbl="revTx" presStyleIdx="0" presStyleCnt="1" custLinFactNeighborX="2744" custLinFactNeighborY="-10230">
        <dgm:presLayoutVars>
          <dgm:bulletEnabled val="1"/>
        </dgm:presLayoutVars>
      </dgm:prSet>
      <dgm:spPr/>
    </dgm:pt>
  </dgm:ptLst>
  <dgm:cxnLst>
    <dgm:cxn modelId="{18E8FB15-ECF0-46B3-A22D-CB9FFBFF72B0}" type="presOf" srcId="{1D35BEE7-1D73-4C1B-92D8-4F51B38455AD}" destId="{388C3418-5371-4CFC-A1C8-46C75307AB2B}" srcOrd="0" destOrd="1" presId="urn:microsoft.com/office/officeart/2005/8/layout/vList2"/>
    <dgm:cxn modelId="{2EE2E348-80FC-4642-8B0F-69CF509313FB}" type="presOf" srcId="{C0699EEA-E619-4B29-975D-BA988016E170}" destId="{718EC79B-3C5F-47FD-8A8B-A79572C46E03}" srcOrd="0" destOrd="0" presId="urn:microsoft.com/office/officeart/2005/8/layout/vList2"/>
    <dgm:cxn modelId="{2375D184-19A6-406E-BF57-2B197902F8E5}" srcId="{C0699EEA-E619-4B29-975D-BA988016E170}" destId="{801AFD83-C162-4CDD-B8B5-2E91B6C4FF7E}" srcOrd="2" destOrd="0" parTransId="{0B8FCBE7-57CE-43EB-859C-D47A4107B14C}" sibTransId="{63FC883A-97CF-4668-9BF4-42975E38B948}"/>
    <dgm:cxn modelId="{B1CFA09C-36CA-45BF-9B3A-A30AFDC553C1}" type="presOf" srcId="{37D00725-1C91-42ED-A8D1-6582843E11C1}" destId="{ED8C90A7-5975-4C48-AC67-5297A9746BB4}" srcOrd="0" destOrd="0" presId="urn:microsoft.com/office/officeart/2005/8/layout/vList2"/>
    <dgm:cxn modelId="{09F14AD2-ED27-479C-A4FB-14E96E935E54}" srcId="{37D00725-1C91-42ED-A8D1-6582843E11C1}" destId="{C0699EEA-E619-4B29-975D-BA988016E170}" srcOrd="0" destOrd="0" parTransId="{FB333A37-BDEC-445C-A726-AEEA4E798669}" sibTransId="{EB515580-72C0-4C95-AA36-878B96E1EFBD}"/>
    <dgm:cxn modelId="{50934FDC-1E46-4A86-9E49-FF1952F1F4DC}" type="presOf" srcId="{801AFD83-C162-4CDD-B8B5-2E91B6C4FF7E}" destId="{388C3418-5371-4CFC-A1C8-46C75307AB2B}" srcOrd="0" destOrd="2" presId="urn:microsoft.com/office/officeart/2005/8/layout/vList2"/>
    <dgm:cxn modelId="{4E1CF8DE-499A-4885-9106-0B548DD5177B}" srcId="{C0699EEA-E619-4B29-975D-BA988016E170}" destId="{1D35BEE7-1D73-4C1B-92D8-4F51B38455AD}" srcOrd="1" destOrd="0" parTransId="{98B5BF11-F706-430E-AB44-22F1ACB712FB}" sibTransId="{DCE58792-6EA6-46F1-8D00-7BF394500E23}"/>
    <dgm:cxn modelId="{72D126F0-0991-4718-BD16-178D99D98CF8}" srcId="{C0699EEA-E619-4B29-975D-BA988016E170}" destId="{E71CA431-B19A-4100-9E27-A2A5EAB41797}" srcOrd="0" destOrd="0" parTransId="{C3F6238E-6374-474A-856F-41FE47423BA1}" sibTransId="{C51C0A7B-97B0-47F7-B526-302508A4CE7F}"/>
    <dgm:cxn modelId="{8E9B28F6-722F-4E7E-8C3F-B05A686BE24C}" type="presOf" srcId="{E71CA431-B19A-4100-9E27-A2A5EAB41797}" destId="{388C3418-5371-4CFC-A1C8-46C75307AB2B}" srcOrd="0" destOrd="0" presId="urn:microsoft.com/office/officeart/2005/8/layout/vList2"/>
    <dgm:cxn modelId="{DE0F8B85-83A7-4039-B0B6-938F436E1E75}" type="presParOf" srcId="{ED8C90A7-5975-4C48-AC67-5297A9746BB4}" destId="{718EC79B-3C5F-47FD-8A8B-A79572C46E03}" srcOrd="0" destOrd="0" presId="urn:microsoft.com/office/officeart/2005/8/layout/vList2"/>
    <dgm:cxn modelId="{7B98E7CC-7ED5-4367-BAEB-D9DD3561D94D}" type="presParOf" srcId="{ED8C90A7-5975-4C48-AC67-5297A9746BB4}" destId="{388C3418-5371-4CFC-A1C8-46C75307AB2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4DD78B-C48E-474E-BA5B-BA66BF3347F6}">
      <dsp:nvSpPr>
        <dsp:cNvPr id="0" name=""/>
        <dsp:cNvSpPr/>
      </dsp:nvSpPr>
      <dsp:spPr>
        <a:xfrm>
          <a:off x="0" y="0"/>
          <a:ext cx="9886423" cy="11985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TimesNewRomanCyr"/>
            </a:rPr>
            <a:t>В </a:t>
          </a:r>
          <a:r>
            <a:rPr lang="en-US" sz="1800" b="0" kern="1200" dirty="0" err="1">
              <a:latin typeface="TimesNewRomanCyr"/>
            </a:rPr>
            <a:t>связи</a:t>
          </a:r>
          <a:r>
            <a:rPr lang="en-US" sz="1800" b="0" kern="1200" dirty="0">
              <a:latin typeface="TimesNewRomanCyr"/>
            </a:rPr>
            <a:t> с </a:t>
          </a:r>
          <a:r>
            <a:rPr lang="en-US" sz="1800" b="0" kern="1200" dirty="0" err="1">
              <a:latin typeface="TimesNewRomanCyr"/>
            </a:rPr>
            <a:t>активным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распространением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тенденции</a:t>
          </a:r>
          <a:r>
            <a:rPr lang="en-US" sz="1800" b="0" kern="1200" dirty="0">
              <a:latin typeface="TimesNewRomanCyr"/>
            </a:rPr>
            <a:t> "</a:t>
          </a:r>
          <a:r>
            <a:rPr lang="en-US" sz="1800" b="0" kern="1200" dirty="0" err="1">
              <a:latin typeface="TimesNewRomanCyr"/>
            </a:rPr>
            <a:t>Здорового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питания</a:t>
          </a:r>
          <a:r>
            <a:rPr lang="en-US" sz="1800" b="0" kern="1200" dirty="0">
              <a:latin typeface="TimesNewRomanCyr"/>
            </a:rPr>
            <a:t>", в </a:t>
          </a:r>
          <a:r>
            <a:rPr lang="en-US" sz="1800" b="0" kern="1200" dirty="0" err="1">
              <a:latin typeface="TimesNewRomanCyr"/>
            </a:rPr>
            <a:t>некоторых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развитых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странах</a:t>
          </a:r>
          <a:r>
            <a:rPr lang="en-US" sz="1800" b="0" kern="1200" dirty="0">
              <a:latin typeface="TimesNewRomanCyr"/>
            </a:rPr>
            <a:t>, </a:t>
          </a:r>
          <a:r>
            <a:rPr lang="en-US" sz="1800" b="0" kern="1200" dirty="0" err="1">
              <a:latin typeface="TimesNewRomanCyr"/>
            </a:rPr>
            <a:t>наблюдается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падение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рынка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традиционной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алкогольной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продукции</a:t>
          </a:r>
          <a:r>
            <a:rPr lang="en-US" sz="1800" b="0" kern="1200" dirty="0">
              <a:latin typeface="TimesNewRomanCyr"/>
            </a:rPr>
            <a:t>, </a:t>
          </a:r>
          <a:r>
            <a:rPr lang="en-US" sz="1800" b="0" kern="1200" dirty="0" err="1">
              <a:latin typeface="TimesNewRomanCyr"/>
            </a:rPr>
            <a:t>на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фоне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которого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растет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потребление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напитков</a:t>
          </a:r>
          <a:r>
            <a:rPr lang="en-US" sz="1800" b="0" kern="1200" dirty="0">
              <a:latin typeface="TimesNewRomanCyr"/>
            </a:rPr>
            <a:t>, </a:t>
          </a:r>
          <a:r>
            <a:rPr lang="en-US" sz="1800" b="0" kern="1200" dirty="0" err="1">
              <a:latin typeface="TimesNewRomanCyr"/>
            </a:rPr>
            <a:t>оказывающих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положительное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воздействие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на</a:t>
          </a:r>
          <a:r>
            <a:rPr lang="en-US" sz="1800" b="0" kern="1200" dirty="0">
              <a:latin typeface="TimesNewRomanCyr"/>
            </a:rPr>
            <a:t> </a:t>
          </a:r>
          <a:r>
            <a:rPr lang="en-US" sz="1800" b="0" kern="1200" dirty="0" err="1">
              <a:latin typeface="TimesNewRomanCyr"/>
            </a:rPr>
            <a:t>организм</a:t>
          </a:r>
          <a:endParaRPr lang="en-US" sz="1800" b="0" kern="1200" dirty="0">
            <a:latin typeface="TimesNewRomanCyr"/>
          </a:endParaRPr>
        </a:p>
      </dsp:txBody>
      <dsp:txXfrm>
        <a:off x="35105" y="35105"/>
        <a:ext cx="8593085" cy="1128346"/>
      </dsp:txXfrm>
    </dsp:sp>
    <dsp:sp modelId="{525FC0B2-BDC3-4E5C-B9C7-2E2B4AE8F85C}">
      <dsp:nvSpPr>
        <dsp:cNvPr id="0" name=""/>
        <dsp:cNvSpPr/>
      </dsp:nvSpPr>
      <dsp:spPr>
        <a:xfrm>
          <a:off x="872331" y="1398316"/>
          <a:ext cx="9886423" cy="11985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TimesNewRomanCyr"/>
            </a:rPr>
            <a:t>Поэтому</a:t>
          </a:r>
          <a:r>
            <a:rPr lang="en-US" sz="1800" kern="1200" dirty="0">
              <a:latin typeface="TimesNewRomanCyr"/>
            </a:rPr>
            <a:t>, </a:t>
          </a:r>
          <a:r>
            <a:rPr lang="en-US" sz="1800" kern="1200" dirty="0" err="1">
              <a:latin typeface="TimesNewRomanCyr"/>
            </a:rPr>
            <a:t>разработка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обогащенных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винных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напитков</a:t>
          </a:r>
          <a:r>
            <a:rPr lang="en-US" sz="1800" kern="1200" dirty="0">
              <a:latin typeface="TimesNewRomanCyr"/>
            </a:rPr>
            <a:t>, в </a:t>
          </a:r>
          <a:r>
            <a:rPr lang="en-US" sz="1800" kern="1200" dirty="0" err="1">
              <a:latin typeface="TimesNewRomanCyr"/>
            </a:rPr>
            <a:t>настоящее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время</a:t>
          </a:r>
          <a:r>
            <a:rPr lang="en-US" sz="1800" kern="1200" dirty="0">
              <a:latin typeface="TimesNewRomanCyr"/>
            </a:rPr>
            <a:t>, </a:t>
          </a:r>
          <a:r>
            <a:rPr lang="en-US" sz="1800" kern="1200" dirty="0" err="1">
              <a:latin typeface="TimesNewRomanCyr"/>
            </a:rPr>
            <a:t>является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актуальной</a:t>
          </a:r>
          <a:endParaRPr lang="en-US" sz="1800" kern="1200" dirty="0">
            <a:latin typeface="TimesNewRomanCyr"/>
          </a:endParaRPr>
        </a:p>
      </dsp:txBody>
      <dsp:txXfrm>
        <a:off x="907436" y="1433421"/>
        <a:ext cx="8164819" cy="1128346"/>
      </dsp:txXfrm>
    </dsp:sp>
    <dsp:sp modelId="{72B6D4EA-3B16-4AD9-9543-FDD79A1474FA}">
      <dsp:nvSpPr>
        <dsp:cNvPr id="0" name=""/>
        <dsp:cNvSpPr/>
      </dsp:nvSpPr>
      <dsp:spPr>
        <a:xfrm>
          <a:off x="1744662" y="2796632"/>
          <a:ext cx="9886423" cy="11985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NewRomanCyr"/>
            </a:rPr>
            <a:t>В </a:t>
          </a:r>
          <a:r>
            <a:rPr lang="en-US" sz="1800" kern="1200" dirty="0" err="1">
              <a:latin typeface="TimesNewRomanCyr"/>
            </a:rPr>
            <a:t>перспективе</a:t>
          </a:r>
          <a:r>
            <a:rPr lang="en-US" sz="1800" kern="1200" dirty="0">
              <a:latin typeface="TimesNewRomanCyr"/>
            </a:rPr>
            <a:t>, </a:t>
          </a:r>
          <a:r>
            <a:rPr lang="en-US" sz="1800" kern="1200" dirty="0" err="1">
              <a:latin typeface="TimesNewRomanCyr"/>
            </a:rPr>
            <a:t>разрабатываемые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нами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напитки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могут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занять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лидирующие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позиции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на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рынке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Российской</a:t>
          </a:r>
          <a:r>
            <a:rPr lang="en-US" sz="1800" kern="1200" dirty="0">
              <a:latin typeface="TimesNewRomanCyr"/>
            </a:rPr>
            <a:t> </a:t>
          </a:r>
          <a:r>
            <a:rPr lang="en-US" sz="1800" kern="1200" dirty="0" err="1">
              <a:latin typeface="TimesNewRomanCyr"/>
            </a:rPr>
            <a:t>федерации</a:t>
          </a:r>
          <a:endParaRPr lang="en-US" sz="1800" kern="1200" dirty="0">
            <a:latin typeface="TimesNewRomanCyr"/>
          </a:endParaRPr>
        </a:p>
      </dsp:txBody>
      <dsp:txXfrm>
        <a:off x="1779767" y="2831737"/>
        <a:ext cx="8164819" cy="1128346"/>
      </dsp:txXfrm>
    </dsp:sp>
    <dsp:sp modelId="{0EEFC4F4-4BB2-4F38-8C8E-4C1C9ACD4443}">
      <dsp:nvSpPr>
        <dsp:cNvPr id="0" name=""/>
        <dsp:cNvSpPr/>
      </dsp:nvSpPr>
      <dsp:spPr>
        <a:xfrm>
          <a:off x="9107361" y="908905"/>
          <a:ext cx="779061" cy="77906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/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9282650" y="908905"/>
        <a:ext cx="428483" cy="586243"/>
      </dsp:txXfrm>
    </dsp:sp>
    <dsp:sp modelId="{B7730BEC-82B6-44FB-B581-0CFB41D4DC7A}">
      <dsp:nvSpPr>
        <dsp:cNvPr id="0" name=""/>
        <dsp:cNvSpPr/>
      </dsp:nvSpPr>
      <dsp:spPr>
        <a:xfrm>
          <a:off x="9979692" y="2299231"/>
          <a:ext cx="779061" cy="77906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/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10154981" y="2299231"/>
        <a:ext cx="428483" cy="5862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6400E1-19FC-4360-90E8-3EE4A33F791F}">
      <dsp:nvSpPr>
        <dsp:cNvPr id="0" name=""/>
        <dsp:cNvSpPr/>
      </dsp:nvSpPr>
      <dsp:spPr>
        <a:xfrm>
          <a:off x="0" y="101059"/>
          <a:ext cx="10835679" cy="8529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bg1"/>
              </a:solidFill>
              <a:latin typeface="Bahnschrift Condensed" panose="020B0502040204020203" pitchFamily="34" charset="0"/>
            </a:rPr>
            <a:t>Цель работы</a:t>
          </a:r>
          <a:endParaRPr lang="en-US" sz="3200" kern="1200" dirty="0">
            <a:solidFill>
              <a:schemeClr val="bg1"/>
            </a:solidFill>
            <a:latin typeface="Bahnschrift Condensed" panose="020B0502040204020203" pitchFamily="34" charset="0"/>
          </a:endParaRPr>
        </a:p>
      </dsp:txBody>
      <dsp:txXfrm>
        <a:off x="41637" y="142696"/>
        <a:ext cx="10752405" cy="769656"/>
      </dsp:txXfrm>
    </dsp:sp>
    <dsp:sp modelId="{72B3B0C9-DE96-41C7-91CD-A81631739D4F}">
      <dsp:nvSpPr>
        <dsp:cNvPr id="0" name=""/>
        <dsp:cNvSpPr/>
      </dsp:nvSpPr>
      <dsp:spPr>
        <a:xfrm>
          <a:off x="0" y="1907025"/>
          <a:ext cx="10835679" cy="8529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latin typeface="Bahnschrift Condensed" panose="020B0502040204020203" pitchFamily="34" charset="0"/>
            </a:rPr>
            <a:t>Задачи</a:t>
          </a:r>
          <a:r>
            <a:rPr lang="ru-RU" sz="2400" b="1" kern="1200" dirty="0"/>
            <a:t> </a:t>
          </a:r>
          <a:endParaRPr lang="en-US" sz="2400" kern="1200" dirty="0"/>
        </a:p>
      </dsp:txBody>
      <dsp:txXfrm>
        <a:off x="41637" y="1948662"/>
        <a:ext cx="10752405" cy="769656"/>
      </dsp:txXfrm>
    </dsp:sp>
    <dsp:sp modelId="{69C62FA8-6AD1-42EA-BFEA-E6323D519399}">
      <dsp:nvSpPr>
        <dsp:cNvPr id="0" name=""/>
        <dsp:cNvSpPr/>
      </dsp:nvSpPr>
      <dsp:spPr>
        <a:xfrm>
          <a:off x="0" y="1977098"/>
          <a:ext cx="10835679" cy="3169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033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800" kern="1200" dirty="0">
            <a:latin typeface="TimesNewRomanCy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800" kern="1200" dirty="0">
            <a:latin typeface="TimesNewRomanCy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800" kern="1200" dirty="0">
            <a:latin typeface="TimesNewRomanCy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sz="1800" kern="1200" dirty="0">
              <a:latin typeface="TimesNewRomanCyr"/>
            </a:rPr>
            <a:t>Изучение динамики накопления биомассы гриба на различных средах</a:t>
          </a:r>
          <a:endParaRPr lang="en-US" sz="1800" kern="1200" dirty="0">
            <a:latin typeface="TimesNewRomanCy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sz="1800" kern="1200" dirty="0">
              <a:latin typeface="TimesNewRomanCyr"/>
            </a:rPr>
            <a:t>Изучение влияния уровня аэрации на рост культуры</a:t>
          </a:r>
          <a:endParaRPr lang="en-US" sz="1800" kern="1200" dirty="0">
            <a:latin typeface="TimesNewRomanCy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sz="1800" kern="1200" dirty="0">
              <a:latin typeface="TimesNewRomanCyr"/>
            </a:rPr>
            <a:t>Изучение возможности получения сухого посевного материала культуры</a:t>
          </a:r>
          <a:endParaRPr lang="en-US" sz="1800" kern="1200" dirty="0">
            <a:latin typeface="TimesNewRomanCy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sz="1800" kern="1200" dirty="0">
              <a:latin typeface="TimesNewRomanCyr"/>
            </a:rPr>
            <a:t>Изучение влияния культуры на изменение физико-химических показателей растительного сырья</a:t>
          </a:r>
          <a:endParaRPr lang="en-US" sz="1800" kern="1200" dirty="0">
            <a:latin typeface="TimesNewRomanCy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sz="1800" kern="1200" dirty="0">
              <a:latin typeface="TimesNewRomanCyr"/>
            </a:rPr>
            <a:t>Разработка способов экстракции биологически активных компонентов ингредиентов винного напитка</a:t>
          </a:r>
          <a:endParaRPr lang="en-US" sz="1800" kern="1200" dirty="0">
            <a:latin typeface="TimesNewRomanCy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sz="1800" kern="1200" dirty="0">
              <a:latin typeface="TimesNewRomanCyr"/>
            </a:rPr>
            <a:t>Разработка рецептур различной фармакологической направленности </a:t>
          </a:r>
          <a:endParaRPr lang="en-US" sz="1800" kern="1200" dirty="0">
            <a:latin typeface="TimesNewRomanCy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accent6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ru-RU" sz="1800" kern="1200" dirty="0">
              <a:latin typeface="TimesNewRomanCyr"/>
            </a:rPr>
            <a:t>Обоснование экономической эффективности производства винного напитка</a:t>
          </a:r>
          <a:endParaRPr lang="en-US" sz="1800" kern="1200" dirty="0">
            <a:latin typeface="TimesNewRomanCyr"/>
          </a:endParaRPr>
        </a:p>
      </dsp:txBody>
      <dsp:txXfrm>
        <a:off x="0" y="1977098"/>
        <a:ext cx="10835679" cy="3169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58D62-D547-4470-8080-95D896F5ACD1}">
      <dsp:nvSpPr>
        <dsp:cNvPr id="0" name=""/>
        <dsp:cNvSpPr/>
      </dsp:nvSpPr>
      <dsp:spPr>
        <a:xfrm>
          <a:off x="0" y="1073184"/>
          <a:ext cx="3165345" cy="20099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0804E-72E4-49C5-AF50-5C724D474799}">
      <dsp:nvSpPr>
        <dsp:cNvPr id="0" name=""/>
        <dsp:cNvSpPr/>
      </dsp:nvSpPr>
      <dsp:spPr>
        <a:xfrm>
          <a:off x="351705" y="1407304"/>
          <a:ext cx="3165345" cy="20099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В нашей стране отсутствуют винные напитки, в которых используется культура </a:t>
          </a:r>
          <a:r>
            <a:rPr lang="ru-RU" sz="1600" i="1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E. </a:t>
          </a:r>
          <a:r>
            <a:rPr lang="ru-RU" sz="1600" i="1" kern="1200" dirty="0" err="1">
              <a:solidFill>
                <a:schemeClr val="accent2">
                  <a:lumMod val="50000"/>
                </a:schemeClr>
              </a:solidFill>
              <a:latin typeface="TimesNewRomanCyr"/>
            </a:rPr>
            <a:t>сristatum</a:t>
          </a:r>
          <a:r>
            <a:rPr lang="ru-RU" sz="1600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.</a:t>
          </a:r>
          <a:endParaRPr lang="en-US" sz="1600" kern="1200" dirty="0">
            <a:solidFill>
              <a:schemeClr val="accent2">
                <a:lumMod val="50000"/>
              </a:schemeClr>
            </a:solidFill>
            <a:latin typeface="TimesNewRomanCyr"/>
          </a:endParaRPr>
        </a:p>
      </dsp:txBody>
      <dsp:txXfrm>
        <a:off x="410576" y="1466175"/>
        <a:ext cx="3047603" cy="1892252"/>
      </dsp:txXfrm>
    </dsp:sp>
    <dsp:sp modelId="{F4381A31-EAB1-4895-BF32-F3446584239D}">
      <dsp:nvSpPr>
        <dsp:cNvPr id="0" name=""/>
        <dsp:cNvSpPr/>
      </dsp:nvSpPr>
      <dsp:spPr>
        <a:xfrm>
          <a:off x="3868756" y="1073184"/>
          <a:ext cx="3165345" cy="20099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1A851-1D3C-407C-92F5-3C166565A352}">
      <dsp:nvSpPr>
        <dsp:cNvPr id="0" name=""/>
        <dsp:cNvSpPr/>
      </dsp:nvSpPr>
      <dsp:spPr>
        <a:xfrm>
          <a:off x="4220461" y="1407304"/>
          <a:ext cx="3165345" cy="20099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Разрабатываемый винный напиток является единственным на рынке продуктом, сочетающим в себе полезные для организма свойства растительного сырья и метаболитов используемой грибной культуры. </a:t>
          </a:r>
          <a:endParaRPr lang="en-US" sz="1600" kern="1200" dirty="0">
            <a:solidFill>
              <a:schemeClr val="accent2">
                <a:lumMod val="50000"/>
              </a:schemeClr>
            </a:solidFill>
            <a:latin typeface="TimesNewRomanCyr"/>
          </a:endParaRPr>
        </a:p>
      </dsp:txBody>
      <dsp:txXfrm>
        <a:off x="4279332" y="1466175"/>
        <a:ext cx="3047603" cy="1892252"/>
      </dsp:txXfrm>
    </dsp:sp>
    <dsp:sp modelId="{4AEA2BF0-66E1-42E1-BB9C-82759234FF6C}">
      <dsp:nvSpPr>
        <dsp:cNvPr id="0" name=""/>
        <dsp:cNvSpPr/>
      </dsp:nvSpPr>
      <dsp:spPr>
        <a:xfrm>
          <a:off x="7737512" y="1073184"/>
          <a:ext cx="3165345" cy="20099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858537-E05B-45DE-BC57-2A772BDBA9BC}">
      <dsp:nvSpPr>
        <dsp:cNvPr id="0" name=""/>
        <dsp:cNvSpPr/>
      </dsp:nvSpPr>
      <dsp:spPr>
        <a:xfrm>
          <a:off x="8089217" y="1407304"/>
          <a:ext cx="3165345" cy="2009994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По органолептическим показателям данный продукт будет превосходить аналоги на российском рынке, в которых отсутствуют метаболиты </a:t>
          </a:r>
          <a:r>
            <a:rPr lang="ru-RU" sz="1600" i="1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E. </a:t>
          </a:r>
          <a:r>
            <a:rPr lang="ru-RU" sz="1600" i="1" kern="1200" dirty="0" err="1">
              <a:solidFill>
                <a:schemeClr val="accent2">
                  <a:lumMod val="50000"/>
                </a:schemeClr>
              </a:solidFill>
              <a:latin typeface="TimesNewRomanCyr"/>
            </a:rPr>
            <a:t>сristatum</a:t>
          </a:r>
          <a:r>
            <a:rPr lang="ru-RU" sz="1600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.</a:t>
          </a:r>
          <a:endParaRPr lang="en-US" sz="1600" kern="1200" dirty="0">
            <a:solidFill>
              <a:schemeClr val="accent2">
                <a:lumMod val="50000"/>
              </a:schemeClr>
            </a:solidFill>
            <a:latin typeface="TimesNewRomanCyr"/>
          </a:endParaRPr>
        </a:p>
      </dsp:txBody>
      <dsp:txXfrm>
        <a:off x="8148088" y="1466175"/>
        <a:ext cx="3047603" cy="18922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DD478F-4A38-4DF9-9269-B47B15F59412}">
      <dsp:nvSpPr>
        <dsp:cNvPr id="0" name=""/>
        <dsp:cNvSpPr/>
      </dsp:nvSpPr>
      <dsp:spPr>
        <a:xfrm>
          <a:off x="0" y="0"/>
          <a:ext cx="645194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060A20-99CB-44FC-8757-E2D74D7DFCD6}">
      <dsp:nvSpPr>
        <dsp:cNvPr id="0" name=""/>
        <dsp:cNvSpPr/>
      </dsp:nvSpPr>
      <dsp:spPr>
        <a:xfrm>
          <a:off x="0" y="0"/>
          <a:ext cx="6451943" cy="2233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i="1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Объект исследования</a:t>
          </a:r>
          <a:r>
            <a:rPr lang="ru-RU" sz="3300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: функциональные винные напитки</a:t>
          </a:r>
          <a:endParaRPr lang="en-US" sz="3300" kern="1200" dirty="0">
            <a:solidFill>
              <a:schemeClr val="accent2">
                <a:lumMod val="50000"/>
              </a:schemeClr>
            </a:solidFill>
            <a:latin typeface="TimesNewRomanCyr"/>
          </a:endParaRPr>
        </a:p>
      </dsp:txBody>
      <dsp:txXfrm>
        <a:off x="0" y="0"/>
        <a:ext cx="6451943" cy="2233943"/>
      </dsp:txXfrm>
    </dsp:sp>
    <dsp:sp modelId="{55EE36B9-D417-4BBC-A95F-9109606A7285}">
      <dsp:nvSpPr>
        <dsp:cNvPr id="0" name=""/>
        <dsp:cNvSpPr/>
      </dsp:nvSpPr>
      <dsp:spPr>
        <a:xfrm>
          <a:off x="0" y="2233943"/>
          <a:ext cx="6451943" cy="0"/>
        </a:xfrm>
        <a:prstGeom prst="line">
          <a:avLst/>
        </a:prstGeom>
        <a:solidFill>
          <a:schemeClr val="accent2">
            <a:hueOff val="-163190"/>
            <a:satOff val="-9432"/>
            <a:lumOff val="12941"/>
            <a:alphaOff val="0"/>
          </a:schemeClr>
        </a:solidFill>
        <a:ln w="12700" cap="flat" cmpd="sng" algn="ctr">
          <a:solidFill>
            <a:schemeClr val="accent2">
              <a:hueOff val="-163190"/>
              <a:satOff val="-9432"/>
              <a:lumOff val="1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ACC60D-B3DC-4A24-BDD2-27369174C0AC}">
      <dsp:nvSpPr>
        <dsp:cNvPr id="0" name=""/>
        <dsp:cNvSpPr/>
      </dsp:nvSpPr>
      <dsp:spPr>
        <a:xfrm>
          <a:off x="0" y="2233943"/>
          <a:ext cx="6451943" cy="2233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i="1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Предмет исследования</a:t>
          </a:r>
          <a:r>
            <a:rPr lang="ru-RU" sz="3300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: функциональные винные напитки полученные с применением гриба </a:t>
          </a:r>
          <a:r>
            <a:rPr lang="en-US" sz="3300" i="1" kern="1200" dirty="0" err="1">
              <a:solidFill>
                <a:schemeClr val="accent2">
                  <a:lumMod val="50000"/>
                </a:schemeClr>
              </a:solidFill>
              <a:latin typeface="TimesNewRomanCyr"/>
            </a:rPr>
            <a:t>Eurotium</a:t>
          </a:r>
          <a:r>
            <a:rPr lang="en-US" sz="3300" i="1" kern="1200" dirty="0">
              <a:solidFill>
                <a:schemeClr val="accent2">
                  <a:lumMod val="50000"/>
                </a:schemeClr>
              </a:solidFill>
              <a:latin typeface="TimesNewRomanCyr"/>
            </a:rPr>
            <a:t> </a:t>
          </a:r>
          <a:r>
            <a:rPr lang="en-US" sz="3300" i="1" kern="1200" dirty="0" err="1">
              <a:solidFill>
                <a:schemeClr val="accent2">
                  <a:lumMod val="50000"/>
                </a:schemeClr>
              </a:solidFill>
              <a:latin typeface="TimesNewRomanCyr"/>
            </a:rPr>
            <a:t>cristatum</a:t>
          </a:r>
          <a:endParaRPr lang="en-US" sz="3300" kern="1200" dirty="0">
            <a:solidFill>
              <a:schemeClr val="accent2">
                <a:lumMod val="50000"/>
              </a:schemeClr>
            </a:solidFill>
            <a:latin typeface="TimesNewRomanCyr"/>
          </a:endParaRPr>
        </a:p>
      </dsp:txBody>
      <dsp:txXfrm>
        <a:off x="0" y="2233943"/>
        <a:ext cx="6451943" cy="22339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EC79B-3C5F-47FD-8A8B-A79572C46E03}">
      <dsp:nvSpPr>
        <dsp:cNvPr id="0" name=""/>
        <dsp:cNvSpPr/>
      </dsp:nvSpPr>
      <dsp:spPr>
        <a:xfrm>
          <a:off x="0" y="10572"/>
          <a:ext cx="10847618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>
              <a:solidFill>
                <a:schemeClr val="bg1"/>
              </a:solidFill>
              <a:latin typeface="Bahnschrift Condensed" panose="020B0502040204020203" pitchFamily="34" charset="0"/>
            </a:rPr>
            <a:t>Первый этап</a:t>
          </a:r>
        </a:p>
      </dsp:txBody>
      <dsp:txXfrm>
        <a:off x="76105" y="86677"/>
        <a:ext cx="10695408" cy="1406815"/>
      </dsp:txXfrm>
    </dsp:sp>
    <dsp:sp modelId="{388C3418-5371-4CFC-A1C8-46C75307AB2B}">
      <dsp:nvSpPr>
        <dsp:cNvPr id="0" name=""/>
        <dsp:cNvSpPr/>
      </dsp:nvSpPr>
      <dsp:spPr>
        <a:xfrm>
          <a:off x="0" y="1824768"/>
          <a:ext cx="10847618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412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Подобрать компоненты питательной среды, объем </a:t>
          </a:r>
          <a:r>
            <a:rPr lang="ru-RU" sz="3200" kern="1200" dirty="0" err="1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инокулята</a:t>
          </a:r>
          <a:r>
            <a:rPr lang="ru-RU" sz="3200" kern="1200" dirty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 и параметры культивирования для обеспечения наибольшего прироста биомассы гриба E. cristatum.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Изучить свойства гриба E. cristatum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chemeClr val="accent2">
                  <a:lumMod val="50000"/>
                </a:schemeClr>
              </a:solidFill>
              <a:latin typeface="TimesNewRomanCyr"/>
              <a:ea typeface="+mn-ea"/>
              <a:cs typeface="+mn-cs"/>
            </a:rPr>
            <a:t>Изучить влияние уровня аэрации на накопление биомассы</a:t>
          </a:r>
        </a:p>
      </dsp:txBody>
      <dsp:txXfrm>
        <a:off x="0" y="1824768"/>
        <a:ext cx="10847618" cy="32292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EC79B-3C5F-47FD-8A8B-A79572C46E03}">
      <dsp:nvSpPr>
        <dsp:cNvPr id="0" name=""/>
        <dsp:cNvSpPr/>
      </dsp:nvSpPr>
      <dsp:spPr>
        <a:xfrm>
          <a:off x="0" y="82821"/>
          <a:ext cx="10986052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>
              <a:solidFill>
                <a:schemeClr val="bg1"/>
              </a:solidFill>
              <a:latin typeface="Bahnschrift Condensed" panose="020B0502040204020203" pitchFamily="34" charset="0"/>
            </a:rPr>
            <a:t>Второй этап</a:t>
          </a:r>
        </a:p>
      </dsp:txBody>
      <dsp:txXfrm>
        <a:off x="76105" y="158926"/>
        <a:ext cx="10833842" cy="1406815"/>
      </dsp:txXfrm>
    </dsp:sp>
    <dsp:sp modelId="{388C3418-5371-4CFC-A1C8-46C75307AB2B}">
      <dsp:nvSpPr>
        <dsp:cNvPr id="0" name=""/>
        <dsp:cNvSpPr/>
      </dsp:nvSpPr>
      <dsp:spPr>
        <a:xfrm>
          <a:off x="0" y="1772460"/>
          <a:ext cx="10986052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807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Изучить влияние микробной ферментации </a:t>
          </a:r>
          <a:r>
            <a:rPr lang="en-US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E. </a:t>
          </a:r>
          <a:r>
            <a:rPr lang="en-US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cristatum</a:t>
          </a: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 на физико-химические и органолептические показатели растительного сырья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Разработать технологию </a:t>
          </a:r>
          <a:r>
            <a:rPr lang="ru-RU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постферментации</a:t>
          </a: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 грибом </a:t>
          </a:r>
          <a:r>
            <a:rPr lang="en-US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E. </a:t>
          </a:r>
          <a:r>
            <a:rPr lang="en-US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cristatum</a:t>
          </a:r>
          <a:endParaRPr lang="ru-RU" sz="3200" kern="1200" dirty="0">
            <a:solidFill>
              <a:srgbClr val="A5644E">
                <a:lumMod val="50000"/>
              </a:srgbClr>
            </a:solidFill>
            <a:latin typeface="TimesNewRomanCyr"/>
            <a:ea typeface="+mn-ea"/>
            <a:cs typeface="+mn-cs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Разработать технологию получения винного напитка, с применением культуры </a:t>
          </a:r>
          <a:r>
            <a:rPr lang="ru-RU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мицелиального</a:t>
          </a: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 гриба </a:t>
          </a:r>
          <a:r>
            <a:rPr lang="en-US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E. </a:t>
          </a:r>
          <a:r>
            <a:rPr lang="en-US" sz="3200" kern="1200" dirty="0" err="1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cristatum</a:t>
          </a:r>
          <a:r>
            <a:rPr lang="en-US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 </a:t>
          </a:r>
          <a:endParaRPr lang="ru-RU" sz="3200" kern="1200" dirty="0">
            <a:solidFill>
              <a:srgbClr val="A5644E">
                <a:lumMod val="50000"/>
              </a:srgbClr>
            </a:solidFill>
            <a:latin typeface="TimesNewRomanCyr"/>
            <a:ea typeface="+mn-ea"/>
            <a:cs typeface="+mn-cs"/>
          </a:endParaRPr>
        </a:p>
      </dsp:txBody>
      <dsp:txXfrm>
        <a:off x="0" y="1772460"/>
        <a:ext cx="10986052" cy="32292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EC79B-3C5F-47FD-8A8B-A79572C46E03}">
      <dsp:nvSpPr>
        <dsp:cNvPr id="0" name=""/>
        <dsp:cNvSpPr/>
      </dsp:nvSpPr>
      <dsp:spPr>
        <a:xfrm>
          <a:off x="0" y="0"/>
          <a:ext cx="10847618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>
              <a:solidFill>
                <a:schemeClr val="bg1"/>
              </a:solidFill>
              <a:latin typeface="Bahnschrift Condensed" panose="020B0502040204020203" pitchFamily="34" charset="0"/>
            </a:rPr>
            <a:t>Третий этап</a:t>
          </a:r>
        </a:p>
      </dsp:txBody>
      <dsp:txXfrm>
        <a:off x="76105" y="76105"/>
        <a:ext cx="10695408" cy="1406815"/>
      </dsp:txXfrm>
    </dsp:sp>
    <dsp:sp modelId="{388C3418-5371-4CFC-A1C8-46C75307AB2B}">
      <dsp:nvSpPr>
        <dsp:cNvPr id="0" name=""/>
        <dsp:cNvSpPr/>
      </dsp:nvSpPr>
      <dsp:spPr>
        <a:xfrm>
          <a:off x="0" y="1867105"/>
          <a:ext cx="10847618" cy="2825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412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Изучить структуру производства вина и винного напитка и их ценовые сегменты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Описать организацию мини-производства винного напитка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DA9804"/>
            </a:buClr>
            <a:buFont typeface="Wingdings" panose="05000000000000000000" pitchFamily="2" charset="2"/>
            <a:buChar char="ü"/>
          </a:pPr>
          <a:r>
            <a:rPr lang="ru-RU" sz="3200" kern="1200" dirty="0">
              <a:solidFill>
                <a:srgbClr val="A5644E">
                  <a:lumMod val="50000"/>
                </a:srgbClr>
              </a:solidFill>
              <a:latin typeface="TimesNewRomanCyr"/>
              <a:ea typeface="+mn-ea"/>
              <a:cs typeface="+mn-cs"/>
            </a:rPr>
            <a:t>Оценить экономическую эффективность разработанного проекта</a:t>
          </a:r>
        </a:p>
      </dsp:txBody>
      <dsp:txXfrm>
        <a:off x="0" y="1867105"/>
        <a:ext cx="10847618" cy="2825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DAC31-1FC3-4A40-9831-CF31DF151E58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FC9EC-20E5-435F-ACEE-4EF54FDECE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843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FC9EC-20E5-435F-ACEE-4EF54FDECED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29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FC9EC-20E5-435F-ACEE-4EF54FDECED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79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2B70EC-75AD-4160-A838-5A80AED6119C}" type="datetime1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01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3AC00-3E0E-4123-A022-03243BEEC118}" type="datetime1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05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F4B3-4953-4B56-802F-05BB3C70AEC5}" type="datetime1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4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F24B-D705-42B8-B288-88735F2A25D6}" type="datetime1">
              <a:rPr lang="ru-RU" smtClean="0"/>
              <a:t>06.06.2022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1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8B64-8F93-4BE8-B7B6-9DA5C57CB1F2}" type="datetime1">
              <a:rPr lang="ru-RU" smtClean="0"/>
              <a:t>06.06.2022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2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3D2-917A-4A0A-BE33-DAA98022E409}" type="datetime1">
              <a:rPr lang="ru-RU" smtClean="0"/>
              <a:t>06.06.2022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74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C66D-1E6E-4C5D-975D-1D9A332A4253}" type="datetime1">
              <a:rPr lang="ru-RU" smtClean="0"/>
              <a:t>06.06.2022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278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940CD-2EC6-4CF1-B0F7-FEA011E18633}" type="datetime1">
              <a:rPr lang="ru-RU" smtClean="0"/>
              <a:t>06.06.2022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04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BD8A-313E-48BA-9109-278EAD48A94E}" type="datetime1">
              <a:rPr lang="ru-RU" smtClean="0"/>
              <a:t>06.06.2022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03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6C90-28EA-4FCE-8B59-84DEC6DF527F}" type="datetime1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948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CB2DD-ACFE-4155-8DB0-052D9F3B4EFB}" type="datetime1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4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31540F0-8699-4ADF-8E33-11033ED8966E}" type="datetime1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DF8DC4F-70E0-4031-8CA9-0B1189E3A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77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BB82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0F30BB5-7BA0-4D79-B51D-809B0D796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2000" cy="6858000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AF5CB6-CEB8-4060-BAD0-EECD12E46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3287" y="821636"/>
            <a:ext cx="6758457" cy="5197425"/>
          </a:xfrm>
        </p:spPr>
        <p:txBody>
          <a:bodyPr anchor="ctr">
            <a:normAutofit/>
          </a:bodyPr>
          <a:lstStyle/>
          <a:p>
            <a:pPr algn="l"/>
            <a:r>
              <a:rPr lang="ru-RU" sz="5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Разработка способа получения винного напитка с использованием культуры </a:t>
            </a:r>
            <a:r>
              <a:rPr lang="ru-RU" sz="5400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мицелиального</a:t>
            </a:r>
            <a:r>
              <a:rPr lang="ru-RU" sz="5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 гриба </a:t>
            </a:r>
            <a:r>
              <a:rPr lang="en-US" sz="5400" i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E. </a:t>
            </a:r>
            <a:r>
              <a:rPr lang="en-US" sz="5400" i="1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cristatum</a:t>
            </a:r>
            <a:endParaRPr lang="ru-RU" sz="5400" i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F561C9-F335-45B4-A0DC-68F946099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39821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518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19D86-3F88-46C2-933A-56C221583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346" y="-85061"/>
            <a:ext cx="52578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Команда проекта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1F4C82BE-72F6-44AE-95FA-C2B5C0CC25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921559"/>
              </p:ext>
            </p:extLst>
          </p:nvPr>
        </p:nvGraphicFramePr>
        <p:xfrm>
          <a:off x="281277" y="957278"/>
          <a:ext cx="11648452" cy="5673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3137">
                  <a:extLst>
                    <a:ext uri="{9D8B030D-6E8A-4147-A177-3AD203B41FA5}">
                      <a16:colId xmlns:a16="http://schemas.microsoft.com/office/drawing/2014/main" val="1670608883"/>
                    </a:ext>
                  </a:extLst>
                </a:gridCol>
                <a:gridCol w="3200207">
                  <a:extLst>
                    <a:ext uri="{9D8B030D-6E8A-4147-A177-3AD203B41FA5}">
                      <a16:colId xmlns:a16="http://schemas.microsoft.com/office/drawing/2014/main" val="3727053641"/>
                    </a:ext>
                  </a:extLst>
                </a:gridCol>
                <a:gridCol w="5325108">
                  <a:extLst>
                    <a:ext uri="{9D8B030D-6E8A-4147-A177-3AD203B41FA5}">
                      <a16:colId xmlns:a16="http://schemas.microsoft.com/office/drawing/2014/main" val="2945699934"/>
                    </a:ext>
                  </a:extLst>
                </a:gridCol>
              </a:tblGrid>
              <a:tr h="354527">
                <a:tc>
                  <a:txBody>
                    <a:bodyPr/>
                    <a:lstStyle/>
                    <a:p>
                      <a:r>
                        <a:rPr lang="ru-RU" dirty="0"/>
                        <a:t>Рабочая группа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Индивидуальная тема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Руководители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36378"/>
                  </a:ext>
                </a:extLst>
              </a:tr>
              <a:tr h="178513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С. Н. Тучкова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19.04.01 – Биотехнология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Профиль: Промышленная биотехнология переработки растительного сырья</a:t>
                      </a:r>
                      <a:endParaRPr lang="ru-RU" dirty="0"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Разработка способа получения посевного материала</a:t>
                      </a:r>
                      <a:r>
                        <a:rPr lang="ru-RU" i="1" dirty="0">
                          <a:latin typeface="TimesNewRomanCyr"/>
                        </a:rPr>
                        <a:t> </a:t>
                      </a:r>
                      <a:r>
                        <a:rPr lang="en-US" i="1" dirty="0" err="1">
                          <a:latin typeface="TimesNewRomanCyr"/>
                        </a:rPr>
                        <a:t>Eurotium</a:t>
                      </a:r>
                      <a:r>
                        <a:rPr lang="en-US" i="1" dirty="0">
                          <a:latin typeface="TimesNewRomanCyr"/>
                        </a:rPr>
                        <a:t> cristatum</a:t>
                      </a:r>
                      <a:r>
                        <a:rPr lang="en-US" dirty="0">
                          <a:latin typeface="TimesNewRomanCyr"/>
                        </a:rPr>
                        <a:t> </a:t>
                      </a:r>
                      <a:r>
                        <a:rPr lang="ru-RU" dirty="0">
                          <a:latin typeface="TimesNewRomanCyr"/>
                        </a:rPr>
                        <a:t>для последующей ферментации растительного сырья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 </a:t>
                      </a:r>
                      <a:r>
                        <a:rPr lang="ru-RU" dirty="0" err="1">
                          <a:latin typeface="TimesNewRomanCyr"/>
                        </a:rPr>
                        <a:t>Чурмасова</a:t>
                      </a:r>
                      <a:r>
                        <a:rPr lang="ru-RU" dirty="0">
                          <a:latin typeface="TimesNewRomanCyr"/>
                        </a:rPr>
                        <a:t> Л.А.</a:t>
                      </a:r>
                    </a:p>
                    <a:p>
                      <a:endParaRPr lang="ru-RU" dirty="0">
                        <a:latin typeface="TimesNewRomanCyr"/>
                      </a:endParaRPr>
                    </a:p>
                    <a:p>
                      <a:r>
                        <a:rPr lang="ru-RU" dirty="0">
                          <a:latin typeface="TimesNewRomanCyr"/>
                        </a:rPr>
                        <a:t>К.т.н. Профессор кафедры</a:t>
                      </a:r>
                    </a:p>
                    <a:p>
                      <a:r>
                        <a:rPr lang="ru-RU" dirty="0">
                          <a:latin typeface="TimesNewRomanCyr"/>
                        </a:rPr>
                        <a:t>Биотехнология и технология продуктов биоорганического синтеза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361983"/>
                  </a:ext>
                </a:extLst>
              </a:tr>
              <a:tr h="178513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Е. Д. Нестеров</a:t>
                      </a:r>
                    </a:p>
                    <a:p>
                      <a:r>
                        <a:rPr lang="ru-RU" dirty="0">
                          <a:latin typeface="TimesNewRomanCyr"/>
                        </a:rPr>
                        <a:t>19.03.02 – Продукты питания из растительного сырья</a:t>
                      </a:r>
                    </a:p>
                    <a:p>
                      <a:r>
                        <a:rPr lang="ru-RU" dirty="0">
                          <a:latin typeface="TimesNewRomanCyr"/>
                        </a:rPr>
                        <a:t>Профиль: Технология спирта, </a:t>
                      </a:r>
                      <a:r>
                        <a:rPr lang="ru-RU" dirty="0" err="1">
                          <a:latin typeface="TimesNewRomanCyr"/>
                        </a:rPr>
                        <a:t>ликероводчных</a:t>
                      </a:r>
                      <a:r>
                        <a:rPr lang="ru-RU" dirty="0">
                          <a:latin typeface="TimesNewRomanCyr"/>
                        </a:rPr>
                        <a:t> изделий и виноделие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Разработка способа получения винного напитка с использованием </a:t>
                      </a:r>
                      <a:r>
                        <a:rPr lang="ru-RU" dirty="0" err="1">
                          <a:latin typeface="TimesNewRomanCyr"/>
                        </a:rPr>
                        <a:t>мицелиального</a:t>
                      </a:r>
                      <a:r>
                        <a:rPr lang="ru-RU" dirty="0">
                          <a:latin typeface="TimesNewRomanCyr"/>
                        </a:rPr>
                        <a:t> гриба </a:t>
                      </a:r>
                      <a:r>
                        <a:rPr lang="ru-RU" i="1" dirty="0">
                          <a:latin typeface="TimesNewRomanCyr"/>
                        </a:rPr>
                        <a:t>Е. </a:t>
                      </a:r>
                      <a:r>
                        <a:rPr lang="ru-RU" i="1" dirty="0" err="1">
                          <a:latin typeface="TimesNewRomanCyr"/>
                        </a:rPr>
                        <a:t>cristatum</a:t>
                      </a:r>
                      <a:endParaRPr lang="ru-RU" i="1" dirty="0"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NewRomanCyr"/>
                        </a:rPr>
                        <a:t>Шаненко</a:t>
                      </a:r>
                      <a:r>
                        <a:rPr lang="ru-RU" dirty="0">
                          <a:latin typeface="TimesNewRomanCyr"/>
                        </a:rPr>
                        <a:t> Е.Ф., к.б.н., доцент  кафедры</a:t>
                      </a:r>
                    </a:p>
                    <a:p>
                      <a:r>
                        <a:rPr lang="ru-RU" dirty="0">
                          <a:latin typeface="TimesNewRomanCyr"/>
                        </a:rPr>
                        <a:t>Технологии бродильных производств и виноделие</a:t>
                      </a:r>
                    </a:p>
                    <a:p>
                      <a:endParaRPr lang="ru-RU" dirty="0">
                        <a:latin typeface="TimesNewRomanCy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534582"/>
                  </a:ext>
                </a:extLst>
              </a:tr>
              <a:tr h="1684004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А. Д.</a:t>
                      </a:r>
                      <a:r>
                        <a:rPr lang="ru-RU" baseline="0" dirty="0">
                          <a:latin typeface="TimesNewRomanCyr"/>
                        </a:rPr>
                        <a:t> </a:t>
                      </a:r>
                      <a:r>
                        <a:rPr lang="ru-RU" dirty="0">
                          <a:latin typeface="TimesNewRomanCyr"/>
                        </a:rPr>
                        <a:t>Родионова</a:t>
                      </a:r>
                    </a:p>
                    <a:p>
                      <a:r>
                        <a:rPr lang="ru-RU" sz="1800" dirty="0">
                          <a:solidFill>
                            <a:schemeClr val="tx1"/>
                          </a:solidFill>
                          <a:latin typeface="TimesNewRomanCyr"/>
                        </a:rPr>
                        <a:t>38.03.02 – Менеджмент</a:t>
                      </a:r>
                    </a:p>
                    <a:p>
                      <a:r>
                        <a:rPr lang="ru-RU" sz="1800" dirty="0">
                          <a:solidFill>
                            <a:schemeClr val="tx1"/>
                          </a:solidFill>
                          <a:latin typeface="TimesNewRomanCyr"/>
                        </a:rPr>
                        <a:t>Профиль: Менеджмент пищевых предприятий (организаций)</a:t>
                      </a:r>
                      <a:endParaRPr lang="ru-RU" dirty="0">
                        <a:solidFill>
                          <a:schemeClr val="tx1"/>
                        </a:solidFill>
                        <a:latin typeface="TimesNewRomanCyr"/>
                      </a:endParaRPr>
                    </a:p>
                    <a:p>
                      <a:endParaRPr lang="ru-RU" dirty="0"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Обоснование экономической эффективности производства винного напитка </a:t>
                      </a:r>
                      <a:endParaRPr lang="ru-RU" dirty="0"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TimesNewRomanCyr"/>
                          <a:ea typeface="+mn-ea"/>
                          <a:cs typeface="+mn-cs"/>
                        </a:rPr>
                        <a:t>Соболевская Т.Г.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TimesNewRomanCyr"/>
                          <a:ea typeface="+mn-ea"/>
                          <a:cs typeface="+mn-cs"/>
                        </a:rPr>
                        <a:t>Доцент кафедры Управление бизнесом и сервисные технологии</a:t>
                      </a:r>
                    </a:p>
                  </a:txBody>
                  <a:tcPr marL="19050" marR="19050" marT="0" marB="0"/>
                </a:tc>
                <a:extLst>
                  <a:ext uri="{0D108BD9-81ED-4DB2-BD59-A6C34878D82A}">
                    <a16:rowId xmlns:a16="http://schemas.microsoft.com/office/drawing/2014/main" val="3592364937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281277" y="227330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597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78A52D-2496-4956-A9A4-EA5C38B2F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09C8E2-EF9B-4E0B-A17E-836DE0508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8533" cy="1886373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42A328-36AD-4E59-93D4-E280DE49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14" y="609600"/>
            <a:ext cx="10648106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Актуальность</a:t>
            </a:r>
            <a:endParaRPr lang="en-US" sz="5400" dirty="0">
              <a:solidFill>
                <a:srgbClr val="FFFFFF"/>
              </a:solidFill>
              <a:latin typeface="Bahnschrift Condensed" panose="020B0502040204020203" pitchFamily="34" charset="0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1EB557E-621E-4254-B750-85274C5F4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29841"/>
            <a:ext cx="12192000" cy="43281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en-US" smtClean="0">
                <a:solidFill>
                  <a:schemeClr val="tx1"/>
                </a:solidFill>
                <a:latin typeface="TimesNewRomanCyr"/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chemeClr val="tx1"/>
              </a:solidFill>
              <a:latin typeface="TimesNewRomanCyr"/>
            </a:endParaRPr>
          </a:p>
        </p:txBody>
      </p:sp>
      <p:graphicFrame>
        <p:nvGraphicFramePr>
          <p:cNvPr id="18" name="TextBox 5">
            <a:extLst>
              <a:ext uri="{FF2B5EF4-FFF2-40B4-BE49-F238E27FC236}">
                <a16:creationId xmlns:a16="http://schemas.microsoft.com/office/drawing/2014/main" id="{685120C0-D9B3-FB15-DB3D-AFDFC7A6F4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1850935"/>
              </p:ext>
            </p:extLst>
          </p:nvPr>
        </p:nvGraphicFramePr>
        <p:xfrm>
          <a:off x="370414" y="2691245"/>
          <a:ext cx="11631086" cy="3995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310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9">
            <a:extLst>
              <a:ext uri="{FF2B5EF4-FFF2-40B4-BE49-F238E27FC236}">
                <a16:creationId xmlns:a16="http://schemas.microsoft.com/office/drawing/2014/main" id="{F28D9B36-75B9-4435-83E6-0A9C81A12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67A15-CD5D-4427-82A4-B090BC4A8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571" y="87010"/>
            <a:ext cx="9875520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 err="1">
                <a:solidFill>
                  <a:srgbClr val="DA9804"/>
                </a:solidFill>
                <a:latin typeface="Bahnschrift Condensed" panose="020B0502040204020203" pitchFamily="34" charset="0"/>
              </a:rPr>
              <a:t>Цель</a:t>
            </a:r>
            <a:r>
              <a:rPr lang="en-US" sz="54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 и </a:t>
            </a:r>
            <a:r>
              <a:rPr lang="en-US" sz="5400" dirty="0" err="1">
                <a:solidFill>
                  <a:srgbClr val="DA9804"/>
                </a:solidFill>
                <a:latin typeface="Bahnschrift Condensed" panose="020B0502040204020203" pitchFamily="34" charset="0"/>
              </a:rPr>
              <a:t>задачи</a:t>
            </a:r>
            <a:r>
              <a:rPr lang="en-US" sz="54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 </a:t>
            </a:r>
            <a:r>
              <a:rPr lang="en-US" sz="5400" dirty="0" err="1">
                <a:solidFill>
                  <a:srgbClr val="DA9804"/>
                </a:solidFill>
                <a:latin typeface="Bahnschrift Condensed" panose="020B0502040204020203" pitchFamily="34" charset="0"/>
              </a:rPr>
              <a:t>исследования</a:t>
            </a:r>
            <a:endParaRPr lang="en-US" sz="5400" dirty="0">
              <a:solidFill>
                <a:srgbClr val="DA9804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249563" y="6224403"/>
            <a:ext cx="170621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7DF8DC4F-70E0-4031-8CA9-0B1189E3AC91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 defTabSz="914400">
                <a:spcAft>
                  <a:spcPts val="600"/>
                </a:spcAft>
              </a:pPr>
              <a:t>4</a:t>
            </a:fld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6" name="TextBox 7">
            <a:extLst>
              <a:ext uri="{FF2B5EF4-FFF2-40B4-BE49-F238E27FC236}">
                <a16:creationId xmlns:a16="http://schemas.microsoft.com/office/drawing/2014/main" id="{0A77CADF-92D6-7476-C7DE-B0A8648EEC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0639747"/>
              </p:ext>
            </p:extLst>
          </p:nvPr>
        </p:nvGraphicFramePr>
        <p:xfrm>
          <a:off x="721749" y="1286540"/>
          <a:ext cx="10835679" cy="5146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9D57A4E-E0D1-BF1D-2297-2AE9ECBA1919}"/>
              </a:ext>
            </a:extLst>
          </p:cNvPr>
          <p:cNvSpPr txBox="1"/>
          <p:nvPr/>
        </p:nvSpPr>
        <p:spPr>
          <a:xfrm>
            <a:off x="935666" y="2310392"/>
            <a:ext cx="7666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100" dirty="0">
                <a:latin typeface="TimesNewRomanCyr"/>
              </a:rPr>
              <a:t>Разработать способ получения винного напитка с применением культуры </a:t>
            </a:r>
            <a:r>
              <a:rPr lang="ru-RU" sz="2100" dirty="0" err="1">
                <a:latin typeface="TimesNewRomanCyr"/>
              </a:rPr>
              <a:t>мицелиального</a:t>
            </a:r>
            <a:r>
              <a:rPr lang="ru-RU" sz="2100" dirty="0">
                <a:latin typeface="TimesNewRomanCyr"/>
              </a:rPr>
              <a:t> гриба </a:t>
            </a:r>
            <a:r>
              <a:rPr lang="ru-RU" sz="2100" i="1" dirty="0">
                <a:latin typeface="TimesNewRomanCyr"/>
              </a:rPr>
              <a:t>E. </a:t>
            </a:r>
            <a:r>
              <a:rPr lang="ru-RU" sz="2100" i="1" dirty="0" err="1">
                <a:latin typeface="TimesNewRomanCyr"/>
              </a:rPr>
              <a:t>сristatum</a:t>
            </a:r>
            <a:endParaRPr lang="ru-RU" sz="2100" dirty="0">
              <a:latin typeface="TimesNewRomanCyr"/>
            </a:endParaRPr>
          </a:p>
          <a:p>
            <a:endParaRPr lang="ru-RU" dirty="0">
              <a:latin typeface="TimesNewRomanCyr"/>
            </a:endParaRPr>
          </a:p>
        </p:txBody>
      </p:sp>
    </p:spTree>
    <p:extLst>
      <p:ext uri="{BB962C8B-B14F-4D97-AF65-F5344CB8AC3E}">
        <p14:creationId xmlns:p14="http://schemas.microsoft.com/office/powerpoint/2010/main" val="1614372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2134C1-BC7E-481F-8FD4-BE254F154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944" y="439479"/>
            <a:ext cx="9875520" cy="1356360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Научная новизна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52808" y="6235958"/>
            <a:ext cx="17062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ru-RU" smtClean="0"/>
              <a:pPr>
                <a:spcAft>
                  <a:spcPts val="600"/>
                </a:spcAft>
              </a:pPr>
              <a:t>5</a:t>
            </a:fld>
            <a:endParaRPr lang="ru-RU"/>
          </a:p>
        </p:txBody>
      </p:sp>
      <p:graphicFrame>
        <p:nvGraphicFramePr>
          <p:cNvPr id="7" name="Объект 2">
            <a:extLst>
              <a:ext uri="{FF2B5EF4-FFF2-40B4-BE49-F238E27FC236}">
                <a16:creationId xmlns:a16="http://schemas.microsoft.com/office/drawing/2014/main" id="{89B4CEA9-2496-5D61-FA5A-288E5E9937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326041"/>
              </p:ext>
            </p:extLst>
          </p:nvPr>
        </p:nvGraphicFramePr>
        <p:xfrm>
          <a:off x="536944" y="1605517"/>
          <a:ext cx="11254563" cy="4490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8727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1AAA53-F674-470E-B808-41EBF6EC2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57" y="625928"/>
            <a:ext cx="3918856" cy="5606143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Объект и предмет исследования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35052" y="6232071"/>
            <a:ext cx="17062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ru-RU" smtClean="0"/>
              <a:pPr>
                <a:spcAft>
                  <a:spcPts val="600"/>
                </a:spcAft>
              </a:pPr>
              <a:t>6</a:t>
            </a:fld>
            <a:endParaRPr lang="ru-RU"/>
          </a:p>
        </p:txBody>
      </p:sp>
      <p:graphicFrame>
        <p:nvGraphicFramePr>
          <p:cNvPr id="7" name="Объект 2">
            <a:extLst>
              <a:ext uri="{FF2B5EF4-FFF2-40B4-BE49-F238E27FC236}">
                <a16:creationId xmlns:a16="http://schemas.microsoft.com/office/drawing/2014/main" id="{07A0BD7C-A337-A75F-2F48-C8701A6817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118453"/>
              </p:ext>
            </p:extLst>
          </p:nvPr>
        </p:nvGraphicFramePr>
        <p:xfrm>
          <a:off x="4545013" y="1199858"/>
          <a:ext cx="6451943" cy="446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251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EC94-6A04-46B0-8A67-2E60127D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191" y="136546"/>
            <a:ext cx="8203096" cy="1325563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Этапы реализации проекта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C329293-68A3-4EDB-9FCD-9E8C3E544E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3999873"/>
              </p:ext>
            </p:extLst>
          </p:nvPr>
        </p:nvGraphicFramePr>
        <p:xfrm>
          <a:off x="672191" y="1306375"/>
          <a:ext cx="10847618" cy="5319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29190" y="6122509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621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EC94-6A04-46B0-8A67-2E60127D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149" y="0"/>
            <a:ext cx="9594574" cy="1325563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Этапы реализации проекта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C329293-68A3-4EDB-9FCD-9E8C3E544E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418803"/>
              </p:ext>
            </p:extLst>
          </p:nvPr>
        </p:nvGraphicFramePr>
        <p:xfrm>
          <a:off x="755535" y="1171541"/>
          <a:ext cx="10986052" cy="5001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44692" y="6056243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621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EC94-6A04-46B0-8A67-2E60127D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191" y="136546"/>
            <a:ext cx="8203096" cy="1325563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Этапы реализации проекта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C329293-68A3-4EDB-9FCD-9E8C3E544E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4030698"/>
              </p:ext>
            </p:extLst>
          </p:nvPr>
        </p:nvGraphicFramePr>
        <p:xfrm>
          <a:off x="672191" y="1306375"/>
          <a:ext cx="10847618" cy="5319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29190" y="6122509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349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B4F405-5CFF-4EEA-B0E1-CC64FFD22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956" y="1069391"/>
            <a:ext cx="3505735" cy="1325563"/>
          </a:xfrm>
        </p:spPr>
        <p:txBody>
          <a:bodyPr>
            <a:noAutofit/>
          </a:bodyPr>
          <a:lstStyle/>
          <a:p>
            <a:pPr algn="just"/>
            <a:r>
              <a:rPr lang="ru-RU" sz="36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Изучение динамики роста </a:t>
            </a:r>
            <a:r>
              <a:rPr lang="en-US" sz="3600" i="1" dirty="0">
                <a:solidFill>
                  <a:srgbClr val="DA9804"/>
                </a:solidFill>
                <a:latin typeface="Bahnschrift Condensed" panose="020B0502040204020203" pitchFamily="34" charset="0"/>
              </a:rPr>
              <a:t>E. cristatum</a:t>
            </a:r>
            <a:endParaRPr lang="ru-RU" sz="3600" i="1" dirty="0">
              <a:solidFill>
                <a:srgbClr val="DA9804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39182" y="6126590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10</a:t>
            </a:fld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ACF0FF02-FDC1-48E8-919F-0A5DE142F7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1328845"/>
              </p:ext>
            </p:extLst>
          </p:nvPr>
        </p:nvGraphicFramePr>
        <p:xfrm>
          <a:off x="580769" y="1069391"/>
          <a:ext cx="7169898" cy="4719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5C620E9-7E58-4C9A-AE3B-89B130FCCD07}"/>
              </a:ext>
            </a:extLst>
          </p:cNvPr>
          <p:cNvSpPr txBox="1"/>
          <p:nvPr/>
        </p:nvSpPr>
        <p:spPr>
          <a:xfrm>
            <a:off x="8156178" y="3075056"/>
            <a:ext cx="3505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Оптимальное время культивирования – </a:t>
            </a:r>
            <a:r>
              <a:rPr lang="ru-RU" sz="2000" b="1" dirty="0">
                <a:solidFill>
                  <a:srgbClr val="DA9804"/>
                </a:solidFill>
                <a:latin typeface="TimesNewRomanCyr"/>
              </a:rPr>
              <a:t>8 суток</a:t>
            </a:r>
          </a:p>
        </p:txBody>
      </p:sp>
    </p:spTree>
    <p:extLst>
      <p:ext uri="{BB962C8B-B14F-4D97-AF65-F5344CB8AC3E}">
        <p14:creationId xmlns:p14="http://schemas.microsoft.com/office/powerpoint/2010/main" val="2218375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AC691-D95F-490E-B956-AD2D26865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9068" y="1195156"/>
            <a:ext cx="5077513" cy="1313895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Динамика роста гриба на средах, состоящих из чая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217297" y="6217668"/>
            <a:ext cx="1706217" cy="365125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CD34AAD-16B5-4EFF-981A-EA52F0F2DF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290"/>
              </p:ext>
            </p:extLst>
          </p:nvPr>
        </p:nvGraphicFramePr>
        <p:xfrm>
          <a:off x="648071" y="275208"/>
          <a:ext cx="5447930" cy="3153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66690F3C-E33C-4B37-889E-562FFCE983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666585"/>
              </p:ext>
            </p:extLst>
          </p:nvPr>
        </p:nvGraphicFramePr>
        <p:xfrm>
          <a:off x="648071" y="3429001"/>
          <a:ext cx="5646711" cy="3153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D221DD0-5A25-467C-9CE4-56C0D781E884}"/>
              </a:ext>
            </a:extLst>
          </p:cNvPr>
          <p:cNvSpPr txBox="1"/>
          <p:nvPr/>
        </p:nvSpPr>
        <p:spPr>
          <a:xfrm>
            <a:off x="6419067" y="3429000"/>
            <a:ext cx="50775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Наиболее продуктивная питательная среда на основе экстрактов чая: </a:t>
            </a:r>
            <a:r>
              <a:rPr lang="ru-RU" sz="2800" dirty="0">
                <a:solidFill>
                  <a:srgbClr val="DA9804"/>
                </a:solidFill>
              </a:rPr>
              <a:t>зеленый чай с 3 % сахара</a:t>
            </a:r>
          </a:p>
        </p:txBody>
      </p:sp>
    </p:spTree>
    <p:extLst>
      <p:ext uri="{BB962C8B-B14F-4D97-AF65-F5344CB8AC3E}">
        <p14:creationId xmlns:p14="http://schemas.microsoft.com/office/powerpoint/2010/main" val="2353553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AC691-D95F-490E-B956-AD2D26865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6664" y="1537212"/>
            <a:ext cx="4990530" cy="769785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Динамика роста гриба на питательных средах без добавления чая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233421" y="6223828"/>
            <a:ext cx="1706217" cy="365125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BF17685-3AC9-43C7-86C3-FEA1E1EA3D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1865943"/>
              </p:ext>
            </p:extLst>
          </p:nvPr>
        </p:nvGraphicFramePr>
        <p:xfrm>
          <a:off x="711509" y="413342"/>
          <a:ext cx="5163829" cy="3015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35B9ED20-8B5C-49CD-93CE-133B807938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313241"/>
              </p:ext>
            </p:extLst>
          </p:nvPr>
        </p:nvGraphicFramePr>
        <p:xfrm>
          <a:off x="827945" y="3573295"/>
          <a:ext cx="5163829" cy="3015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9126F1B-D78F-43EA-996A-B1FDA7C1718E}"/>
              </a:ext>
            </a:extLst>
          </p:cNvPr>
          <p:cNvSpPr txBox="1"/>
          <p:nvPr/>
        </p:nvSpPr>
        <p:spPr>
          <a:xfrm>
            <a:off x="6316664" y="3573295"/>
            <a:ext cx="49905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Наиболее продуктивная питательная среда: </a:t>
            </a:r>
            <a:r>
              <a:rPr lang="ru-RU" sz="3200" dirty="0">
                <a:solidFill>
                  <a:srgbClr val="DA9804"/>
                </a:solidFill>
                <a:latin typeface="TimesNewRomanCyr"/>
              </a:rPr>
              <a:t>яблочно-виноградный сок</a:t>
            </a:r>
          </a:p>
        </p:txBody>
      </p:sp>
    </p:spTree>
    <p:extLst>
      <p:ext uri="{BB962C8B-B14F-4D97-AF65-F5344CB8AC3E}">
        <p14:creationId xmlns:p14="http://schemas.microsoft.com/office/powerpoint/2010/main" val="2468004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E1197-D656-44D1-AEE2-7269B76FA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153" y="1070529"/>
            <a:ext cx="4583289" cy="1485900"/>
          </a:xfrm>
        </p:spPr>
        <p:txBody>
          <a:bodyPr>
            <a:noAutofit/>
          </a:bodyPr>
          <a:lstStyle/>
          <a:p>
            <a:pPr algn="just"/>
            <a:r>
              <a:rPr lang="ru-RU" sz="32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Влияние уровня аэрации на накопление биомассы </a:t>
            </a:r>
            <a:r>
              <a:rPr lang="en-US" sz="3200" i="1" dirty="0">
                <a:solidFill>
                  <a:srgbClr val="DA9804"/>
                </a:solidFill>
                <a:latin typeface="Bahnschrift Condensed" panose="020B0502040204020203" pitchFamily="34" charset="0"/>
              </a:rPr>
              <a:t>E. cristatum</a:t>
            </a:r>
            <a:endParaRPr lang="ru-RU" sz="3200" i="1" dirty="0">
              <a:solidFill>
                <a:srgbClr val="DA9804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6A6587-2485-424A-9C46-8E198F8F5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246" y="6207888"/>
            <a:ext cx="1169504" cy="404614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AFA743-84F3-40F6-BE64-9578A505D504}"/>
              </a:ext>
            </a:extLst>
          </p:cNvPr>
          <p:cNvSpPr txBox="1"/>
          <p:nvPr/>
        </p:nvSpPr>
        <p:spPr>
          <a:xfrm>
            <a:off x="7048153" y="2858664"/>
            <a:ext cx="46633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NewRomanCyr"/>
              </a:rPr>
              <a:t>При </a:t>
            </a:r>
            <a:r>
              <a:rPr lang="ru-RU" sz="3200" dirty="0">
                <a:solidFill>
                  <a:srgbClr val="DA9804"/>
                </a:solidFill>
                <a:latin typeface="TimesNewRomanCyr"/>
              </a:rPr>
              <a:t>увеличении</a:t>
            </a:r>
            <a:r>
              <a:rPr lang="ru-RU" sz="3200" dirty="0">
                <a:latin typeface="TimesNewRomanCyr"/>
              </a:rPr>
              <a:t>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уровня аэрации </a:t>
            </a:r>
            <a:r>
              <a:rPr lang="ru-RU" sz="3200" dirty="0">
                <a:solidFill>
                  <a:srgbClr val="DA9804"/>
                </a:solidFill>
                <a:latin typeface="TimesNewRomanCyr"/>
              </a:rPr>
              <a:t>прирост</a:t>
            </a:r>
          </a:p>
          <a:p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биомассы увеличился на </a:t>
            </a:r>
            <a:r>
              <a:rPr lang="ru-RU" sz="3200" b="1" dirty="0">
                <a:solidFill>
                  <a:srgbClr val="DA9804"/>
                </a:solidFill>
                <a:latin typeface="TimesNewRomanCyr"/>
              </a:rPr>
              <a:t>74,4 %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365E565-07E2-4B07-8DBC-3F8B97E969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1367500"/>
              </p:ext>
            </p:extLst>
          </p:nvPr>
        </p:nvGraphicFramePr>
        <p:xfrm>
          <a:off x="560558" y="1079582"/>
          <a:ext cx="5882773" cy="4716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2333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EC94-6A04-46B0-8A67-2E60127D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1009" y="279606"/>
            <a:ext cx="2821796" cy="1325563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Влияние растительного сырья на степень накопления биомассы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7340438"/>
              </p:ext>
            </p:extLst>
          </p:nvPr>
        </p:nvGraphicFramePr>
        <p:xfrm>
          <a:off x="367087" y="462838"/>
          <a:ext cx="8716048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7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3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6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9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0408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Растительное сырьё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Слабый рост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Умеренный рост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Сильный рост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Виноградная мезга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Корень лопуха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Шалфей лекарственный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Тимьян ползучий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Душица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Лист березы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Яснотка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Листья черной смородины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351696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Листья перечной мяты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08050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Кипрей узколистный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66109"/>
                  </a:ext>
                </a:extLst>
              </a:tr>
              <a:tr h="57821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Зеленый чай с добавлением жасмина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290075"/>
                  </a:ext>
                </a:extLst>
              </a:tr>
              <a:tr h="57821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Листья </a:t>
                      </a:r>
                      <a:r>
                        <a:rPr lang="ru-RU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ортосифоны</a:t>
                      </a:r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 тычиночной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5825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3685" y="279877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22DB35-3622-4346-A4FF-7101D2A510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9" t="31882" r="5770" b="28309"/>
          <a:stretch/>
        </p:blipFill>
        <p:spPr bwMode="auto">
          <a:xfrm>
            <a:off x="9144137" y="2011083"/>
            <a:ext cx="2715539" cy="27556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D91901-033C-44DE-B31F-95B421F1C9D3}"/>
              </a:ext>
            </a:extLst>
          </p:cNvPr>
          <p:cNvSpPr txBox="1"/>
          <p:nvPr/>
        </p:nvSpPr>
        <p:spPr>
          <a:xfrm>
            <a:off x="9287663" y="4938057"/>
            <a:ext cx="2428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E. cristatum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на </a:t>
            </a:r>
          </a:p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кипрее узколистном</a:t>
            </a:r>
          </a:p>
        </p:txBody>
      </p:sp>
    </p:spTree>
    <p:extLst>
      <p:ext uri="{BB962C8B-B14F-4D97-AF65-F5344CB8AC3E}">
        <p14:creationId xmlns:p14="http://schemas.microsoft.com/office/powerpoint/2010/main" val="4016621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B916CF-6633-4F0E-BB7A-83A28BF0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708" y="479544"/>
            <a:ext cx="6127015" cy="159424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Проверка наличия </a:t>
            </a:r>
            <a:r>
              <a:rPr lang="ru-RU" dirty="0" err="1">
                <a:solidFill>
                  <a:srgbClr val="DA9804"/>
                </a:solidFill>
                <a:latin typeface="Bahnschrift Condensed" panose="020B0502040204020203" pitchFamily="34" charset="0"/>
              </a:rPr>
              <a:t>пребиотических</a:t>
            </a:r>
            <a:r>
              <a:rPr lang="ru-RU" dirty="0">
                <a:solidFill>
                  <a:srgbClr val="DA9804"/>
                </a:solidFill>
                <a:latin typeface="Bahnschrift Condensed" panose="020B0502040204020203" pitchFamily="34" charset="0"/>
              </a:rPr>
              <a:t> свойств гриба </a:t>
            </a:r>
            <a:r>
              <a:rPr lang="en-US" i="1" dirty="0">
                <a:solidFill>
                  <a:srgbClr val="DA9804"/>
                </a:solidFill>
                <a:latin typeface="Bahnschrift Condensed" panose="020B0502040204020203" pitchFamily="34" charset="0"/>
              </a:rPr>
              <a:t>E. cristatum</a:t>
            </a:r>
            <a:endParaRPr lang="ru-RU" dirty="0">
              <a:solidFill>
                <a:srgbClr val="DA9804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096727" y="6077834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C1F6D3-6427-41D5-9FD2-6F0647CB32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6" t="31413" r="9634" b="31872"/>
          <a:stretch/>
        </p:blipFill>
        <p:spPr bwMode="auto">
          <a:xfrm>
            <a:off x="1485475" y="479544"/>
            <a:ext cx="2876976" cy="28769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FD64D25-257F-4B74-94A8-931BD48757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3" r="17174" b="7910"/>
          <a:stretch/>
        </p:blipFill>
        <p:spPr bwMode="auto">
          <a:xfrm>
            <a:off x="1489829" y="3429000"/>
            <a:ext cx="2876976" cy="28788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633ACA-202D-4262-B014-A9E03DE13259}"/>
              </a:ext>
            </a:extLst>
          </p:cNvPr>
          <p:cNvSpPr txBox="1"/>
          <p:nvPr/>
        </p:nvSpPr>
        <p:spPr>
          <a:xfrm>
            <a:off x="5146708" y="2527158"/>
            <a:ext cx="5174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Рост лактобактерий на минимальной среде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585E1D-AAB3-4939-86CF-2E043A624CB1}"/>
              </a:ext>
            </a:extLst>
          </p:cNvPr>
          <p:cNvSpPr txBox="1"/>
          <p:nvPr/>
        </p:nvSpPr>
        <p:spPr>
          <a:xfrm>
            <a:off x="5146708" y="3380636"/>
            <a:ext cx="5936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Рост лактобактерий на минимальной среде с </a:t>
            </a:r>
            <a:r>
              <a:rPr lang="ru-RU" sz="2000" dirty="0">
                <a:solidFill>
                  <a:srgbClr val="DA9804"/>
                </a:solidFill>
                <a:latin typeface="TimesNewRomanCyr"/>
              </a:rPr>
              <a:t>добавлением 40 % экстракта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гриба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E. cristatum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A6B7A8-50B5-4CE8-A9ED-5B63BDB1656F}"/>
              </a:ext>
            </a:extLst>
          </p:cNvPr>
          <p:cNvSpPr txBox="1"/>
          <p:nvPr/>
        </p:nvSpPr>
        <p:spPr>
          <a:xfrm>
            <a:off x="5142755" y="4600506"/>
            <a:ext cx="51780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Белые точки – колонии лактобактерий </a:t>
            </a:r>
            <a:r>
              <a:rPr lang="ru-RU" i="1" dirty="0" err="1">
                <a:solidFill>
                  <a:srgbClr val="DA9804"/>
                </a:solidFill>
                <a:latin typeface="TimesNewRomanCyr"/>
              </a:rPr>
              <a:t>Lactiplantibacillus</a:t>
            </a:r>
            <a:r>
              <a:rPr lang="ru-RU" i="1" dirty="0">
                <a:solidFill>
                  <a:srgbClr val="DA9804"/>
                </a:solidFill>
                <a:latin typeface="TimesNewRomanCyr"/>
              </a:rPr>
              <a:t> </a:t>
            </a:r>
            <a:r>
              <a:rPr lang="ru-RU" i="1" dirty="0" err="1">
                <a:solidFill>
                  <a:srgbClr val="DA9804"/>
                </a:solidFill>
                <a:effectLst/>
                <a:latin typeface="TimesNewRomanCyr"/>
                <a:ea typeface="Calibri" panose="020F0502020204030204" pitchFamily="34" charset="0"/>
              </a:rPr>
              <a:t>plantarum</a:t>
            </a:r>
            <a:r>
              <a:rPr lang="ru-RU" i="1" dirty="0">
                <a:solidFill>
                  <a:srgbClr val="DA9804"/>
                </a:solidFill>
                <a:effectLst/>
                <a:latin typeface="TimesNewRomanCyr"/>
                <a:ea typeface="Calibri" panose="020F0502020204030204" pitchFamily="34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Calibri" panose="020F0502020204030204" pitchFamily="34" charset="0"/>
              </a:rPr>
              <a:t>штамм B-11342. </a:t>
            </a:r>
          </a:p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  <a:ea typeface="Calibri" panose="020F0502020204030204" pitchFamily="34" charset="0"/>
              </a:rPr>
              <a:t>Н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Calibri" panose="020F0502020204030204" pitchFamily="34" charset="0"/>
              </a:rPr>
              <a:t>а нижне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  <a:ea typeface="Calibri" panose="020F0502020204030204" pitchFamily="34" charset="0"/>
              </a:rPr>
              <a:t>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Calibri" panose="020F0502020204030204" pitchFamily="34" charset="0"/>
              </a:rPr>
              <a:t> чашке Петри колоний больше, это свидетельствует о том, что </a:t>
            </a:r>
            <a:r>
              <a:rPr lang="ru-RU" dirty="0">
                <a:solidFill>
                  <a:srgbClr val="DA9804"/>
                </a:solidFill>
                <a:effectLst/>
                <a:latin typeface="TimesNewRomanCyr"/>
                <a:ea typeface="Calibri" panose="020F0502020204030204" pitchFamily="34" charset="0"/>
              </a:rPr>
              <a:t>экстракт способствует развитию микроорганизма</a:t>
            </a:r>
            <a:endParaRPr lang="ru-RU" dirty="0">
              <a:solidFill>
                <a:srgbClr val="DA9804"/>
              </a:solidFill>
              <a:latin typeface="TimesNewRomanCyr"/>
            </a:endParaRPr>
          </a:p>
        </p:txBody>
      </p:sp>
    </p:spTree>
    <p:extLst>
      <p:ext uri="{BB962C8B-B14F-4D97-AF65-F5344CB8AC3E}">
        <p14:creationId xmlns:p14="http://schemas.microsoft.com/office/powerpoint/2010/main" val="1008395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379198"/>
              </p:ext>
            </p:extLst>
          </p:nvPr>
        </p:nvGraphicFramePr>
        <p:xfrm>
          <a:off x="646960" y="3544486"/>
          <a:ext cx="5449039" cy="2824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39531" y="6117339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16</a:t>
            </a:fld>
            <a:endParaRPr lang="ru-RU" dirty="0"/>
          </a:p>
        </p:txBody>
      </p:sp>
      <p:graphicFrame>
        <p:nvGraphicFramePr>
          <p:cNvPr id="5" name="Объект 6">
            <a:extLst>
              <a:ext uri="{FF2B5EF4-FFF2-40B4-BE49-F238E27FC236}">
                <a16:creationId xmlns:a16="http://schemas.microsoft.com/office/drawing/2014/main" id="{12BF93D5-5C81-88BF-84F4-FD186745AD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317023"/>
              </p:ext>
            </p:extLst>
          </p:nvPr>
        </p:nvGraphicFramePr>
        <p:xfrm>
          <a:off x="646960" y="604358"/>
          <a:ext cx="5346259" cy="2824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0939F5AD-D768-E1EB-DF13-0B1988E6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8781" y="1338499"/>
            <a:ext cx="5589890" cy="1356360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Динамика изменения физико-химических</a:t>
            </a:r>
            <a:br>
              <a:rPr lang="ru-RU" sz="4000" dirty="0">
                <a:solidFill>
                  <a:srgbClr val="DA9804"/>
                </a:solidFill>
                <a:latin typeface="Bahnschrift Condensed" panose="020B0502040204020203" pitchFamily="34" charset="0"/>
              </a:rPr>
            </a:br>
            <a:r>
              <a:rPr lang="ru-RU" sz="40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показателей во время ферментации </a:t>
            </a:r>
            <a:r>
              <a:rPr lang="en-US" sz="4000" i="1" dirty="0">
                <a:solidFill>
                  <a:srgbClr val="DA9804"/>
                </a:solidFill>
                <a:latin typeface="Bahnschrift Condensed" panose="020B0502040204020203" pitchFamily="34" charset="0"/>
              </a:rPr>
              <a:t>E. </a:t>
            </a:r>
            <a:r>
              <a:rPr lang="en-US" sz="4000" i="1" dirty="0" err="1">
                <a:solidFill>
                  <a:srgbClr val="DA9804"/>
                </a:solidFill>
                <a:latin typeface="Bahnschrift Condensed" panose="020B0502040204020203" pitchFamily="34" charset="0"/>
              </a:rPr>
              <a:t>cristatum</a:t>
            </a:r>
            <a:br>
              <a:rPr lang="ru-RU" sz="3600" dirty="0">
                <a:solidFill>
                  <a:srgbClr val="DA9804"/>
                </a:solidFill>
                <a:latin typeface="Bahnschrift Condensed" panose="020B0502040204020203" pitchFamily="34" charset="0"/>
              </a:rPr>
            </a:br>
            <a:endParaRPr lang="ru-RU" sz="3600" dirty="0">
              <a:solidFill>
                <a:srgbClr val="DA9804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7EC540-8C81-3EF1-E8CB-94754F007255}"/>
              </a:ext>
            </a:extLst>
          </p:cNvPr>
          <p:cNvSpPr txBox="1"/>
          <p:nvPr/>
        </p:nvSpPr>
        <p:spPr>
          <a:xfrm>
            <a:off x="6198781" y="3544486"/>
            <a:ext cx="52071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В ходе ферментации, выход экстракта </a:t>
            </a:r>
            <a:r>
              <a:rPr lang="ru-RU" sz="2400" dirty="0">
                <a:solidFill>
                  <a:srgbClr val="DA9804"/>
                </a:solidFill>
                <a:latin typeface="TimesNewRomanCyr"/>
              </a:rPr>
              <a:t>увеличивается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более, чем </a:t>
            </a:r>
            <a:r>
              <a:rPr lang="ru-RU" sz="2400" dirty="0">
                <a:solidFill>
                  <a:srgbClr val="DA9804"/>
                </a:solidFill>
                <a:latin typeface="TimesNewRomanCyr"/>
              </a:rPr>
              <a:t>в 2 раза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на 4 и 14 сутки, ОВП </a:t>
            </a:r>
            <a:r>
              <a:rPr lang="ru-RU" sz="2400" dirty="0">
                <a:solidFill>
                  <a:srgbClr val="DA9804"/>
                </a:solidFill>
                <a:latin typeface="TimesNewRomanCyr"/>
              </a:rPr>
              <a:t>увеличивается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с 4 по 14 сутки </a:t>
            </a:r>
            <a:r>
              <a:rPr lang="ru-RU" sz="2400" dirty="0">
                <a:solidFill>
                  <a:srgbClr val="DA9804"/>
                </a:solidFill>
                <a:latin typeface="TimesNewRomanCyr"/>
              </a:rPr>
              <a:t>на 132%</a:t>
            </a:r>
          </a:p>
        </p:txBody>
      </p:sp>
    </p:spTree>
    <p:extLst>
      <p:ext uri="{BB962C8B-B14F-4D97-AF65-F5344CB8AC3E}">
        <p14:creationId xmlns:p14="http://schemas.microsoft.com/office/powerpoint/2010/main" val="4016621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BD9029-CA12-FBE4-A211-584B6E3A9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46" y="564725"/>
            <a:ext cx="5896162" cy="2240819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Влияние гидромодуля и времени ферментации на показатель рН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1BB940-FAA4-49FA-659B-11B1C42C5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3930" y="6293275"/>
            <a:ext cx="17062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ru-RU"/>
              <a:pPr>
                <a:spcAft>
                  <a:spcPts val="600"/>
                </a:spcAft>
              </a:pPr>
              <a:t>17</a:t>
            </a:fld>
            <a:endParaRPr lang="ru-RU"/>
          </a:p>
        </p:txBody>
      </p:sp>
      <p:graphicFrame>
        <p:nvGraphicFramePr>
          <p:cNvPr id="31" name="Объект 6">
            <a:extLst>
              <a:ext uri="{FF2B5EF4-FFF2-40B4-BE49-F238E27FC236}">
                <a16:creationId xmlns:a16="http://schemas.microsoft.com/office/drawing/2014/main" id="{9DAAAE90-1480-EAA3-5472-0283B1181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2316310"/>
              </p:ext>
            </p:extLst>
          </p:nvPr>
        </p:nvGraphicFramePr>
        <p:xfrm>
          <a:off x="696192" y="564726"/>
          <a:ext cx="4197928" cy="2599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Объект 13">
            <a:extLst>
              <a:ext uri="{FF2B5EF4-FFF2-40B4-BE49-F238E27FC236}">
                <a16:creationId xmlns:a16="http://schemas.microsoft.com/office/drawing/2014/main" id="{2E2FEF8A-455E-3495-D6DB-8F7D05F76E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054088"/>
              </p:ext>
            </p:extLst>
          </p:nvPr>
        </p:nvGraphicFramePr>
        <p:xfrm>
          <a:off x="696192" y="3429000"/>
          <a:ext cx="4197929" cy="2599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88BBE8BA-79A1-C463-3150-495303A8563F}"/>
              </a:ext>
            </a:extLst>
          </p:cNvPr>
          <p:cNvSpPr txBox="1"/>
          <p:nvPr/>
        </p:nvSpPr>
        <p:spPr>
          <a:xfrm>
            <a:off x="5599645" y="3239311"/>
            <a:ext cx="58961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При изменении времени ферментации,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рН повышался на 4 сутки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, после чего среда становилась нейтральной</a:t>
            </a: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  <a:latin typeface="TimesNewRomanCyr"/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При изменении гидромодуля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, рН повышался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при соотношениях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1:4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,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1:5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, при иных был более нейтральным</a:t>
            </a:r>
          </a:p>
        </p:txBody>
      </p:sp>
    </p:spTree>
    <p:extLst>
      <p:ext uri="{BB962C8B-B14F-4D97-AF65-F5344CB8AC3E}">
        <p14:creationId xmlns:p14="http://schemas.microsoft.com/office/powerpoint/2010/main" val="3727807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EC94-6A04-46B0-8A67-2E60127D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FFFFFF"/>
                </a:solidFill>
                <a:latin typeface="Bahnschrift Condensed" panose="020B0502040204020203" pitchFamily="34" charset="0"/>
              </a:rPr>
              <a:t>Влияние гидромодуля на содержание экстрактивных веществ в настое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1863102-4691-1CDC-1B87-245646135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215736"/>
              </p:ext>
            </p:extLst>
          </p:nvPr>
        </p:nvGraphicFramePr>
        <p:xfrm>
          <a:off x="4596067" y="0"/>
          <a:ext cx="7114621" cy="4942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25942" y="6492875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ru-RU" smtClean="0"/>
              <a:pPr>
                <a:spcAft>
                  <a:spcPts val="600"/>
                </a:spcAft>
              </a:pPr>
              <a:t>18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190BA5-B2E5-39C2-5225-17427E280A5A}"/>
              </a:ext>
            </a:extLst>
          </p:cNvPr>
          <p:cNvSpPr txBox="1"/>
          <p:nvPr/>
        </p:nvSpPr>
        <p:spPr>
          <a:xfrm>
            <a:off x="6096000" y="5302381"/>
            <a:ext cx="5196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DA9804"/>
                </a:solidFill>
                <a:latin typeface="TimesNewRomanCyr"/>
              </a:rPr>
              <a:t>Оптимальный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гидромодуль для ферментации, с наибольшим выходом экстракта – </a:t>
            </a:r>
            <a:r>
              <a:rPr lang="ru-RU" sz="2400" dirty="0">
                <a:solidFill>
                  <a:srgbClr val="DA9804"/>
                </a:solidFill>
                <a:latin typeface="TimesNewRomanCyr"/>
              </a:rPr>
              <a:t>1:4</a:t>
            </a:r>
          </a:p>
        </p:txBody>
      </p:sp>
    </p:spTree>
    <p:extLst>
      <p:ext uri="{BB962C8B-B14F-4D97-AF65-F5344CB8AC3E}">
        <p14:creationId xmlns:p14="http://schemas.microsoft.com/office/powerpoint/2010/main" val="3181971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EC94-6A04-46B0-8A67-2E60127D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26" y="448424"/>
            <a:ext cx="6136886" cy="2002971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Изменение содержания органических кислот во время ферментации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3130F29-55E1-580D-1995-2D2EC68BB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2644" y="1905277"/>
            <a:ext cx="4644277" cy="304744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В ходе микробной ферментации содержание: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яблочной кислоты увеличивается в </a:t>
            </a:r>
            <a:r>
              <a:rPr lang="ru-RU" i="1" dirty="0">
                <a:solidFill>
                  <a:srgbClr val="DA9804"/>
                </a:solidFill>
                <a:latin typeface="TimesNewRomanCyr"/>
              </a:rPr>
              <a:t>4,5 раза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NewRomanCyr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янтарной кислоты увеличивается </a:t>
            </a:r>
            <a:r>
              <a:rPr lang="ru-RU" i="1" dirty="0">
                <a:solidFill>
                  <a:srgbClr val="DA9804"/>
                </a:solidFill>
                <a:latin typeface="TimesNewRomanCyr"/>
              </a:rPr>
              <a:t>2,5</a:t>
            </a:r>
            <a:r>
              <a:rPr lang="ru-RU" dirty="0">
                <a:solidFill>
                  <a:srgbClr val="DA9804"/>
                </a:solidFill>
                <a:latin typeface="TimesNewRomanCyr"/>
              </a:rPr>
              <a:t> </a:t>
            </a:r>
            <a:r>
              <a:rPr lang="ru-RU" i="1" dirty="0">
                <a:solidFill>
                  <a:srgbClr val="DA9804"/>
                </a:solidFill>
                <a:latin typeface="TimesNewRomanCyr"/>
              </a:rPr>
              <a:t>раза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NewRomanCyr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уксусной кислоты увеличивается в </a:t>
            </a:r>
            <a:r>
              <a:rPr lang="ru-RU" i="1" dirty="0">
                <a:solidFill>
                  <a:srgbClr val="DA9804"/>
                </a:solidFill>
                <a:latin typeface="TimesNewRomanCyr"/>
              </a:rPr>
              <a:t>11</a:t>
            </a:r>
            <a:r>
              <a:rPr lang="ru-RU" dirty="0">
                <a:solidFill>
                  <a:srgbClr val="DA9804"/>
                </a:solidFill>
                <a:latin typeface="TimesNewRomanCyr"/>
              </a:rPr>
              <a:t> раз</a:t>
            </a:r>
            <a:endParaRPr lang="en-US" dirty="0">
              <a:solidFill>
                <a:srgbClr val="DA9804"/>
              </a:solidFill>
              <a:latin typeface="TimesNewRomanCyr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262591" y="6279811"/>
            <a:ext cx="17062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ru-RU" smtClean="0"/>
              <a:pPr>
                <a:spcAft>
                  <a:spcPts val="600"/>
                </a:spcAft>
              </a:pPr>
              <a:t>19</a:t>
            </a:fld>
            <a:endParaRPr lang="ru-RU"/>
          </a:p>
        </p:txBody>
      </p:sp>
      <p:graphicFrame>
        <p:nvGraphicFramePr>
          <p:cNvPr id="6" name="Таблица 8">
            <a:extLst>
              <a:ext uri="{FF2B5EF4-FFF2-40B4-BE49-F238E27FC236}">
                <a16:creationId xmlns:a16="http://schemas.microsoft.com/office/drawing/2014/main" id="{DA7ADFBD-9440-2406-95F6-B9CB5F976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405747"/>
              </p:ext>
            </p:extLst>
          </p:nvPr>
        </p:nvGraphicFramePr>
        <p:xfrm>
          <a:off x="394648" y="2451395"/>
          <a:ext cx="6062241" cy="3116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8799">
                  <a:extLst>
                    <a:ext uri="{9D8B030D-6E8A-4147-A177-3AD203B41FA5}">
                      <a16:colId xmlns:a16="http://schemas.microsoft.com/office/drawing/2014/main" val="2891527129"/>
                    </a:ext>
                  </a:extLst>
                </a:gridCol>
                <a:gridCol w="1166098">
                  <a:extLst>
                    <a:ext uri="{9D8B030D-6E8A-4147-A177-3AD203B41FA5}">
                      <a16:colId xmlns:a16="http://schemas.microsoft.com/office/drawing/2014/main" val="647359793"/>
                    </a:ext>
                  </a:extLst>
                </a:gridCol>
                <a:gridCol w="1212448">
                  <a:extLst>
                    <a:ext uri="{9D8B030D-6E8A-4147-A177-3AD203B41FA5}">
                      <a16:colId xmlns:a16="http://schemas.microsoft.com/office/drawing/2014/main" val="2963462443"/>
                    </a:ext>
                  </a:extLst>
                </a:gridCol>
                <a:gridCol w="1212448">
                  <a:extLst>
                    <a:ext uri="{9D8B030D-6E8A-4147-A177-3AD203B41FA5}">
                      <a16:colId xmlns:a16="http://schemas.microsoft.com/office/drawing/2014/main" val="1417521567"/>
                    </a:ext>
                  </a:extLst>
                </a:gridCol>
                <a:gridCol w="1212448">
                  <a:extLst>
                    <a:ext uri="{9D8B030D-6E8A-4147-A177-3AD203B41FA5}">
                      <a16:colId xmlns:a16="http://schemas.microsoft.com/office/drawing/2014/main" val="3881065826"/>
                    </a:ext>
                  </a:extLst>
                </a:gridCol>
              </a:tblGrid>
              <a:tr h="1113183"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Время культивирования, сутки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Лимонная кислота, мг</a:t>
                      </a:r>
                      <a:r>
                        <a:rPr lang="en-US" dirty="0">
                          <a:latin typeface="Bahnschrift Condensed" panose="020B0502040204020203" pitchFamily="34" charset="0"/>
                        </a:rPr>
                        <a:t>/</a:t>
                      </a:r>
                      <a:r>
                        <a:rPr lang="ru-RU" dirty="0">
                          <a:latin typeface="Bahnschrift Condensed" panose="020B0502040204020203" pitchFamily="34" charset="0"/>
                        </a:rPr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Яблочная кислота</a:t>
                      </a:r>
                      <a:r>
                        <a:rPr lang="en-US" dirty="0">
                          <a:latin typeface="Bahnschrift Condensed" panose="020B0502040204020203" pitchFamily="34" charset="0"/>
                        </a:rPr>
                        <a:t>, </a:t>
                      </a:r>
                      <a:r>
                        <a:rPr lang="ru-RU" dirty="0">
                          <a:latin typeface="Bahnschrift Condensed" panose="020B0502040204020203" pitchFamily="34" charset="0"/>
                        </a:rPr>
                        <a:t>мг</a:t>
                      </a:r>
                      <a:r>
                        <a:rPr lang="en-US" dirty="0">
                          <a:latin typeface="Bahnschrift Condensed" panose="020B0502040204020203" pitchFamily="34" charset="0"/>
                        </a:rPr>
                        <a:t>/</a:t>
                      </a:r>
                      <a:r>
                        <a:rPr lang="ru-RU" dirty="0">
                          <a:latin typeface="Bahnschrift Condensed" panose="020B0502040204020203" pitchFamily="34" charset="0"/>
                        </a:rPr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Янтарная кислота, мг</a:t>
                      </a:r>
                      <a:r>
                        <a:rPr lang="en-US" dirty="0">
                          <a:latin typeface="Bahnschrift Condensed" panose="020B0502040204020203" pitchFamily="34" charset="0"/>
                        </a:rPr>
                        <a:t>/</a:t>
                      </a:r>
                      <a:r>
                        <a:rPr lang="ru-RU" dirty="0">
                          <a:latin typeface="Bahnschrift Condensed" panose="020B0502040204020203" pitchFamily="34" charset="0"/>
                        </a:rPr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Уксусная кислота, мг</a:t>
                      </a:r>
                      <a:r>
                        <a:rPr lang="en-US" dirty="0">
                          <a:latin typeface="Bahnschrift Condensed" panose="020B0502040204020203" pitchFamily="34" charset="0"/>
                        </a:rPr>
                        <a:t>/</a:t>
                      </a:r>
                      <a:r>
                        <a:rPr lang="ru-RU" dirty="0">
                          <a:latin typeface="Bahnschrift Condensed" panose="020B0502040204020203" pitchFamily="34" charset="0"/>
                        </a:rPr>
                        <a:t>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63129"/>
                  </a:ext>
                </a:extLst>
              </a:tr>
              <a:tr h="45145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47,2819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6,1496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47,7469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7,8799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160446"/>
                  </a:ext>
                </a:extLst>
              </a:tr>
              <a:tr h="45145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35,6143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23,3605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91,6358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60,9119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935526"/>
                  </a:ext>
                </a:extLst>
              </a:tr>
              <a:tr h="45145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40,7702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26,6375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98,3186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68,9128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797788"/>
                  </a:ext>
                </a:extLst>
              </a:tr>
              <a:tr h="648512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35,9685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27,4496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108,4941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  <a:cs typeface="Arial" panose="020B0604020202020204" pitchFamily="34" charset="0"/>
                        </a:rPr>
                        <a:t>86,0573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527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8690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EC94-6A04-46B0-8A67-2E60127D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0" y="616914"/>
            <a:ext cx="9011479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Динамика изменения органолептических характеристик чая во время </a:t>
            </a:r>
            <a:r>
              <a:rPr lang="ru-RU" dirty="0" err="1">
                <a:solidFill>
                  <a:srgbClr val="DA9804"/>
                </a:solidFill>
                <a:latin typeface="Bahnschrift Condensed" panose="020B0502040204020203" pitchFamily="34" charset="0"/>
              </a:rPr>
              <a:t>постферментации</a:t>
            </a:r>
            <a:endParaRPr lang="ru-RU" dirty="0">
              <a:solidFill>
                <a:srgbClr val="DA9804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55018" y="6090064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24C7548-8086-4672-FB7C-5A1F2862C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1426" y="2403139"/>
            <a:ext cx="3823253" cy="4038600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solidFill>
                  <a:srgbClr val="DA9804"/>
                </a:solidFill>
                <a:latin typeface="TimesNewRomanCyr"/>
              </a:rPr>
              <a:t>Дефектный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древесный тон </a:t>
            </a:r>
            <a:r>
              <a:rPr lang="ru-RU" dirty="0">
                <a:solidFill>
                  <a:srgbClr val="DA9804"/>
                </a:solidFill>
                <a:latin typeface="TimesNewRomanCyr"/>
              </a:rPr>
              <a:t>исчезает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на </a:t>
            </a:r>
            <a:r>
              <a:rPr lang="ru-RU" dirty="0">
                <a:solidFill>
                  <a:srgbClr val="DA9804"/>
                </a:solidFill>
                <a:latin typeface="TimesNewRomanCyr"/>
              </a:rPr>
              <a:t>2 сутки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постферментации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Наиболее </a:t>
            </a:r>
            <a:r>
              <a:rPr lang="ru-RU" dirty="0">
                <a:solidFill>
                  <a:srgbClr val="DA9804"/>
                </a:solidFill>
                <a:latin typeface="TimesNewRomanCyr"/>
              </a:rPr>
              <a:t>яркая </a:t>
            </a:r>
            <a:r>
              <a:rPr lang="ru-RU" dirty="0" err="1">
                <a:solidFill>
                  <a:srgbClr val="DA9804"/>
                </a:solidFill>
                <a:latin typeface="TimesNewRomanCyr"/>
              </a:rPr>
              <a:t>органолептика</a:t>
            </a:r>
            <a:r>
              <a:rPr lang="ru-RU" dirty="0">
                <a:solidFill>
                  <a:srgbClr val="DA9804"/>
                </a:solidFill>
                <a:latin typeface="TimesNewRomanCyr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достигается на </a:t>
            </a:r>
            <a:r>
              <a:rPr lang="ru-RU" dirty="0">
                <a:solidFill>
                  <a:srgbClr val="DA9804"/>
                </a:solidFill>
                <a:latin typeface="TimesNewRomanCyr"/>
              </a:rPr>
              <a:t>8 и 14 сутки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постферментации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NewRomanCyr"/>
            </a:endParaRPr>
          </a:p>
        </p:txBody>
      </p:sp>
      <p:graphicFrame>
        <p:nvGraphicFramePr>
          <p:cNvPr id="8" name="Содержимое 16">
            <a:extLst>
              <a:ext uri="{FF2B5EF4-FFF2-40B4-BE49-F238E27FC236}">
                <a16:creationId xmlns:a16="http://schemas.microsoft.com/office/drawing/2014/main" id="{2A67E2A8-AC59-7F81-E7A6-AD24091EB4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899525"/>
              </p:ext>
            </p:extLst>
          </p:nvPr>
        </p:nvGraphicFramePr>
        <p:xfrm>
          <a:off x="709862" y="2403139"/>
          <a:ext cx="6903511" cy="3759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3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4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7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5664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Condensed" panose="020B0502040204020203" pitchFamily="34" charset="0"/>
                        </a:rPr>
                        <a:t>Органолептические 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Condensed" panose="020B0502040204020203" pitchFamily="34" charset="0"/>
                        </a:rPr>
                        <a:t>Контрольный образец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Condensed" panose="020B0502040204020203" pitchFamily="34" charset="0"/>
                        </a:rPr>
                        <a:t>2</a:t>
                      </a:r>
                      <a:r>
                        <a:rPr lang="ru-RU" sz="1600" baseline="0" dirty="0">
                          <a:latin typeface="Bahnschrift Condensed" panose="020B0502040204020203" pitchFamily="34" charset="0"/>
                        </a:rPr>
                        <a:t> суток </a:t>
                      </a:r>
                      <a:endParaRPr lang="ru-RU" sz="1600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Condensed" panose="020B0502040204020203" pitchFamily="34" charset="0"/>
                        </a:rPr>
                        <a:t>6 суток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Condensed" panose="020B0502040204020203" pitchFamily="34" charset="0"/>
                        </a:rPr>
                        <a:t>8</a:t>
                      </a:r>
                      <a:r>
                        <a:rPr lang="ru-RU" sz="1600" baseline="0" dirty="0">
                          <a:latin typeface="Bahnschrift Condensed" panose="020B0502040204020203" pitchFamily="34" charset="0"/>
                        </a:rPr>
                        <a:t> суток</a:t>
                      </a:r>
                      <a:endParaRPr lang="ru-RU" sz="1600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Condensed" panose="020B0502040204020203" pitchFamily="34" charset="0"/>
                        </a:rPr>
                        <a:t>14 суток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065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Интенсивность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8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9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065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Яркость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7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8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65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Терпкость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065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Полнота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8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9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065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Фруктовость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5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6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065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Древесность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0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065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Землянистость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370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ABE273-A57A-4523-99C5-F4D7F4511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A15CF5-392D-404A-8095-DD2085F2F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1E113-BFA2-E753-0818-28EF749D9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855" y="696686"/>
            <a:ext cx="3570511" cy="539931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FFFF"/>
                </a:solidFill>
                <a:latin typeface="Bahnschrift Condensed" panose="020B0502040204020203" pitchFamily="34" charset="0"/>
              </a:rPr>
              <a:t>Выбор растительного сырья для ферментации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0F74E7-7AA9-4171-BCD1-C325B7632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53842" y="2054826"/>
            <a:ext cx="0" cy="27432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1D1C2C-2BC7-F628-C194-96088E00B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9563" y="6249035"/>
            <a:ext cx="17062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ru-RU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21</a:t>
            </a:fld>
            <a:endParaRPr lang="ru-RU" dirty="0">
              <a:solidFill>
                <a:srgbClr val="FFFFFF"/>
              </a:solidFill>
            </a:endParaRPr>
          </a:p>
        </p:txBody>
      </p:sp>
      <p:graphicFrame>
        <p:nvGraphicFramePr>
          <p:cNvPr id="16" name="Содержимое 4">
            <a:extLst>
              <a:ext uri="{FF2B5EF4-FFF2-40B4-BE49-F238E27FC236}">
                <a16:creationId xmlns:a16="http://schemas.microsoft.com/office/drawing/2014/main" id="{B2345CF3-E0DA-6E90-EDFD-67DB644CD4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816803"/>
              </p:ext>
            </p:extLst>
          </p:nvPr>
        </p:nvGraphicFramePr>
        <p:xfrm>
          <a:off x="5005755" y="1643235"/>
          <a:ext cx="6524390" cy="3165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Bahnschrift Condensed" panose="020B0502040204020203" pitchFamily="34" charset="0"/>
                          <a:ea typeface="Calibri"/>
                          <a:cs typeface="Times New Roman"/>
                        </a:rPr>
                        <a:t> Чай черный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Bahnschrift Condensed" panose="020B0502040204020203" pitchFamily="34" charset="0"/>
                          <a:ea typeface="Calibri"/>
                          <a:cs typeface="Times New Roman"/>
                        </a:rPr>
                        <a:t>Виноградная мезга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Общее содержание фенольных соединений, мг таннина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100 г исходного сырья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554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874</a:t>
                      </a:r>
                    </a:p>
                  </a:txBody>
                  <a:tcPr marL="68580" marR="68580" marT="0" marB="0"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Общее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содержание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флавоноидов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, мг катехина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100 г исходного сырья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1280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267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Массовая доля редуцирующих сахаров, 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0,0093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16,36</a:t>
                      </a:r>
                    </a:p>
                  </a:txBody>
                  <a:tcPr marL="68580" marR="68580" marT="0" marB="0"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6DA1920-2804-548F-3DB6-5E60F1283C8E}"/>
              </a:ext>
            </a:extLst>
          </p:cNvPr>
          <p:cNvSpPr txBox="1"/>
          <p:nvPr/>
        </p:nvSpPr>
        <p:spPr>
          <a:xfrm>
            <a:off x="5696935" y="5393291"/>
            <a:ext cx="51420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NewRomanCyr"/>
              </a:rPr>
              <a:t>Виноградная мезга оптимальное сырьё для ферментации с дальнейшим введением её настоя в виноматериал </a:t>
            </a:r>
          </a:p>
        </p:txBody>
      </p:sp>
    </p:spTree>
    <p:extLst>
      <p:ext uri="{BB962C8B-B14F-4D97-AF65-F5344CB8AC3E}">
        <p14:creationId xmlns:p14="http://schemas.microsoft.com/office/powerpoint/2010/main" val="3338313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CC39A-737F-D7AC-388A-FA07CE16C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9" y="873457"/>
            <a:ext cx="3273042" cy="522254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Bahnschrift Condensed" panose="020B0502040204020203" pitchFamily="34" charset="0"/>
              </a:rPr>
              <a:t>Сравнение химического состава виноградной мезги до и после ферментации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8161019-54CA-0717-D16D-B233AF5A3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0535" y="6290157"/>
            <a:ext cx="10660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ru-RU" smtClean="0"/>
              <a:pPr>
                <a:spcAft>
                  <a:spcPts val="600"/>
                </a:spcAft>
              </a:pPr>
              <a:t>22</a:t>
            </a:fld>
            <a:endParaRPr lang="ru-RU"/>
          </a:p>
        </p:txBody>
      </p:sp>
      <p:graphicFrame>
        <p:nvGraphicFramePr>
          <p:cNvPr id="13" name="Содержимое 4">
            <a:extLst>
              <a:ext uri="{FF2B5EF4-FFF2-40B4-BE49-F238E27FC236}">
                <a16:creationId xmlns:a16="http://schemas.microsoft.com/office/drawing/2014/main" id="{18A594C7-1726-E513-3BD3-A58DE19000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857370"/>
              </p:ext>
            </p:extLst>
          </p:nvPr>
        </p:nvGraphicFramePr>
        <p:xfrm>
          <a:off x="4508822" y="322445"/>
          <a:ext cx="7513983" cy="4078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3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2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239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Неферментированная</a:t>
                      </a:r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мезга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Ферментированная мезга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36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Общее содержание фенольных соединений,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 мг таннина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  <a:ea typeface="Calibri"/>
                          <a:cs typeface="Times New Roman"/>
                        </a:rPr>
                        <a:t>100 г исходного сырья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05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Выход</a:t>
                      </a:r>
                      <a:r>
                        <a:rPr lang="ru-RU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 экстракта, %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1,84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2,53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107"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Органолептика</a:t>
                      </a:r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 настоя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Легкий</a:t>
                      </a:r>
                      <a:r>
                        <a:rPr lang="ru-RU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 фруктовый аромат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Насыщенный </a:t>
                      </a:r>
                      <a:r>
                        <a:rPr lang="ru-RU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сухофруктовый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NewRomanCyr"/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7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Внешний вид настоя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Светло-желтый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Насыщенный</a:t>
                      </a:r>
                      <a:r>
                        <a:rPr lang="ru-RU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NewRomanCyr"/>
                        </a:rPr>
                        <a:t> янтарный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NewRomanCyr"/>
                      </a:endParaRPr>
                    </a:p>
                  </a:txBody>
                  <a:tcPr>
                    <a:solidFill>
                      <a:srgbClr val="DA98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5F97432-D08A-0AA2-BDD3-911E1A976EEF}"/>
              </a:ext>
            </a:extLst>
          </p:cNvPr>
          <p:cNvSpPr txBox="1"/>
          <p:nvPr/>
        </p:nvSpPr>
        <p:spPr>
          <a:xfrm>
            <a:off x="5477888" y="4722999"/>
            <a:ext cx="55758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Настой </a:t>
            </a:r>
            <a:r>
              <a:rPr lang="ru-RU" dirty="0">
                <a:solidFill>
                  <a:srgbClr val="DA9804"/>
                </a:solidFill>
                <a:latin typeface="TimesNewRomanCyr"/>
              </a:rPr>
              <a:t>ферментированной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виноградной мезги обладает</a:t>
            </a:r>
            <a:r>
              <a:rPr lang="ru-RU" dirty="0">
                <a:solidFill>
                  <a:srgbClr val="DA9804"/>
                </a:solidFill>
                <a:latin typeface="TimesNewRomanCyr"/>
              </a:rPr>
              <a:t> более яркой </a:t>
            </a:r>
            <a:r>
              <a:rPr lang="ru-RU" dirty="0" err="1">
                <a:solidFill>
                  <a:srgbClr val="DA9804"/>
                </a:solidFill>
                <a:latin typeface="TimesNewRomanCyr"/>
              </a:rPr>
              <a:t>органолептикой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, чем настой мезги без ферментации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NewRomanCyr"/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Выход экстракта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из ферментированной мезги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выше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на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37,5%</a:t>
            </a:r>
          </a:p>
        </p:txBody>
      </p:sp>
    </p:spTree>
    <p:extLst>
      <p:ext uri="{BB962C8B-B14F-4D97-AF65-F5344CB8AC3E}">
        <p14:creationId xmlns:p14="http://schemas.microsoft.com/office/powerpoint/2010/main" val="1297234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F1A150-4EB5-6D00-11DC-DF16F4DD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227" y="444193"/>
            <a:ext cx="9875520" cy="135636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Разработка способа получения настоя ферментированной виноградной мезги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CE307393-12A1-7426-8A53-42233CA033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164606"/>
              </p:ext>
            </p:extLst>
          </p:nvPr>
        </p:nvGraphicFramePr>
        <p:xfrm>
          <a:off x="1158240" y="2024650"/>
          <a:ext cx="987552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68176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255643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65938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4111432"/>
                    </a:ext>
                  </a:extLst>
                </a:gridCol>
              </a:tblGrid>
              <a:tr h="505495"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Объемная доля этанола в настое,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Вкус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Цвет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Аромат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9841"/>
                  </a:ext>
                </a:extLst>
              </a:tr>
              <a:tr h="72213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25% об.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Слабовыраженный, блёклый, слегка фруктовый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Желтый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Слабый фруктовый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649970"/>
                  </a:ext>
                </a:extLst>
              </a:tr>
              <a:tr h="72213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40% об.</a:t>
                      </a:r>
                    </a:p>
                  </a:txBody>
                  <a:tcPr>
                    <a:solidFill>
                      <a:srgbClr val="DA98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Яркий цветочно-фруктовый, </a:t>
                      </a:r>
                      <a:r>
                        <a:rPr lang="ru-RU" dirty="0" err="1">
                          <a:latin typeface="TimesNewRomanCyr"/>
                        </a:rPr>
                        <a:t>сухофруктовый</a:t>
                      </a:r>
                      <a:endParaRPr lang="ru-RU" dirty="0"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Насыщенный янтарный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Насыщенный цветочно-фруктовый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825352"/>
                  </a:ext>
                </a:extLst>
              </a:tr>
              <a:tr h="50549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70% об.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Фруктовый, </a:t>
                      </a:r>
                      <a:r>
                        <a:rPr lang="ru-RU" dirty="0" err="1">
                          <a:latin typeface="TimesNewRomanCyr"/>
                        </a:rPr>
                        <a:t>сухофруктовый</a:t>
                      </a:r>
                      <a:endParaRPr lang="ru-RU" dirty="0"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Насыщенный янтарный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Насыщенный фруктовый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438629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97954B-81A1-EE5F-7A61-427C52572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113" y="6231244"/>
            <a:ext cx="1706217" cy="365125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CBC37A-2091-B018-32D9-454AD752C797}"/>
              </a:ext>
            </a:extLst>
          </p:cNvPr>
          <p:cNvSpPr txBox="1"/>
          <p:nvPr/>
        </p:nvSpPr>
        <p:spPr>
          <a:xfrm>
            <a:off x="1158240" y="5357707"/>
            <a:ext cx="507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Для дальнейшего применения был выбран настой с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40% об.,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ввиду лучшей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органолептики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884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6942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0DD25-A5A2-183E-1DA3-C2958DE7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950" y="873457"/>
            <a:ext cx="3273042" cy="522254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Bahnschrift Condensed" panose="020B0502040204020203" pitchFamily="34" charset="0"/>
              </a:rPr>
              <a:t>Подбор сырья для составления вкусо-ароматической композиции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88BB5D-D62C-60AF-B9DF-A5BF1F7B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4964" y="6310313"/>
            <a:ext cx="6656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ru-RU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24</a:t>
            </a:fld>
            <a:endParaRPr lang="ru-RU" dirty="0">
              <a:solidFill>
                <a:srgbClr val="FFFFFF"/>
              </a:solidFill>
            </a:endParaRPr>
          </a:p>
        </p:txBody>
      </p:sp>
      <p:graphicFrame>
        <p:nvGraphicFramePr>
          <p:cNvPr id="7" name="Содержимое 4">
            <a:extLst>
              <a:ext uri="{FF2B5EF4-FFF2-40B4-BE49-F238E27FC236}">
                <a16:creationId xmlns:a16="http://schemas.microsoft.com/office/drawing/2014/main" id="{FE39D646-EFCE-B8A5-131E-2670DB7AFF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482542"/>
              </p:ext>
            </p:extLst>
          </p:nvPr>
        </p:nvGraphicFramePr>
        <p:xfrm>
          <a:off x="441008" y="387074"/>
          <a:ext cx="7086589" cy="4032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3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83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9855"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Название</a:t>
                      </a:r>
                      <a:r>
                        <a:rPr lang="ru-RU" baseline="0" dirty="0">
                          <a:latin typeface="Bahnschrift Condensed" panose="020B0502040204020203" pitchFamily="34" charset="0"/>
                        </a:rPr>
                        <a:t> сырья</a:t>
                      </a:r>
                      <a:endParaRPr lang="ru-RU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Condensed" panose="020B0502040204020203" pitchFamily="34" charset="0"/>
                        </a:rPr>
                        <a:t>Функциональная направленность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Шиповник красный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NewRomanCyr"/>
                        </a:rPr>
                        <a:t>Антиоксидантное</a:t>
                      </a:r>
                      <a:r>
                        <a:rPr lang="ru-RU" dirty="0">
                          <a:latin typeface="TimesNewRomanCyr"/>
                        </a:rPr>
                        <a:t>, иммуномодулирующее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Рябина красная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NewRomanCyr"/>
                        </a:rPr>
                        <a:t>Антиоксидантное</a:t>
                      </a:r>
                      <a:r>
                        <a:rPr lang="ru-RU" dirty="0">
                          <a:latin typeface="TimesNewRomanCyr"/>
                        </a:rPr>
                        <a:t>, </a:t>
                      </a:r>
                      <a:r>
                        <a:rPr lang="ru-RU" dirty="0" err="1">
                          <a:latin typeface="TimesNewRomanCyr"/>
                        </a:rPr>
                        <a:t>капилляроукрепляющее</a:t>
                      </a:r>
                      <a:r>
                        <a:rPr lang="ru-RU" dirty="0">
                          <a:latin typeface="TimesNewRomanCyr"/>
                        </a:rPr>
                        <a:t>, гипотензивное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Солодка корень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NewRomanCyr"/>
                        </a:rPr>
                        <a:t>Антиоксидантное</a:t>
                      </a:r>
                      <a:r>
                        <a:rPr lang="ru-RU" dirty="0">
                          <a:latin typeface="TimesNewRomanCyr"/>
                        </a:rPr>
                        <a:t>, антитоксическое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Мята перечная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NewRomanCyr"/>
                        </a:rPr>
                        <a:t>Анастезирующее</a:t>
                      </a:r>
                      <a:r>
                        <a:rPr lang="ru-RU" dirty="0">
                          <a:latin typeface="TimesNewRomanCyr"/>
                        </a:rPr>
                        <a:t>, </a:t>
                      </a:r>
                      <a:r>
                        <a:rPr lang="ru-RU" dirty="0" err="1">
                          <a:latin typeface="TimesNewRomanCyr"/>
                        </a:rPr>
                        <a:t>противовосполительное</a:t>
                      </a:r>
                      <a:r>
                        <a:rPr lang="ru-RU" dirty="0">
                          <a:latin typeface="TimesNewRomanCyr"/>
                        </a:rPr>
                        <a:t>,</a:t>
                      </a:r>
                      <a:r>
                        <a:rPr lang="ru-RU" baseline="0" dirty="0">
                          <a:latin typeface="TimesNewRomanCyr"/>
                        </a:rPr>
                        <a:t> </a:t>
                      </a:r>
                      <a:r>
                        <a:rPr lang="ru-RU" baseline="0" dirty="0" err="1">
                          <a:latin typeface="TimesNewRomanCyr"/>
                        </a:rPr>
                        <a:t>вазоактивное</a:t>
                      </a:r>
                      <a:r>
                        <a:rPr lang="ru-RU" baseline="0" dirty="0">
                          <a:latin typeface="TimesNewRomanCyr"/>
                        </a:rPr>
                        <a:t>, </a:t>
                      </a:r>
                      <a:r>
                        <a:rPr lang="ru-RU" dirty="0">
                          <a:latin typeface="TimesNewRomanCyr"/>
                        </a:rPr>
                        <a:t>спазмолитическое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Мелисса</a:t>
                      </a:r>
                      <a:r>
                        <a:rPr lang="ru-RU" baseline="0" dirty="0">
                          <a:latin typeface="TimesNewRomanCyr"/>
                        </a:rPr>
                        <a:t> лекарственная</a:t>
                      </a:r>
                      <a:endParaRPr lang="ru-RU" dirty="0"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Успокаивающее, противовоспалительное, спазмолитическое, болеутоляющее и гипотензивное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NewRomanCyr"/>
                        </a:rPr>
                        <a:t>Лимон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NewRomanCyr"/>
                        </a:rPr>
                        <a:t>Антиоксидантное</a:t>
                      </a:r>
                      <a:r>
                        <a:rPr lang="ru-RU" dirty="0">
                          <a:latin typeface="TimesNewRomanCyr"/>
                        </a:rPr>
                        <a:t>, </a:t>
                      </a:r>
                      <a:r>
                        <a:rPr lang="ru-RU" dirty="0" err="1">
                          <a:latin typeface="TimesNewRomanCyr"/>
                        </a:rPr>
                        <a:t>протвомикробное</a:t>
                      </a:r>
                      <a:r>
                        <a:rPr lang="ru-RU" dirty="0">
                          <a:latin typeface="TimesNewRomanCyr"/>
                        </a:rPr>
                        <a:t>, противовоспалительное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8670358-A238-9A44-EF9D-202F80621BA7}"/>
              </a:ext>
            </a:extLst>
          </p:cNvPr>
          <p:cNvSpPr txBox="1"/>
          <p:nvPr/>
        </p:nvSpPr>
        <p:spPr>
          <a:xfrm>
            <a:off x="441008" y="5038480"/>
            <a:ext cx="5924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Основываясь на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органолептических показателях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биологически активных свойствах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растительного сырья, были сформированы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антиоксидантная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и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NewRomanCyr"/>
              </a:rPr>
              <a:t>адаптогенная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</a:rPr>
              <a:t> композиции</a:t>
            </a:r>
          </a:p>
        </p:txBody>
      </p:sp>
    </p:spTree>
    <p:extLst>
      <p:ext uri="{BB962C8B-B14F-4D97-AF65-F5344CB8AC3E}">
        <p14:creationId xmlns:p14="http://schemas.microsoft.com/office/powerpoint/2010/main" val="2430727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1A207-4BB1-30F6-6B60-9E08075CB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385863"/>
            <a:ext cx="9875520" cy="1356360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Рецептуры винных напитков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47A5B625-49A2-FD57-1B39-B7A204D94D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8976075"/>
              </p:ext>
            </p:extLst>
          </p:nvPr>
        </p:nvGraphicFramePr>
        <p:xfrm>
          <a:off x="1088687" y="1818945"/>
          <a:ext cx="10014626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7313">
                  <a:extLst>
                    <a:ext uri="{9D8B030D-6E8A-4147-A177-3AD203B41FA5}">
                      <a16:colId xmlns:a16="http://schemas.microsoft.com/office/drawing/2014/main" val="3342024766"/>
                    </a:ext>
                  </a:extLst>
                </a:gridCol>
                <a:gridCol w="5007313">
                  <a:extLst>
                    <a:ext uri="{9D8B030D-6E8A-4147-A177-3AD203B41FA5}">
                      <a16:colId xmlns:a16="http://schemas.microsoft.com/office/drawing/2014/main" val="2702450656"/>
                    </a:ext>
                  </a:extLst>
                </a:gridCol>
              </a:tblGrid>
              <a:tr h="884043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Bahnschrift Condensed" panose="020B0502040204020203" pitchFamily="34" charset="0"/>
                        </a:rPr>
                        <a:t>Винный напиток </a:t>
                      </a:r>
                    </a:p>
                    <a:p>
                      <a:r>
                        <a:rPr lang="ru-RU" sz="2800" dirty="0">
                          <a:latin typeface="Bahnschrift Condensed" panose="020B0502040204020203" pitchFamily="34" charset="0"/>
                        </a:rPr>
                        <a:t>«Золотой цветок на рассвете»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Bahnschrift Condensed" panose="020B0502040204020203" pitchFamily="34" charset="0"/>
                        </a:rPr>
                        <a:t>Винный напиток </a:t>
                      </a:r>
                    </a:p>
                    <a:p>
                      <a:r>
                        <a:rPr lang="ru-RU" sz="2800" dirty="0">
                          <a:latin typeface="Bahnschrift Condensed" panose="020B0502040204020203" pitchFamily="34" charset="0"/>
                        </a:rPr>
                        <a:t>«Закатный золотой цветок»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94107"/>
                  </a:ext>
                </a:extLst>
              </a:tr>
              <a:tr h="2584644"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Объемная доля этанола 14%</a:t>
                      </a:r>
                    </a:p>
                    <a:p>
                      <a:br>
                        <a:rPr lang="ru-RU" dirty="0">
                          <a:latin typeface="TimesNewRomanCyr"/>
                        </a:rPr>
                      </a:b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Виноматериал белый сухой: 1000 мл</a:t>
                      </a:r>
                    </a:p>
                    <a:p>
                      <a:br>
                        <a:rPr lang="ru-RU" dirty="0">
                          <a:latin typeface="TimesNewRomanCyr"/>
                        </a:rPr>
                      </a:b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Спиртованный настой ферментированной виноградной мезги: 100 мл</a:t>
                      </a:r>
                    </a:p>
                    <a:p>
                      <a:br>
                        <a:rPr lang="ru-RU" dirty="0">
                          <a:latin typeface="TimesNewRomanCyr"/>
                        </a:rPr>
                      </a:b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Шиповник красный экстракт: 10 мл</a:t>
                      </a:r>
                    </a:p>
                    <a:p>
                      <a:br>
                        <a:rPr lang="ru-RU" dirty="0">
                          <a:latin typeface="TimesNewRomanCyr"/>
                        </a:rPr>
                      </a:b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Рябина красная ягоды экстракт: 3 мл</a:t>
                      </a:r>
                    </a:p>
                    <a:p>
                      <a:br>
                        <a:rPr lang="ru-RU" dirty="0">
                          <a:latin typeface="TimesNewRomanCyr"/>
                        </a:rPr>
                      </a:b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Солодка корень экстракт: 0,3 мл</a:t>
                      </a:r>
                      <a:endParaRPr lang="ru-RU" dirty="0">
                        <a:latin typeface="TimesNewRoman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Объемная доля этанола 13%</a:t>
                      </a:r>
                    </a:p>
                    <a:p>
                      <a:br>
                        <a:rPr lang="ru-RU" dirty="0">
                          <a:latin typeface="TimesNewRomanCyr"/>
                        </a:rPr>
                      </a:b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Виноматериал белый полусухой: 1000 мл</a:t>
                      </a:r>
                    </a:p>
                    <a:p>
                      <a:br>
                        <a:rPr lang="ru-RU" dirty="0">
                          <a:latin typeface="TimesNewRomanCyr"/>
                        </a:rPr>
                      </a:b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Спиртованный настой ферментированной виноградной мезги: 100 мл</a:t>
                      </a:r>
                    </a:p>
                    <a:p>
                      <a:br>
                        <a:rPr lang="ru-RU" dirty="0">
                          <a:latin typeface="TimesNewRomanCyr"/>
                        </a:rPr>
                      </a:b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CO2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-экстракт цедры лимона: 2 мл</a:t>
                      </a:r>
                    </a:p>
                    <a:p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TimesNewRomanCyr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CO2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-экстракт мяты перечной: 0,4 мл</a:t>
                      </a:r>
                    </a:p>
                    <a:p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TimesNewRomanCyr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CO2-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NewRomanCyr"/>
                          <a:ea typeface="+mn-ea"/>
                          <a:cs typeface="+mn-cs"/>
                        </a:rPr>
                        <a:t>экстракт мелиссы: 0,2 мл</a:t>
                      </a:r>
                      <a:endParaRPr lang="ru-RU" dirty="0">
                        <a:latin typeface="TimesNewRomanCy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288181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72796A1-9543-64FF-3D69-9D3E81082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075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ED84DD6-8A68-4994-8094-8DDBE89BF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6049D7-366E-4AC9-B689-460CC28F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solidFill>
            <a:srgbClr val="A6B727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C9E91F8-C4AE-4EB0-8B76-FF3F3FC71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AD45A04-4150-4943-BB06-EEEDDD73B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D00D5-5907-42F8-AABC-EAC12D476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6978" y="530764"/>
            <a:ext cx="3350418" cy="387509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i="0" u="none" strike="noStrike" cap="all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Структура</a:t>
            </a:r>
            <a:r>
              <a:rPr lang="en-US" sz="4000" b="1" i="0" u="none" strike="noStrike" cap="all" dirty="0">
                <a:solidFill>
                  <a:srgbClr val="FFFFFF"/>
                </a:solidFill>
                <a:latin typeface="Bahnschrift Condensed" panose="020B0502040204020203" pitchFamily="34" charset="0"/>
              </a:rPr>
              <a:t> </a:t>
            </a:r>
            <a:r>
              <a:rPr lang="en-US" sz="4000" b="1" i="0" u="none" strike="noStrike" cap="all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производства</a:t>
            </a:r>
            <a:r>
              <a:rPr lang="en-US" sz="4000" b="1" i="0" u="none" strike="noStrike" cap="all" dirty="0">
                <a:solidFill>
                  <a:srgbClr val="FFFFFF"/>
                </a:solidFill>
                <a:latin typeface="Bahnschrift Condensed" panose="020B0502040204020203" pitchFamily="34" charset="0"/>
              </a:rPr>
              <a:t> </a:t>
            </a:r>
            <a:r>
              <a:rPr lang="en-US" sz="4000" b="1" i="0" u="none" strike="noStrike" cap="all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винодельческой</a:t>
            </a:r>
            <a:r>
              <a:rPr lang="en-US" sz="4000" b="1" i="0" u="none" strike="noStrike" cap="all" dirty="0">
                <a:solidFill>
                  <a:srgbClr val="FFFFFF"/>
                </a:solidFill>
                <a:latin typeface="Bahnschrift Condensed" panose="020B0502040204020203" pitchFamily="34" charset="0"/>
              </a:rPr>
              <a:t> </a:t>
            </a:r>
            <a:r>
              <a:rPr lang="en-US" sz="4000" b="1" i="0" u="none" strike="noStrike" cap="all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продукции</a:t>
            </a:r>
            <a:r>
              <a:rPr lang="en-US" sz="4000" b="1" i="0" u="none" strike="noStrike" cap="all" dirty="0">
                <a:solidFill>
                  <a:srgbClr val="FFFFFF"/>
                </a:solidFill>
                <a:latin typeface="Bahnschrift Condensed" panose="020B0502040204020203" pitchFamily="34" charset="0"/>
              </a:rPr>
              <a:t> в </a:t>
            </a:r>
            <a:r>
              <a:rPr lang="en-US" sz="4000" b="1" i="0" u="none" strike="noStrike" cap="all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России</a:t>
            </a:r>
            <a:endParaRPr lang="en-US" sz="4000" b="1" cap="all" dirty="0">
              <a:solidFill>
                <a:srgbClr val="FFFFFF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1133359" y="6223828"/>
            <a:ext cx="70840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7DF8DC4F-70E0-4031-8CA9-0B1189E3AC91}" type="slidenum">
              <a:rPr lang="en-US" smtClean="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26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7990F31-44BC-D8C0-E32A-0AD86462C7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5493505"/>
              </p:ext>
            </p:extLst>
          </p:nvPr>
        </p:nvGraphicFramePr>
        <p:xfrm>
          <a:off x="1186271" y="865521"/>
          <a:ext cx="6045576" cy="5140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556FEB24-5E97-E7AA-B490-FE68D7D9D6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758666"/>
              </p:ext>
            </p:extLst>
          </p:nvPr>
        </p:nvGraphicFramePr>
        <p:xfrm>
          <a:off x="778978" y="1466850"/>
          <a:ext cx="6095788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4830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7578A52D-2496-4956-A9A4-EA5C38B2F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9809C8E2-EF9B-4E0B-A17E-836DE0508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8533" cy="1886373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02092-90E0-E437-6C9D-13A535C6B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FF"/>
                </a:solidFill>
                <a:latin typeface="Bahnschrift Condensed" panose="020B0502040204020203" pitchFamily="34" charset="0"/>
              </a:rPr>
              <a:t>Ценовые сегменты вина и винных напитков </a:t>
            </a:r>
          </a:p>
        </p:txBody>
      </p:sp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61EB557E-621E-4254-B750-85274C5F4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29841"/>
            <a:ext cx="12192000" cy="43281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E2DE92-D0C8-1F0E-AE34-84C07DF63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852530"/>
            <a:ext cx="9872871" cy="3243469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900" dirty="0">
                <a:solidFill>
                  <a:schemeClr val="accent2">
                    <a:lumMod val="50000"/>
                  </a:schemeClr>
                </a:solidFill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900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едорогие вина (масс-маркет) — до 500 рублей;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900" dirty="0">
                <a:solidFill>
                  <a:schemeClr val="accent2">
                    <a:lumMod val="50000"/>
                  </a:schemeClr>
                </a:solidFill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1900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едиум — от 500 до 1000 рублей;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900" dirty="0">
                <a:solidFill>
                  <a:schemeClr val="accent2">
                    <a:lumMod val="50000"/>
                  </a:schemeClr>
                </a:solidFill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900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ремиум — от 1000 до 2000 рублей;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900" dirty="0" err="1">
                <a:solidFill>
                  <a:schemeClr val="accent2">
                    <a:lumMod val="50000"/>
                  </a:schemeClr>
                </a:solidFill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900" dirty="0" err="1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уперпремиум</a:t>
            </a:r>
            <a:r>
              <a:rPr lang="ru-RU" sz="1900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 — свыше 2000 рублей.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0BD74A-F4CC-BDA3-C9BF-032030AEA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783" y="6492874"/>
            <a:ext cx="17062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ru-RU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CC702A-0B79-529D-534F-4E896D7A7B86}"/>
              </a:ext>
            </a:extLst>
          </p:cNvPr>
          <p:cNvSpPr txBox="1"/>
          <p:nvPr/>
        </p:nvSpPr>
        <p:spPr>
          <a:xfrm>
            <a:off x="1142999" y="5598257"/>
            <a:ext cx="1051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*Потребители с недоверием относятся к российским винам и винным напиткам сегментов премиум.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2844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FE908-9C05-24E3-E2A2-1CBD34FEB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Проект производства винного напитка на основе гриба </a:t>
            </a:r>
            <a:r>
              <a:rPr lang="en-US" sz="2800" b="1" i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Eurotium</a:t>
            </a: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Cristatum</a:t>
            </a: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8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217D1F-4242-CCC2-5FEA-61774FFF9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861456"/>
            <a:ext cx="10635343" cy="45919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effectLst/>
              <a:latin typeface="TimesNewRomanCy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Цель производства </a:t>
            </a:r>
            <a:r>
              <a:rPr lang="ru-RU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винного напитка </a:t>
            </a:r>
            <a:r>
              <a:rPr lang="en-US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полное удовлетворение потребителей винодельческой продукции за счёт уникального вкуса и биологически активных свойств напитка.</a:t>
            </a:r>
            <a:endParaRPr lang="en-US" dirty="0">
              <a:solidFill>
                <a:schemeClr val="accent2">
                  <a:lumMod val="50000"/>
                </a:schemeClr>
              </a:solidFill>
              <a:effectLst/>
              <a:latin typeface="TimesNewRomanCy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Конкурентные преимущества винного напитка: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Инновационный состав напитка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Улучшенная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органолептика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NewRomanCyr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Обогащен биологически активными веществами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Не имеет прямых аналогов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Низкая себестоимость </a:t>
            </a:r>
          </a:p>
          <a:p>
            <a:pPr marL="0" indent="0">
              <a:buNone/>
            </a:pPr>
            <a:endParaRPr lang="ru-RU" dirty="0">
              <a:effectLst/>
              <a:latin typeface="TimesNewRomanCy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TimesNewRomanCyr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EC53A9-00AC-1FA4-E4EA-0800D6F86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043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873F6-5A8E-FBFF-2954-13A52F31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7971"/>
            <a:ext cx="9601200" cy="14859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Необходимое оборудование для проекта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BEDE100-19C6-B61F-D16A-1A146BA232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4732852"/>
              </p:ext>
            </p:extLst>
          </p:nvPr>
        </p:nvGraphicFramePr>
        <p:xfrm>
          <a:off x="371741" y="1893013"/>
          <a:ext cx="5724259" cy="4004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31029">
                  <a:extLst>
                    <a:ext uri="{9D8B030D-6E8A-4147-A177-3AD203B41FA5}">
                      <a16:colId xmlns:a16="http://schemas.microsoft.com/office/drawing/2014/main" val="2395108230"/>
                    </a:ext>
                  </a:extLst>
                </a:gridCol>
                <a:gridCol w="954962">
                  <a:extLst>
                    <a:ext uri="{9D8B030D-6E8A-4147-A177-3AD203B41FA5}">
                      <a16:colId xmlns:a16="http://schemas.microsoft.com/office/drawing/2014/main" val="305837079"/>
                    </a:ext>
                  </a:extLst>
                </a:gridCol>
                <a:gridCol w="1038268">
                  <a:extLst>
                    <a:ext uri="{9D8B030D-6E8A-4147-A177-3AD203B41FA5}">
                      <a16:colId xmlns:a16="http://schemas.microsoft.com/office/drawing/2014/main" val="611831822"/>
                    </a:ext>
                  </a:extLst>
                </a:gridCol>
              </a:tblGrid>
              <a:tr h="74733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Кол - во, шт.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Стоимость,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0572123"/>
                  </a:ext>
                </a:extLst>
              </a:tr>
              <a:tr h="3524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Bahnschrift Condensed" panose="020B0502040204020203" pitchFamily="34" charset="0"/>
                        </a:rPr>
                        <a:t>Автоклав ВК 75</a:t>
                      </a:r>
                      <a:endParaRPr lang="ru-RU" sz="14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265 000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7344677"/>
                  </a:ext>
                </a:extLst>
              </a:tr>
              <a:tr h="3524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Bahnschrift Condensed" panose="020B0502040204020203" pitchFamily="34" charset="0"/>
                        </a:rPr>
                        <a:t>Весы лабораторные Масса-К ВК-300</a:t>
                      </a:r>
                      <a:endParaRPr lang="ru-RU" sz="14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28</a:t>
                      </a:r>
                      <a:r>
                        <a:rPr lang="en-GB" sz="1400" dirty="0">
                          <a:effectLst/>
                          <a:latin typeface="Bahnschrift Condensed" panose="020B0502040204020203" pitchFamily="34" charset="0"/>
                        </a:rPr>
                        <a:t> </a:t>
                      </a: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600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5957188"/>
                  </a:ext>
                </a:extLst>
              </a:tr>
              <a:tr h="3524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Bahnschrift Condensed" panose="020B0502040204020203" pitchFamily="34" charset="0"/>
                        </a:rPr>
                        <a:t>Качалочная</a:t>
                      </a:r>
                      <a:r>
                        <a:rPr lang="ru-RU" sz="1800" dirty="0">
                          <a:effectLst/>
                          <a:latin typeface="Bahnschrift Condensed" panose="020B0502040204020203" pitchFamily="34" charset="0"/>
                        </a:rPr>
                        <a:t> установка</a:t>
                      </a:r>
                      <a:endParaRPr lang="ru-RU" sz="14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276 358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2948370"/>
                  </a:ext>
                </a:extLst>
              </a:tr>
              <a:tr h="7473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Bahnschrift Condensed" panose="020B0502040204020203" pitchFamily="34" charset="0"/>
                        </a:rPr>
                        <a:t>Термостат электрический суховоздушый ТС-1/20 СПУ</a:t>
                      </a:r>
                      <a:endParaRPr lang="ru-RU" sz="14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27 710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5114129"/>
                  </a:ext>
                </a:extLst>
              </a:tr>
              <a:tr h="3524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Bahnschrift Condensed" panose="020B0502040204020203" pitchFamily="34" charset="0"/>
                        </a:rPr>
                        <a:t>Шейкер-инкубатор </a:t>
                      </a:r>
                      <a:r>
                        <a:rPr lang="en-GB" sz="1800">
                          <a:effectLst/>
                          <a:latin typeface="Bahnschrift Condensed" panose="020B0502040204020203" pitchFamily="34" charset="0"/>
                        </a:rPr>
                        <a:t>IST</a:t>
                      </a:r>
                      <a:r>
                        <a:rPr lang="ru-RU" sz="1800">
                          <a:effectLst/>
                          <a:latin typeface="Bahnschrift Condensed" panose="020B0502040204020203" pitchFamily="34" charset="0"/>
                        </a:rPr>
                        <a:t>-3075, </a:t>
                      </a:r>
                      <a:r>
                        <a:rPr lang="en-GB" sz="1800">
                          <a:effectLst/>
                          <a:latin typeface="Bahnschrift Condensed" panose="020B0502040204020203" pitchFamily="34" charset="0"/>
                        </a:rPr>
                        <a:t>Jeio Tech</a:t>
                      </a:r>
                      <a:endParaRPr lang="ru-RU" sz="14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623 805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6379868"/>
                  </a:ext>
                </a:extLst>
              </a:tr>
              <a:tr h="3524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Bahnschrift Condensed" panose="020B0502040204020203" pitchFamily="34" charset="0"/>
                        </a:rPr>
                        <a:t>Шкаф ламинарный Белаквилон </a:t>
                      </a:r>
                      <a:r>
                        <a:rPr lang="en-GB" sz="1800">
                          <a:effectLst/>
                          <a:latin typeface="Bahnschrift Condensed" panose="020B0502040204020203" pitchFamily="34" charset="0"/>
                        </a:rPr>
                        <a:t>BA</a:t>
                      </a:r>
                      <a:r>
                        <a:rPr lang="ru-RU" sz="1800">
                          <a:effectLst/>
                          <a:latin typeface="Bahnschrift Condensed" panose="020B0502040204020203" pitchFamily="34" charset="0"/>
                        </a:rPr>
                        <a:t>-</a:t>
                      </a:r>
                      <a:r>
                        <a:rPr lang="en-GB" sz="1800">
                          <a:effectLst/>
                          <a:latin typeface="Bahnschrift Condensed" panose="020B0502040204020203" pitchFamily="34" charset="0"/>
                        </a:rPr>
                        <a:t>safe</a:t>
                      </a:r>
                      <a:r>
                        <a:rPr lang="ru-RU" sz="1800">
                          <a:effectLst/>
                          <a:latin typeface="Bahnschrift Condensed" panose="020B0502040204020203" pitchFamily="34" charset="0"/>
                        </a:rPr>
                        <a:t> 90</a:t>
                      </a:r>
                      <a:endParaRPr lang="ru-RU" sz="14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287 962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5120578"/>
                  </a:ext>
                </a:extLst>
              </a:tr>
              <a:tr h="3524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Bahnschrift Condensed" panose="020B0502040204020203" pitchFamily="34" charset="0"/>
                        </a:rPr>
                        <a:t>Прочее оборудование</a:t>
                      </a:r>
                      <a:endParaRPr lang="ru-RU" sz="14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35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4646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767044"/>
                  </a:ext>
                </a:extLst>
              </a:tr>
              <a:tr h="3524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Bahnschrift Condensed" panose="020B0502040204020203" pitchFamily="34" charset="0"/>
                        </a:rPr>
                        <a:t>Итого</a:t>
                      </a:r>
                      <a:endParaRPr lang="ru-RU" sz="14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 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1 514 082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5757131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03B88A-2E62-CAB5-F917-C1563FC09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29</a:t>
            </a:fld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B314BF4-66C2-FCB0-E72B-3A857AEA4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338793"/>
              </p:ext>
            </p:extLst>
          </p:nvPr>
        </p:nvGraphicFramePr>
        <p:xfrm>
          <a:off x="6285553" y="1898253"/>
          <a:ext cx="5534706" cy="40766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7480">
                  <a:extLst>
                    <a:ext uri="{9D8B030D-6E8A-4147-A177-3AD203B41FA5}">
                      <a16:colId xmlns:a16="http://schemas.microsoft.com/office/drawing/2014/main" val="1005290710"/>
                    </a:ext>
                  </a:extLst>
                </a:gridCol>
                <a:gridCol w="923339">
                  <a:extLst>
                    <a:ext uri="{9D8B030D-6E8A-4147-A177-3AD203B41FA5}">
                      <a16:colId xmlns:a16="http://schemas.microsoft.com/office/drawing/2014/main" val="757317927"/>
                    </a:ext>
                  </a:extLst>
                </a:gridCol>
                <a:gridCol w="1003887">
                  <a:extLst>
                    <a:ext uri="{9D8B030D-6E8A-4147-A177-3AD203B41FA5}">
                      <a16:colId xmlns:a16="http://schemas.microsoft.com/office/drawing/2014/main" val="2774339888"/>
                    </a:ext>
                  </a:extLst>
                </a:gridCol>
              </a:tblGrid>
              <a:tr h="6670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Кол - во, шт.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Стоимость,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extLst>
                  <a:ext uri="{0D108BD9-81ED-4DB2-BD59-A6C34878D82A}">
                    <a16:rowId xmlns:a16="http://schemas.microsoft.com/office/drawing/2014/main" val="3254641704"/>
                  </a:ext>
                </a:extLst>
              </a:tr>
              <a:tr h="135907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Bahnschrift Condensed" panose="020B0502040204020203" pitchFamily="34" charset="0"/>
                        </a:rPr>
                        <a:t>Полуавтомат розлива-укупоривания спокойной, газированной воды и жидкостей в ПЭТ 0,33–6,0 л ПРУ1000Г-МГ (4 головы, по времени переливом, с герметизацией)</a:t>
                      </a:r>
                      <a:endParaRPr lang="ru-RU" sz="12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525 000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extLst>
                  <a:ext uri="{0D108BD9-81ED-4DB2-BD59-A6C34878D82A}">
                    <a16:rowId xmlns:a16="http://schemas.microsoft.com/office/drawing/2014/main" val="962221448"/>
                  </a:ext>
                </a:extLst>
              </a:tr>
              <a:tr h="6559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Bahnschrift Condensed" panose="020B0502040204020203" pitchFamily="34" charset="0"/>
                        </a:rPr>
                        <a:t>Автомат нанесения самоклеящейся этикетки однопозиционный АЭ-3000С-АГ</a:t>
                      </a:r>
                      <a:endParaRPr lang="ru-RU" sz="12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520 000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extLst>
                  <a:ext uri="{0D108BD9-81ED-4DB2-BD59-A6C34878D82A}">
                    <a16:rowId xmlns:a16="http://schemas.microsoft.com/office/drawing/2014/main" val="2915253882"/>
                  </a:ext>
                </a:extLst>
              </a:tr>
              <a:tr h="6559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Bahnschrift Condensed" panose="020B0502040204020203" pitchFamily="34" charset="0"/>
                        </a:rPr>
                        <a:t>Транспортер пластинчатый 3 м ТП-82-МГ (ширина ленты 82 мм, нержавеющая сталь)</a:t>
                      </a:r>
                      <a:endParaRPr lang="ru-RU" sz="12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250 000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extLst>
                  <a:ext uri="{0D108BD9-81ED-4DB2-BD59-A6C34878D82A}">
                    <a16:rowId xmlns:a16="http://schemas.microsoft.com/office/drawing/2014/main" val="2438589080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Bahnschrift Condensed" panose="020B0502040204020203" pitchFamily="34" charset="0"/>
                        </a:rPr>
                        <a:t>Прочее оборудование</a:t>
                      </a:r>
                      <a:endParaRPr lang="ru-RU" sz="12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10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300 000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extLst>
                  <a:ext uri="{0D108BD9-81ED-4DB2-BD59-A6C34878D82A}">
                    <a16:rowId xmlns:a16="http://schemas.microsoft.com/office/drawing/2014/main" val="14825313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Bahnschrift Condensed" panose="020B0502040204020203" pitchFamily="34" charset="0"/>
                        </a:rPr>
                        <a:t>Итого</a:t>
                      </a:r>
                      <a:endParaRPr lang="ru-RU" sz="12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Bahnschrift Condensed" panose="020B0502040204020203" pitchFamily="34" charset="0"/>
                        </a:rPr>
                        <a:t> 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Bahnschrift Condensed" panose="020B0502040204020203" pitchFamily="34" charset="0"/>
                        </a:rPr>
                        <a:t>1 595 000</a:t>
                      </a:r>
                      <a:endParaRPr lang="ru-RU" sz="11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6" marR="67566" marT="0" marB="0"/>
                </a:tc>
                <a:extLst>
                  <a:ext uri="{0D108BD9-81ED-4DB2-BD59-A6C34878D82A}">
                    <a16:rowId xmlns:a16="http://schemas.microsoft.com/office/drawing/2014/main" val="20962383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266B4D7-764C-F5D0-CD88-33588DDC56CE}"/>
              </a:ext>
            </a:extLst>
          </p:cNvPr>
          <p:cNvSpPr txBox="1"/>
          <p:nvPr/>
        </p:nvSpPr>
        <p:spPr>
          <a:xfrm>
            <a:off x="6005871" y="1335380"/>
            <a:ext cx="6094070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Оборудование для линии розлива винного напитка</a:t>
            </a:r>
            <a:endParaRPr lang="ru-RU" sz="1400" dirty="0">
              <a:solidFill>
                <a:schemeClr val="accent2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24FE-40DB-5C36-1E08-A66AAAA1D81D}"/>
              </a:ext>
            </a:extLst>
          </p:cNvPr>
          <p:cNvSpPr txBox="1"/>
          <p:nvPr/>
        </p:nvSpPr>
        <p:spPr>
          <a:xfrm>
            <a:off x="371741" y="1426556"/>
            <a:ext cx="5724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Оборудование для производства посевного материала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604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8D4BC0-4896-E566-7476-3F5A95391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ffectLst/>
                <a:latin typeface="Bahnschrift Condensed" panose="020B0502040204020203" pitchFamily="34" charset="0"/>
                <a:ea typeface="Calibri" panose="020F0502020204030204" pitchFamily="34" charset="0"/>
              </a:rPr>
              <a:t>Организационная структура мини-производства винного напитка на основе гриба </a:t>
            </a:r>
            <a:r>
              <a:rPr lang="en-US" sz="3600" b="1" i="1" dirty="0" err="1">
                <a:solidFill>
                  <a:schemeClr val="accent1">
                    <a:lumMod val="50000"/>
                  </a:schemeClr>
                </a:solidFill>
                <a:effectLst/>
                <a:latin typeface="Bahnschrift Condensed" panose="020B0502040204020203" pitchFamily="34" charset="0"/>
                <a:ea typeface="Calibri" panose="020F0502020204030204" pitchFamily="34" charset="0"/>
              </a:rPr>
              <a:t>Eurotium</a:t>
            </a:r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  <a:effectLst/>
                <a:latin typeface="Bahnschrift Condensed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3600" b="1" i="1" dirty="0" err="1">
                <a:solidFill>
                  <a:schemeClr val="accent1">
                    <a:lumMod val="50000"/>
                  </a:schemeClr>
                </a:solidFill>
                <a:effectLst/>
                <a:latin typeface="Bahnschrift Condensed" panose="020B0502040204020203" pitchFamily="34" charset="0"/>
                <a:ea typeface="Calibri" panose="020F0502020204030204" pitchFamily="34" charset="0"/>
              </a:rPr>
              <a:t>Cristatum</a:t>
            </a:r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  <a:effectLst/>
                <a:latin typeface="Bahnschrift Condensed" panose="020B0502040204020203" pitchFamily="34" charset="0"/>
                <a:ea typeface="Calibri" panose="020F0502020204030204" pitchFamily="34" charset="0"/>
              </a:rPr>
              <a:t> </a:t>
            </a:r>
            <a:endParaRPr lang="ru-RU" sz="3600" i="1" dirty="0">
              <a:solidFill>
                <a:schemeClr val="accent1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A223B00A-4257-3E08-DB61-99659B4CC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644" y="2090737"/>
            <a:ext cx="7191375" cy="397192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07EBD2-43AD-14E3-35CA-3F7B041D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6357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90421" y="244818"/>
            <a:ext cx="7386101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Временные рамки проекта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162008" y="295394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31</a:t>
            </a:fld>
            <a:endParaRPr lang="ru-RU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9F2C1DDB-22BD-A9C7-94C4-07BB66CE8D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89660"/>
              </p:ext>
            </p:extLst>
          </p:nvPr>
        </p:nvGraphicFramePr>
        <p:xfrm>
          <a:off x="396948" y="1267023"/>
          <a:ext cx="11178753" cy="4751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243E07F-A1C8-746C-58B2-011D78738FFA}"/>
              </a:ext>
            </a:extLst>
          </p:cNvPr>
          <p:cNvSpPr txBox="1"/>
          <p:nvPr/>
        </p:nvSpPr>
        <p:spPr>
          <a:xfrm>
            <a:off x="1474750" y="6086904"/>
            <a:ext cx="101009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*На организацию по запуску производства винного напитка потребуется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4 месяца.</a:t>
            </a:r>
          </a:p>
        </p:txBody>
      </p:sp>
    </p:spTree>
    <p:extLst>
      <p:ext uri="{BB962C8B-B14F-4D97-AF65-F5344CB8AC3E}">
        <p14:creationId xmlns:p14="http://schemas.microsoft.com/office/powerpoint/2010/main" val="12839304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6446199-13F5-A3F4-4F66-84E03154A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227" y="257377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DA9804"/>
                </a:solidFill>
                <a:latin typeface="Bahnschrift Condensed" panose="020B0502040204020203" pitchFamily="34" charset="0"/>
              </a:rPr>
              <a:t>Затраты на проект за год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B0488E9-60E3-C1D1-A8DA-98F3C3EE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32</a:t>
            </a:fld>
            <a:endParaRPr lang="ru-RU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C65D00E-2D3E-E675-FFE4-5A80A4521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406778"/>
              </p:ext>
            </p:extLst>
          </p:nvPr>
        </p:nvGraphicFramePr>
        <p:xfrm>
          <a:off x="612843" y="1850573"/>
          <a:ext cx="6885739" cy="4399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1029">
                  <a:extLst>
                    <a:ext uri="{9D8B030D-6E8A-4147-A177-3AD203B41FA5}">
                      <a16:colId xmlns:a16="http://schemas.microsoft.com/office/drawing/2014/main" val="3774395448"/>
                    </a:ext>
                  </a:extLst>
                </a:gridCol>
                <a:gridCol w="3444710">
                  <a:extLst>
                    <a:ext uri="{9D8B030D-6E8A-4147-A177-3AD203B41FA5}">
                      <a16:colId xmlns:a16="http://schemas.microsoft.com/office/drawing/2014/main" val="3201856505"/>
                    </a:ext>
                  </a:extLst>
                </a:gridCol>
              </a:tblGrid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</a:rPr>
                        <a:t>Наименование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</a:rPr>
                        <a:t>Сумма,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2083640414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Оборудование посевного цеха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1 514 082,1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131415827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Оборудование линии розлива 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TimesNewRomanCyr"/>
                        </a:rPr>
                        <a:t>1 595 000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2592571772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Амортизация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310 443,61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1573986530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TimesNewRomanCyr"/>
                        </a:rPr>
                        <a:t>Сырье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112 942 259,1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2594954016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Заработная плата работников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TimesNewRomanCyr"/>
                        </a:rPr>
                        <a:t>5 460 000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210131634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TimesNewRomanCyr"/>
                        </a:rPr>
                        <a:t>Коммерческие расходы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TimesNewRomanCyr"/>
                        </a:rPr>
                        <a:t>610 000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2801499409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Аренда помещения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1 800 000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1196839339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Коммунальные платежи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840 000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3415115776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Упаковка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31 275 500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1707244723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Транспорт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1 500 000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3572200521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Лицензия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TimesNewRomanCyr"/>
                        </a:rPr>
                        <a:t>800 000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3507230593"/>
                  </a:ext>
                </a:extLst>
              </a:tr>
              <a:tr h="33640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TimesNewRomanCyr"/>
                        </a:rPr>
                        <a:t>Итого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NewRomanCyr"/>
                        </a:rPr>
                        <a:t>158 647 284,81</a:t>
                      </a:r>
                      <a:endParaRPr lang="ru-RU" sz="1800" b="1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3" marR="66103" marT="0" marB="0"/>
                </a:tc>
                <a:extLst>
                  <a:ext uri="{0D108BD9-81ED-4DB2-BD59-A6C34878D82A}">
                    <a16:rowId xmlns:a16="http://schemas.microsoft.com/office/drawing/2014/main" val="65408681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993AE97-8D56-81C8-1D84-FD212F729624}"/>
              </a:ext>
            </a:extLst>
          </p:cNvPr>
          <p:cNvSpPr txBox="1"/>
          <p:nvPr/>
        </p:nvSpPr>
        <p:spPr>
          <a:xfrm>
            <a:off x="7340386" y="3088949"/>
            <a:ext cx="5182818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Постоянные затраты - </a:t>
            </a:r>
            <a:r>
              <a:rPr lang="ru-RU" sz="1800" b="1" dirty="0"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13 589 525 руб.</a:t>
            </a: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800" dirty="0"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еременные затраты - </a:t>
            </a:r>
            <a:r>
              <a:rPr lang="ru-RU" sz="1800" b="1" dirty="0"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145 057 759 руб.</a:t>
            </a:r>
            <a:endParaRPr lang="ru-RU" sz="1400" b="1" dirty="0">
              <a:effectLst/>
              <a:latin typeface="TimesNewRomanCyr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4BF2A8-EB58-6DD0-FA8C-1871C6A99ED0}"/>
              </a:ext>
            </a:extLst>
          </p:cNvPr>
          <p:cNvSpPr txBox="1"/>
          <p:nvPr/>
        </p:nvSpPr>
        <p:spPr>
          <a:xfrm>
            <a:off x="612843" y="1362823"/>
            <a:ext cx="10966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ланируемое производство - </a:t>
            </a:r>
            <a:r>
              <a:rPr lang="ru-RU" sz="1800" b="1" dirty="0"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660 000 л. / 880 000 бут. </a:t>
            </a:r>
            <a:r>
              <a:rPr lang="ru-RU" sz="1800" dirty="0"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за расчетный период </a:t>
            </a:r>
            <a:r>
              <a:rPr lang="ru-RU" sz="1800" b="1" dirty="0"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330 дней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58564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0C4F1C3-3ADD-491F-8C66-57912A242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20E66-2BEC-9932-0D66-A9133CB9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8" y="335667"/>
            <a:ext cx="3251315" cy="61212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Экономическая</a:t>
            </a:r>
            <a:r>
              <a:rPr lang="en-US" b="1" dirty="0">
                <a:solidFill>
                  <a:srgbClr val="FFFFFF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эффективность</a:t>
            </a:r>
            <a:r>
              <a:rPr lang="en-US" b="1" dirty="0">
                <a:solidFill>
                  <a:srgbClr val="FFFFFF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разработанного</a:t>
            </a:r>
            <a:r>
              <a:rPr lang="en-US" b="1" dirty="0">
                <a:solidFill>
                  <a:srgbClr val="FFFFFF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проекта</a:t>
            </a:r>
            <a:r>
              <a:rPr lang="en-US" b="1" dirty="0">
                <a:solidFill>
                  <a:srgbClr val="FFFFFF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за</a:t>
            </a:r>
            <a:r>
              <a:rPr lang="en-US" b="1" dirty="0">
                <a:solidFill>
                  <a:srgbClr val="FFFFFF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Bahnschrift Condensed" panose="020B0502040204020203" pitchFamily="34" charset="0"/>
              </a:rPr>
              <a:t>год</a:t>
            </a:r>
            <a:endParaRPr lang="en-US" b="1" dirty="0">
              <a:solidFill>
                <a:srgbClr val="FFFFFF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FA13C-2253-CE09-215B-09649A52415C}"/>
              </a:ext>
            </a:extLst>
          </p:cNvPr>
          <p:cNvSpPr txBox="1"/>
          <p:nvPr/>
        </p:nvSpPr>
        <p:spPr>
          <a:xfrm>
            <a:off x="4935187" y="856994"/>
            <a:ext cx="7528566" cy="34196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2000" dirty="0" err="1">
                <a:effectLst/>
                <a:latin typeface="TimesNewRomanCyr"/>
              </a:rPr>
              <a:t>Себестоимость</a:t>
            </a:r>
            <a:r>
              <a:rPr lang="en-US" sz="2000" dirty="0">
                <a:effectLst/>
                <a:latin typeface="TimesNewRomanCyr"/>
              </a:rPr>
              <a:t> 1 </a:t>
            </a:r>
            <a:r>
              <a:rPr lang="en-US" sz="2000" dirty="0" err="1">
                <a:effectLst/>
                <a:latin typeface="TimesNewRomanCyr"/>
              </a:rPr>
              <a:t>бутылки</a:t>
            </a:r>
            <a:r>
              <a:rPr lang="ru-RU" sz="2000" dirty="0">
                <a:effectLst/>
                <a:latin typeface="TimesNewRomanCyr"/>
              </a:rPr>
              <a:t> </a:t>
            </a:r>
            <a:r>
              <a:rPr lang="en-US" sz="2000" dirty="0">
                <a:effectLst/>
                <a:latin typeface="TimesNewRomanCyr"/>
              </a:rPr>
              <a:t>= </a:t>
            </a:r>
            <a:r>
              <a:rPr lang="en-US" sz="2000" b="1" dirty="0">
                <a:effectLst/>
                <a:latin typeface="TimesNewRomanCyr"/>
              </a:rPr>
              <a:t>180 </a:t>
            </a:r>
            <a:r>
              <a:rPr lang="en-US" sz="2000" b="1" dirty="0" err="1">
                <a:effectLst/>
                <a:latin typeface="TimesNewRomanCyr"/>
              </a:rPr>
              <a:t>руб</a:t>
            </a:r>
            <a:r>
              <a:rPr lang="en-US" sz="2000" b="1" dirty="0">
                <a:effectLst/>
                <a:latin typeface="TimesNewRomanCyr"/>
              </a:rPr>
              <a:t>.</a:t>
            </a:r>
          </a:p>
          <a:p>
            <a:pPr indent="-18288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2000" dirty="0" err="1">
                <a:effectLst/>
                <a:latin typeface="TimesNewRomanCyr"/>
              </a:rPr>
              <a:t>Средняя</a:t>
            </a:r>
            <a:r>
              <a:rPr lang="en-US" sz="2000" dirty="0">
                <a:effectLst/>
                <a:latin typeface="TimesNewRomanCyr"/>
              </a:rPr>
              <a:t> </a:t>
            </a:r>
            <a:r>
              <a:rPr lang="en-US" sz="2000" dirty="0" err="1">
                <a:effectLst/>
                <a:latin typeface="TimesNewRomanCyr"/>
              </a:rPr>
              <a:t>цена</a:t>
            </a:r>
            <a:r>
              <a:rPr lang="en-US" sz="2000" dirty="0">
                <a:effectLst/>
                <a:latin typeface="TimesNewRomanCyr"/>
              </a:rPr>
              <a:t> </a:t>
            </a:r>
            <a:r>
              <a:rPr lang="en-US" sz="2000" dirty="0" err="1">
                <a:effectLst/>
                <a:latin typeface="TimesNewRomanCyr"/>
              </a:rPr>
              <a:t>готового</a:t>
            </a:r>
            <a:r>
              <a:rPr lang="en-US" sz="2000" dirty="0">
                <a:effectLst/>
                <a:latin typeface="TimesNewRomanCyr"/>
              </a:rPr>
              <a:t> </a:t>
            </a:r>
            <a:r>
              <a:rPr lang="en-US" sz="2000" dirty="0" err="1">
                <a:effectLst/>
                <a:latin typeface="TimesNewRomanCyr"/>
              </a:rPr>
              <a:t>винного</a:t>
            </a:r>
            <a:r>
              <a:rPr lang="en-US" sz="2000" dirty="0">
                <a:effectLst/>
                <a:latin typeface="TimesNewRomanCyr"/>
              </a:rPr>
              <a:t> </a:t>
            </a:r>
            <a:r>
              <a:rPr lang="en-US" sz="2000" dirty="0" err="1">
                <a:effectLst/>
                <a:latin typeface="TimesNewRomanCyr"/>
              </a:rPr>
              <a:t>напитка</a:t>
            </a:r>
            <a:r>
              <a:rPr lang="ru-RU" sz="2000" dirty="0">
                <a:effectLst/>
                <a:latin typeface="TimesNewRomanCyr"/>
              </a:rPr>
              <a:t> </a:t>
            </a:r>
            <a:r>
              <a:rPr lang="en-US" sz="2000" dirty="0">
                <a:effectLst/>
                <a:latin typeface="TimesNewRomanCyr"/>
              </a:rPr>
              <a:t>= </a:t>
            </a:r>
            <a:r>
              <a:rPr lang="en-US" sz="2000" b="1" dirty="0">
                <a:effectLst/>
                <a:latin typeface="TimesNewRomanCyr"/>
              </a:rPr>
              <a:t>700 </a:t>
            </a:r>
            <a:r>
              <a:rPr lang="en-US" sz="2000" b="1" dirty="0" err="1">
                <a:effectLst/>
                <a:latin typeface="TimesNewRomanCyr"/>
              </a:rPr>
              <a:t>руб</a:t>
            </a:r>
            <a:r>
              <a:rPr lang="en-US" sz="2000" b="1" dirty="0">
                <a:effectLst/>
                <a:latin typeface="TimesNewRomanCyr"/>
              </a:rPr>
              <a:t>.</a:t>
            </a:r>
            <a:endParaRPr lang="ru-RU" sz="2000" b="1" dirty="0">
              <a:latin typeface="TimesNewRomanCyr"/>
            </a:endParaRPr>
          </a:p>
          <a:p>
            <a:pPr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ru-RU" sz="2000" dirty="0">
              <a:effectLst/>
              <a:latin typeface="TimesNewRomanCyr"/>
            </a:endParaRPr>
          </a:p>
          <a:p>
            <a:pPr indent="-182880" defTabSz="914400">
              <a:lnSpc>
                <a:spcPct val="150000"/>
              </a:lnSpc>
              <a:spcAft>
                <a:spcPts val="600"/>
              </a:spcAft>
              <a:buClr>
                <a:schemeClr val="accent4">
                  <a:lumMod val="75000"/>
                </a:schemeClr>
              </a:buClr>
              <a:buSzPct val="80000"/>
              <a:buFont typeface="Corbel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Точка безубыточности= </a:t>
            </a:r>
            <a:r>
              <a:rPr lang="ru-RU" sz="2000" b="1" dirty="0"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148 018 121,5 руб.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211 455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бутылок) </a:t>
            </a:r>
            <a:endParaRPr lang="ru-RU" sz="2000" dirty="0"/>
          </a:p>
          <a:p>
            <a:pPr indent="-18288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endParaRPr lang="en-US" sz="2000" dirty="0">
              <a:effectLst/>
              <a:latin typeface="TimesNewRomanCyr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en-US" sz="2000" dirty="0">
              <a:latin typeface="TimesNewRomanCyr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4F4705C-2D01-0C00-9239-E56DFCE8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0862" y="6456950"/>
            <a:ext cx="10660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DF8DC4F-70E0-4031-8CA9-0B1189E3AC91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6CA2C6-A9A6-532D-D2FB-55217714FCE7}"/>
              </a:ext>
            </a:extLst>
          </p:cNvPr>
          <p:cNvSpPr txBox="1"/>
          <p:nvPr/>
        </p:nvSpPr>
        <p:spPr>
          <a:xfrm>
            <a:off x="4935187" y="3757959"/>
            <a:ext cx="6096000" cy="1037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DA9804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Чистая прибыль - </a:t>
            </a:r>
            <a:r>
              <a:rPr lang="ru-RU" sz="2000" b="1" dirty="0">
                <a:effectLst/>
                <a:latin typeface="TimesNewRomanCyr"/>
                <a:ea typeface="Calibri" panose="020F0502020204030204" pitchFamily="34" charset="0"/>
                <a:cs typeface="Times New Roman" panose="02020603050405020304" pitchFamily="18" charset="0"/>
              </a:rPr>
              <a:t>343 442 172 руб.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DA9804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Чистая рентабельность продаж - </a:t>
            </a:r>
            <a:r>
              <a:rPr lang="ru-RU" sz="2000" b="1" dirty="0"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55%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140434-E86B-8C02-5F78-10A7BB58229E}"/>
              </a:ext>
            </a:extLst>
          </p:cNvPr>
          <p:cNvSpPr txBox="1"/>
          <p:nvPr/>
        </p:nvSpPr>
        <p:spPr>
          <a:xfrm>
            <a:off x="4364928" y="5183712"/>
            <a:ext cx="7528566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Производство винного напитка на основе гриба 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Eurotium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Cristatum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NewRomanCyr"/>
                <a:cs typeface="Times New Roman" panose="02020603050405020304" pitchFamily="18" charset="0"/>
              </a:rPr>
              <a:t>-прибыльное, что позволит предприятию по производству расширить ассортимент производимой продукции и нарастить объемы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4274212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2953F-A9A0-65CE-0441-FFC629531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8078" y="693253"/>
            <a:ext cx="9601200" cy="14859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DA9804"/>
                </a:solidFill>
                <a:latin typeface="Bahnschrift Condensed" panose="020B0502040204020203" pitchFamily="34" charset="0"/>
              </a:rPr>
              <a:t>Расчет окупаемости проекта по производству винного напитка на основе гриба </a:t>
            </a:r>
            <a:r>
              <a:rPr lang="ru-RU" b="1" i="1" dirty="0" err="1">
                <a:solidFill>
                  <a:srgbClr val="DA9804"/>
                </a:solidFill>
                <a:latin typeface="Bahnschrift Condensed" panose="020B0502040204020203" pitchFamily="34" charset="0"/>
              </a:rPr>
              <a:t>Eurotium</a:t>
            </a:r>
            <a:r>
              <a:rPr lang="ru-RU" b="1" i="1" dirty="0">
                <a:solidFill>
                  <a:srgbClr val="DA9804"/>
                </a:solidFill>
                <a:latin typeface="Bahnschrift Condensed" panose="020B0502040204020203" pitchFamily="34" charset="0"/>
              </a:rPr>
              <a:t> </a:t>
            </a:r>
            <a:r>
              <a:rPr lang="ru-RU" b="1" i="1" dirty="0" err="1">
                <a:solidFill>
                  <a:srgbClr val="DA9804"/>
                </a:solidFill>
                <a:latin typeface="Bahnschrift Condensed" panose="020B0502040204020203" pitchFamily="34" charset="0"/>
              </a:rPr>
              <a:t>Cristatum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3CA83-97AA-6A5F-0A36-D89CA5369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DC4F-70E0-4031-8CA9-0B1189E3AC91}" type="slidenum">
              <a:rPr lang="ru-RU" smtClean="0"/>
              <a:pPr/>
              <a:t>34</a:t>
            </a:fld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110D548-8C60-7B5F-7B0F-C02B11577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026594"/>
              </p:ext>
            </p:extLst>
          </p:nvPr>
        </p:nvGraphicFramePr>
        <p:xfrm>
          <a:off x="769376" y="2231923"/>
          <a:ext cx="11218604" cy="31195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0683">
                  <a:extLst>
                    <a:ext uri="{9D8B030D-6E8A-4147-A177-3AD203B41FA5}">
                      <a16:colId xmlns:a16="http://schemas.microsoft.com/office/drawing/2014/main" val="7841126"/>
                    </a:ext>
                  </a:extLst>
                </a:gridCol>
                <a:gridCol w="1754590">
                  <a:extLst>
                    <a:ext uri="{9D8B030D-6E8A-4147-A177-3AD203B41FA5}">
                      <a16:colId xmlns:a16="http://schemas.microsoft.com/office/drawing/2014/main" val="1758900821"/>
                    </a:ext>
                  </a:extLst>
                </a:gridCol>
                <a:gridCol w="1532461">
                  <a:extLst>
                    <a:ext uri="{9D8B030D-6E8A-4147-A177-3AD203B41FA5}">
                      <a16:colId xmlns:a16="http://schemas.microsoft.com/office/drawing/2014/main" val="1591914979"/>
                    </a:ext>
                  </a:extLst>
                </a:gridCol>
                <a:gridCol w="1548167">
                  <a:extLst>
                    <a:ext uri="{9D8B030D-6E8A-4147-A177-3AD203B41FA5}">
                      <a16:colId xmlns:a16="http://schemas.microsoft.com/office/drawing/2014/main" val="1438574381"/>
                    </a:ext>
                  </a:extLst>
                </a:gridCol>
                <a:gridCol w="1548167">
                  <a:extLst>
                    <a:ext uri="{9D8B030D-6E8A-4147-A177-3AD203B41FA5}">
                      <a16:colId xmlns:a16="http://schemas.microsoft.com/office/drawing/2014/main" val="1524914782"/>
                    </a:ext>
                  </a:extLst>
                </a:gridCol>
                <a:gridCol w="1548167">
                  <a:extLst>
                    <a:ext uri="{9D8B030D-6E8A-4147-A177-3AD203B41FA5}">
                      <a16:colId xmlns:a16="http://schemas.microsoft.com/office/drawing/2014/main" val="1967057859"/>
                    </a:ext>
                  </a:extLst>
                </a:gridCol>
                <a:gridCol w="1476369">
                  <a:extLst>
                    <a:ext uri="{9D8B030D-6E8A-4147-A177-3AD203B41FA5}">
                      <a16:colId xmlns:a16="http://schemas.microsoft.com/office/drawing/2014/main" val="452219666"/>
                    </a:ext>
                  </a:extLst>
                </a:gridCol>
              </a:tblGrid>
              <a:tr h="30654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Bahnschrift Condensed" panose="020B0502040204020203" pitchFamily="34" charset="0"/>
                        </a:rPr>
                        <a:t>Наименование</a:t>
                      </a:r>
                      <a:endParaRPr lang="ru-RU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Bahnschrift Condensed" panose="020B0502040204020203" pitchFamily="34" charset="0"/>
                        </a:rPr>
                        <a:t>Месяц</a:t>
                      </a:r>
                      <a:endParaRPr lang="ru-RU" sz="16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530184"/>
                  </a:ext>
                </a:extLst>
              </a:tr>
              <a:tr h="3263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Bahnschrift Condensed" panose="020B0502040204020203" pitchFamily="34" charset="0"/>
                        </a:rPr>
                        <a:t>2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Bahnschrift Condensed" panose="020B0502040204020203" pitchFamily="34" charset="0"/>
                        </a:rPr>
                        <a:t>3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Bahnschrift Condensed" panose="020B0502040204020203" pitchFamily="34" charset="0"/>
                        </a:rPr>
                        <a:t>4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Bahnschrift Condensed" panose="020B0502040204020203" pitchFamily="34" charset="0"/>
                        </a:rPr>
                        <a:t>5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Bahnschrift Condensed" panose="020B0502040204020203" pitchFamily="34" charset="0"/>
                        </a:rPr>
                        <a:t>6</a:t>
                      </a:r>
                      <a:endParaRPr lang="ru-RU" sz="110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27799427"/>
                  </a:ext>
                </a:extLst>
              </a:tr>
              <a:tr h="326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 Инвестиции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42 500 000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-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-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-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-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-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92419812"/>
                  </a:ext>
                </a:extLst>
              </a:tr>
              <a:tr h="401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 Погашение кредита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6 865 187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6 951 002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7 037 889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7 125 863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7 214 936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7 305 123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42004558"/>
                  </a:ext>
                </a:extLst>
              </a:tr>
              <a:tr h="401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 Проценты за кредит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531 250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445 435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358 548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270 574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181 501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91 314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13611836"/>
                  </a:ext>
                </a:extLst>
              </a:tr>
              <a:tr h="326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 Операционный доход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51 333 333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51 333 333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51 333 333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51 333 333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51 333 333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51 333 333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4741688"/>
                  </a:ext>
                </a:extLst>
              </a:tr>
              <a:tr h="326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 Операционный расход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16 704 803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12 795 721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12 795 721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12 795 721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12 795 721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12 795 721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8976748"/>
                  </a:ext>
                </a:extLst>
              </a:tr>
              <a:tr h="326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 Чистый денежный поток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34 097 280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38 092 177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38 179 065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38 267 038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38 356 112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38 446 298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16706190"/>
                  </a:ext>
                </a:extLst>
              </a:tr>
              <a:tr h="326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 Чистый денежный поток нарастающим итогом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-4 918 524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33 173 653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71 352 718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109 619 757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NewRomanCyr"/>
                        </a:rPr>
                        <a:t>147 975 868</a:t>
                      </a:r>
                      <a:endParaRPr lang="ru-RU" sz="110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NewRomanCyr"/>
                        </a:rPr>
                        <a:t>186 422 167</a:t>
                      </a:r>
                      <a:endParaRPr lang="ru-RU" sz="1100" dirty="0">
                        <a:effectLst/>
                        <a:latin typeface="TimesNewRomanCyr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9603840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CAEB40B-B168-EF00-F5FD-8085E4FE804C}"/>
              </a:ext>
            </a:extLst>
          </p:cNvPr>
          <p:cNvSpPr txBox="1"/>
          <p:nvPr/>
        </p:nvSpPr>
        <p:spPr>
          <a:xfrm>
            <a:off x="769376" y="5619636"/>
            <a:ext cx="6652828" cy="78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рок окупаемости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 составит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1 месяц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, п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осле этого проект 	начнет приносить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, равный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38 537 612 рублей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effectLst/>
                <a:latin typeface="TimesNewRomanCyr"/>
                <a:ea typeface="Times New Roman" panose="02020603050405020304" pitchFamily="18" charset="0"/>
                <a:cs typeface="Times New Roman" panose="02020603050405020304" pitchFamily="18" charset="0"/>
              </a:rPr>
              <a:t>в месяц. </a:t>
            </a:r>
            <a:endParaRPr lang="ru-RU" sz="1600" dirty="0">
              <a:solidFill>
                <a:schemeClr val="accent2">
                  <a:lumMod val="50000"/>
                </a:schemeClr>
              </a:solidFill>
              <a:effectLst/>
              <a:latin typeface="TimesNewRomanCyr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9184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28BCB-C22A-478B-9400-B168BC8D5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114067"/>
            <a:ext cx="7315200" cy="2894910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Спасибо за внимание!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201764" y="255634"/>
            <a:ext cx="811019" cy="503578"/>
          </a:xfrm>
        </p:spPr>
        <p:txBody>
          <a:bodyPr/>
          <a:lstStyle/>
          <a:p>
            <a:fld id="{7DF8DC4F-70E0-4031-8CA9-0B1189E3AC91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067169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Другая 7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CD170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1493</TotalTime>
  <Words>1872</Words>
  <Application>Microsoft Office PowerPoint</Application>
  <PresentationFormat>Широкоэкранный</PresentationFormat>
  <Paragraphs>500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Bahnschrift Condensed</vt:lpstr>
      <vt:lpstr>Calibri</vt:lpstr>
      <vt:lpstr>Corbel</vt:lpstr>
      <vt:lpstr>Symbol</vt:lpstr>
      <vt:lpstr>Times New Roman</vt:lpstr>
      <vt:lpstr>TimesNewRomanCyr</vt:lpstr>
      <vt:lpstr>Wingdings</vt:lpstr>
      <vt:lpstr>Базис</vt:lpstr>
      <vt:lpstr>Разработка способа получения винного напитка с использованием культуры мицелиального гриба E. cristatum</vt:lpstr>
      <vt:lpstr>Команда проекта</vt:lpstr>
      <vt:lpstr>Актуальность</vt:lpstr>
      <vt:lpstr>Цель и задачи исследования</vt:lpstr>
      <vt:lpstr>Научная новизна</vt:lpstr>
      <vt:lpstr>Объект и предмет исследования</vt:lpstr>
      <vt:lpstr>Этапы реализации проекта</vt:lpstr>
      <vt:lpstr>Этапы реализации проекта</vt:lpstr>
      <vt:lpstr>Этапы реализации проекта</vt:lpstr>
      <vt:lpstr>Изучение динамики роста E. cristatum</vt:lpstr>
      <vt:lpstr>Динамика роста гриба на средах, состоящих из чая</vt:lpstr>
      <vt:lpstr>Динамика роста гриба на питательных средах без добавления чая</vt:lpstr>
      <vt:lpstr>Влияние уровня аэрации на накопление биомассы E. cristatum</vt:lpstr>
      <vt:lpstr>Влияние растительного сырья на степень накопления биомассы</vt:lpstr>
      <vt:lpstr>Проверка наличия пребиотических свойств гриба E. cristatum</vt:lpstr>
      <vt:lpstr>Динамика изменения физико-химических показателей во время ферментации E. cristatum </vt:lpstr>
      <vt:lpstr>Влияние гидромодуля и времени ферментации на показатель рН</vt:lpstr>
      <vt:lpstr>Влияние гидромодуля на содержание экстрактивных веществ в настое</vt:lpstr>
      <vt:lpstr>Изменение содержания органических кислот во время ферментации</vt:lpstr>
      <vt:lpstr>Динамика изменения органолептических характеристик чая во время постферментации</vt:lpstr>
      <vt:lpstr>Выбор растительного сырья для ферментации</vt:lpstr>
      <vt:lpstr>Сравнение химического состава виноградной мезги до и после ферментации</vt:lpstr>
      <vt:lpstr>Разработка способа получения настоя ферментированной виноградной мезги</vt:lpstr>
      <vt:lpstr>Подбор сырья для составления вкусо-ароматической композиции</vt:lpstr>
      <vt:lpstr>Рецептуры винных напитков</vt:lpstr>
      <vt:lpstr>Структура производства винодельческой продукции в России</vt:lpstr>
      <vt:lpstr>Ценовые сегменты вина и винных напитков </vt:lpstr>
      <vt:lpstr>Проект производства винного напитка на основе гриба Eurotium Cristatum </vt:lpstr>
      <vt:lpstr>Необходимое оборудование для проекта</vt:lpstr>
      <vt:lpstr>Организационная структура мини-производства винного напитка на основе гриба Eurotium Cristatum </vt:lpstr>
      <vt:lpstr>Временные рамки проекта</vt:lpstr>
      <vt:lpstr>Затраты на проект за год</vt:lpstr>
      <vt:lpstr>Экономическая эффективность разработанного проекта за год</vt:lpstr>
      <vt:lpstr>Расчет окупаемости проекта по производству винного напитка на основе гриба Eurotium Cristatum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способа получения винного напитка с использованием культуры мицелиального гриба E. cristatum</dc:title>
  <dc:creator>1</dc:creator>
  <cp:lastModifiedBy>Admin</cp:lastModifiedBy>
  <cp:revision>70</cp:revision>
  <dcterms:created xsi:type="dcterms:W3CDTF">2022-03-31T09:34:44Z</dcterms:created>
  <dcterms:modified xsi:type="dcterms:W3CDTF">2022-06-06T10:58:44Z</dcterms:modified>
</cp:coreProperties>
</file>