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36" r:id="rId2"/>
    <p:sldId id="345" r:id="rId3"/>
    <p:sldId id="329" r:id="rId4"/>
    <p:sldId id="315" r:id="rId5"/>
    <p:sldId id="344" r:id="rId6"/>
    <p:sldId id="346" r:id="rId7"/>
    <p:sldId id="331" r:id="rId8"/>
    <p:sldId id="326" r:id="rId9"/>
    <p:sldId id="332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83" d="100"/>
          <a:sy n="83" d="100"/>
        </p:scale>
        <p:origin x="437" y="53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Описание проблемы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Какая часть проблемы решается</a:t>
          </a:r>
          <a:endParaRPr lang="ru-RU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roy-ExtraBold"/>
          </a:endParaRP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5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 smtClean="0"/>
              <a:t>Рынок НТИ:</a:t>
            </a:r>
            <a:endParaRPr lang="ru-RU" sz="2200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 smtClean="0"/>
              <a:t>Эдунет</a:t>
            </a:r>
            <a:r>
              <a:rPr lang="ru-RU" dirty="0" smtClean="0"/>
              <a:t>, </a:t>
            </a:r>
            <a:r>
              <a:rPr lang="ru-RU" dirty="0" err="1" smtClean="0"/>
              <a:t>Технет</a:t>
            </a:r>
            <a:r>
              <a:rPr lang="ru-RU" dirty="0" smtClean="0"/>
              <a:t>, </a:t>
            </a:r>
            <a:r>
              <a:rPr lang="ru-RU" dirty="0" err="1" smtClean="0"/>
              <a:t>Энерджинет</a:t>
            </a:r>
            <a:r>
              <a:rPr lang="ru-RU" dirty="0" smtClean="0"/>
              <a:t> (указать один рынок)</a:t>
            </a:r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 smtClean="0"/>
              <a:t>Тема</a:t>
            </a:r>
            <a:r>
              <a:rPr lang="ru-RU" sz="1900" u="sng" baseline="0" dirty="0" smtClean="0"/>
              <a:t> </a:t>
            </a:r>
            <a:r>
              <a:rPr lang="ru-RU" sz="1900" u="sng" baseline="0" dirty="0" err="1" smtClean="0"/>
              <a:t>стартап</a:t>
            </a:r>
            <a:r>
              <a:rPr lang="ru-RU" sz="1900" u="sng" baseline="0" dirty="0" smtClean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smtClean="0"/>
              <a:t>пункт 2 паспорта </a:t>
            </a:r>
            <a:endParaRPr lang="ru-RU" dirty="0"/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 smtClean="0"/>
              <a:t>Технологическое направление:</a:t>
            </a:r>
            <a:endParaRPr lang="ru-RU" sz="1900" u="sng" dirty="0"/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smtClean="0"/>
              <a:t>пункт 3 паспорта </a:t>
            </a:r>
            <a:endParaRPr lang="ru-RU" dirty="0"/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  <a:endPara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indent="-77788">
              <a:spcBef>
                <a:spcPts val="0"/>
              </a:spcBef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пункт 20 паспорта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53523" y="987054"/>
            <a:ext cx="3810612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8F00FF"/>
                </a:solidFill>
                <a:latin typeface="Gilroy-ExtraBold"/>
              </a:rPr>
              <a:t>Решение: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Gilroy-ExtraBold"/>
              <a:ea typeface="Gilroy-ExtraBold"/>
              <a:cs typeface="Gilroy-ExtraBold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302977628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 smtClean="0"/>
              <a:t>пункт 25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 smtClean="0"/>
              <a:t>пункт 2</a:t>
            </a:r>
            <a:r>
              <a:rPr lang="en-US" dirty="0" smtClean="0"/>
              <a:t>6</a:t>
            </a:r>
            <a:r>
              <a:rPr lang="ru-RU" dirty="0" smtClean="0"/>
              <a:t> паспорта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lang="ru-RU" dirty="0" smtClean="0"/>
              <a:t>Бизнес-модель проекта</a:t>
            </a:r>
            <a:endParaRPr dirty="0"/>
          </a:p>
        </p:txBody>
      </p:sp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CA8B49-F046-4070-8AB3-96BF479968C0}"/>
              </a:ext>
            </a:extLst>
          </p:cNvPr>
          <p:cNvGrpSpPr/>
          <p:nvPr userDrawn="1"/>
        </p:nvGrpSpPr>
        <p:grpSpPr>
          <a:xfrm>
            <a:off x="341449" y="1002891"/>
            <a:ext cx="11593376" cy="5302702"/>
            <a:chOff x="2050016" y="1920875"/>
            <a:chExt cx="16156468" cy="8382000"/>
          </a:xfrm>
          <a:noFill/>
        </p:grpSpPr>
        <p:grpSp>
          <p:nvGrpSpPr>
            <p:cNvPr id="13" name="Google Shape;101;p4">
              <a:extLst>
                <a:ext uri="{FF2B5EF4-FFF2-40B4-BE49-F238E27FC236}">
                  <a16:creationId xmlns:a16="http://schemas.microsoft.com/office/drawing/2014/main" id="{32F18173-9666-45D1-93B9-CEDF7834933A}"/>
                </a:ext>
              </a:extLst>
            </p:cNvPr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  <a:grpFill/>
          </p:grpSpPr>
          <p:sp>
            <p:nvSpPr>
              <p:cNvPr id="23" name="Google Shape;102;p4">
                <a:extLst>
                  <a:ext uri="{FF2B5EF4-FFF2-40B4-BE49-F238E27FC236}">
                    <a16:creationId xmlns:a16="http://schemas.microsoft.com/office/drawing/2014/main" id="{472508B2-AE51-41BB-A6DC-6ECE016D6623}"/>
                  </a:ext>
                </a:extLst>
              </p:cNvPr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03;p4">
                <a:extLst>
                  <a:ext uri="{FF2B5EF4-FFF2-40B4-BE49-F238E27FC236}">
                    <a16:creationId xmlns:a16="http://schemas.microsoft.com/office/drawing/2014/main" id="{6A7FCE0D-0742-46E9-A2A3-D0004128CD23}"/>
                  </a:ext>
                </a:extLst>
              </p:cNvPr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04;p4">
                <a:extLst>
                  <a:ext uri="{FF2B5EF4-FFF2-40B4-BE49-F238E27FC236}">
                    <a16:creationId xmlns:a16="http://schemas.microsoft.com/office/drawing/2014/main" id="{0A0B30B4-3BD8-425B-8487-0DC5D5E16FE5}"/>
                  </a:ext>
                </a:extLst>
              </p:cNvPr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 dirty="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05;p4">
                <a:extLst>
                  <a:ext uri="{FF2B5EF4-FFF2-40B4-BE49-F238E27FC236}">
                    <a16:creationId xmlns:a16="http://schemas.microsoft.com/office/drawing/2014/main" id="{3BCFC7EB-2969-4528-87DB-A0DE0D81A559}"/>
                  </a:ext>
                </a:extLst>
              </p:cNvPr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06;p4">
                <a:extLst>
                  <a:ext uri="{FF2B5EF4-FFF2-40B4-BE49-F238E27FC236}">
                    <a16:creationId xmlns:a16="http://schemas.microsoft.com/office/drawing/2014/main" id="{BA0A9B69-B81F-4F98-BF55-B73DDE7A7C75}"/>
                  </a:ext>
                </a:extLst>
              </p:cNvPr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07;p4">
                <a:extLst>
                  <a:ext uri="{FF2B5EF4-FFF2-40B4-BE49-F238E27FC236}">
                    <a16:creationId xmlns:a16="http://schemas.microsoft.com/office/drawing/2014/main" id="{165E61F2-1160-4A57-A570-49EC70269000}"/>
                  </a:ext>
                </a:extLst>
              </p:cNvPr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08;p4">
                <a:extLst>
                  <a:ext uri="{FF2B5EF4-FFF2-40B4-BE49-F238E27FC236}">
                    <a16:creationId xmlns:a16="http://schemas.microsoft.com/office/drawing/2014/main" id="{4D0201FA-D2AF-4794-8F5C-D894E8698FC9}"/>
                  </a:ext>
                </a:extLst>
              </p:cNvPr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09;p4">
                <a:extLst>
                  <a:ext uri="{FF2B5EF4-FFF2-40B4-BE49-F238E27FC236}">
                    <a16:creationId xmlns:a16="http://schemas.microsoft.com/office/drawing/2014/main" id="{C459F818-C498-4DB0-B13E-E5A6E8262C90}"/>
                  </a:ext>
                </a:extLst>
              </p:cNvPr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10;p4">
                <a:extLst>
                  <a:ext uri="{FF2B5EF4-FFF2-40B4-BE49-F238E27FC236}">
                    <a16:creationId xmlns:a16="http://schemas.microsoft.com/office/drawing/2014/main" id="{4D345F9C-FB25-4EB0-A3AA-3F5C50EB8EB9}"/>
                  </a:ext>
                </a:extLst>
              </p:cNvPr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grp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1600">
                  <a:solidFill>
                    <a:prstClr val="white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11;p4">
              <a:extLst>
                <a:ext uri="{FF2B5EF4-FFF2-40B4-BE49-F238E27FC236}">
                  <a16:creationId xmlns:a16="http://schemas.microsoft.com/office/drawing/2014/main" id="{E0EBCC43-8F82-4D5C-8590-06721E9E1752}"/>
                </a:ext>
              </a:extLst>
            </p:cNvPr>
            <p:cNvSpPr txBox="1"/>
            <p:nvPr/>
          </p:nvSpPr>
          <p:spPr>
            <a:xfrm>
              <a:off x="2050016" y="1978514"/>
              <a:ext cx="2785278" cy="12405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Проблема и существующие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альтернативы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5" name="Google Shape;112;p4">
              <a:extLst>
                <a:ext uri="{FF2B5EF4-FFF2-40B4-BE49-F238E27FC236}">
                  <a16:creationId xmlns:a16="http://schemas.microsoft.com/office/drawing/2014/main" id="{44FE75EA-4ED5-44AF-918C-4E94BA34997F}"/>
                </a:ext>
              </a:extLst>
            </p:cNvPr>
            <p:cNvSpPr txBox="1"/>
            <p:nvPr/>
          </p:nvSpPr>
          <p:spPr>
            <a:xfrm>
              <a:off x="4951174" y="1978514"/>
              <a:ext cx="3240807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4. Решение</a:t>
              </a:r>
              <a:endParaRPr lang="en-US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3;p4">
              <a:extLst>
                <a:ext uri="{FF2B5EF4-FFF2-40B4-BE49-F238E27FC236}">
                  <a16:creationId xmlns:a16="http://schemas.microsoft.com/office/drawing/2014/main" id="{737DB496-9B9D-4BC3-8894-A84AE1F43735}"/>
                </a:ext>
              </a:extLst>
            </p:cNvPr>
            <p:cNvSpPr txBox="1"/>
            <p:nvPr/>
          </p:nvSpPr>
          <p:spPr>
            <a:xfrm>
              <a:off x="4951174" y="5341037"/>
              <a:ext cx="3485656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8. Ключевые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метрики</a:t>
              </a:r>
              <a:endParaRPr lang="ru-RU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4;p4">
              <a:extLst>
                <a:ext uri="{FF2B5EF4-FFF2-40B4-BE49-F238E27FC236}">
                  <a16:creationId xmlns:a16="http://schemas.microsoft.com/office/drawing/2014/main" id="{F0BE6A3B-9EAB-4393-B110-96548AF6BEE8}"/>
                </a:ext>
              </a:extLst>
            </p:cNvPr>
            <p:cNvSpPr txBox="1"/>
            <p:nvPr/>
          </p:nvSpPr>
          <p:spPr>
            <a:xfrm>
              <a:off x="8755615" y="1978514"/>
              <a:ext cx="2555252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3. Уникальная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ценность</a:t>
              </a:r>
              <a:r>
                <a:rPr lang="ru-RU" sz="1500" dirty="0" smtClean="0">
                  <a:solidFill>
                    <a:srgbClr val="002060"/>
                  </a:solidFill>
                  <a:latin typeface="Candara" panose="020E0502030303020204"/>
                </a:rPr>
                <a:t> 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18" name="Google Shape;115;p4">
              <a:extLst>
                <a:ext uri="{FF2B5EF4-FFF2-40B4-BE49-F238E27FC236}">
                  <a16:creationId xmlns:a16="http://schemas.microsoft.com/office/drawing/2014/main" id="{35EABFD6-C47C-4847-826A-8F97CE962FA9}"/>
                </a:ext>
              </a:extLst>
            </p:cNvPr>
            <p:cNvSpPr txBox="1"/>
            <p:nvPr/>
          </p:nvSpPr>
          <p:spPr>
            <a:xfrm>
              <a:off x="11728448" y="1978514"/>
              <a:ext cx="3013463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9. Скрытое преимущество</a:t>
              </a:r>
            </a:p>
          </p:txBody>
        </p:sp>
        <p:sp>
          <p:nvSpPr>
            <p:cNvPr id="19" name="Google Shape;116;p4">
              <a:extLst>
                <a:ext uri="{FF2B5EF4-FFF2-40B4-BE49-F238E27FC236}">
                  <a16:creationId xmlns:a16="http://schemas.microsoft.com/office/drawing/2014/main" id="{64D4A4F8-E67C-42AC-B949-A3C05E5EAA49}"/>
                </a:ext>
              </a:extLst>
            </p:cNvPr>
            <p:cNvSpPr txBox="1"/>
            <p:nvPr/>
          </p:nvSpPr>
          <p:spPr>
            <a:xfrm>
              <a:off x="11652249" y="5273675"/>
              <a:ext cx="3089664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5. Каналы распространения</a:t>
              </a:r>
            </a:p>
          </p:txBody>
        </p:sp>
        <p:sp>
          <p:nvSpPr>
            <p:cNvPr id="20" name="Google Shape;117;p4">
              <a:extLst>
                <a:ext uri="{FF2B5EF4-FFF2-40B4-BE49-F238E27FC236}">
                  <a16:creationId xmlns:a16="http://schemas.microsoft.com/office/drawing/2014/main" id="{2DF54C6E-CF4C-4FAC-9F13-DA61FB84D306}"/>
                </a:ext>
              </a:extLst>
            </p:cNvPr>
            <p:cNvSpPr txBox="1"/>
            <p:nvPr/>
          </p:nvSpPr>
          <p:spPr>
            <a:xfrm>
              <a:off x="14948566" y="1964384"/>
              <a:ext cx="2590799" cy="87564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1. Сегмент потребителей</a:t>
              </a:r>
            </a:p>
          </p:txBody>
        </p:sp>
        <p:sp>
          <p:nvSpPr>
            <p:cNvPr id="21" name="Google Shape;118;p4">
              <a:extLst>
                <a:ext uri="{FF2B5EF4-FFF2-40B4-BE49-F238E27FC236}">
                  <a16:creationId xmlns:a16="http://schemas.microsoft.com/office/drawing/2014/main" id="{5D1F6164-C384-4C2F-8074-643F2EAE3CA8}"/>
                </a:ext>
              </a:extLst>
            </p:cNvPr>
            <p:cNvSpPr txBox="1"/>
            <p:nvPr/>
          </p:nvSpPr>
          <p:spPr>
            <a:xfrm>
              <a:off x="2050016" y="8358651"/>
              <a:ext cx="7994713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7. Структура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расходов</a:t>
              </a:r>
              <a:endParaRPr sz="1500" dirty="0">
                <a:solidFill>
                  <a:srgbClr val="002060"/>
                </a:solidFill>
                <a:latin typeface="Candara" panose="020E0502030303020204"/>
              </a:endParaRPr>
            </a:p>
          </p:txBody>
        </p:sp>
        <p:sp>
          <p:nvSpPr>
            <p:cNvPr id="22" name="Google Shape;119;p4">
              <a:extLst>
                <a:ext uri="{FF2B5EF4-FFF2-40B4-BE49-F238E27FC236}">
                  <a16:creationId xmlns:a16="http://schemas.microsoft.com/office/drawing/2014/main" id="{1C9FD09F-6B84-4590-B06E-E56006467340}"/>
                </a:ext>
              </a:extLst>
            </p:cNvPr>
            <p:cNvSpPr txBox="1"/>
            <p:nvPr/>
          </p:nvSpPr>
          <p:spPr>
            <a:xfrm>
              <a:off x="10129285" y="8343021"/>
              <a:ext cx="8044459" cy="51076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l"/>
              <a:r>
                <a:rPr lang="ru-RU" sz="15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6. Потоки </a:t>
              </a:r>
              <a:r>
                <a:rPr lang="ru-RU" sz="1500" b="1" dirty="0" smtClean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доходов</a:t>
              </a:r>
              <a:endParaRPr lang="ru-RU" sz="1500" b="1" dirty="0">
                <a:solidFill>
                  <a:srgbClr val="00206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411" y="5354653"/>
            <a:ext cx="5779469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265113" marR="0" indent="-777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перечисления статей затрат и общая сумма (в руб.) </a:t>
            </a:r>
          </a:p>
        </p:txBody>
      </p:sp>
      <p:sp>
        <p:nvSpPr>
          <p:cNvPr id="39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6138386" y="5354653"/>
            <a:ext cx="5788213" cy="950940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перечисление статей доходов и общая сумма (в руб.)</a:t>
            </a:r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7231712" y="1579610"/>
            <a:ext cx="2296508" cy="154436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основная суть продукта (кратко)</a:t>
            </a:r>
          </a:p>
        </p:txBody>
      </p:sp>
      <p:sp>
        <p:nvSpPr>
          <p:cNvPr id="45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9528218" y="1579611"/>
            <a:ext cx="2383113" cy="3472614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целевая аудитория</a:t>
            </a:r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7219318" y="3677930"/>
            <a:ext cx="2308900" cy="1374296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основная суть продукта (кратко)</a:t>
            </a:r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5172073" y="1579609"/>
            <a:ext cx="2047245" cy="3472615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то, что является ценностным предложением</a:t>
            </a:r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2431529" y="1376283"/>
            <a:ext cx="2721647" cy="1747688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решение</a:t>
            </a:r>
          </a:p>
        </p:txBody>
      </p:sp>
      <p:sp>
        <p:nvSpPr>
          <p:cNvPr id="4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341449" y="1824144"/>
            <a:ext cx="2078534" cy="3228079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важно перечислить проблемы, а также указать как сейчас решаются эти проблемы без вашего продукта</a:t>
            </a:r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25" hasCustomPrompt="1"/>
          </p:nvPr>
        </p:nvSpPr>
        <p:spPr>
          <a:xfrm>
            <a:off x="2419982" y="3489711"/>
            <a:ext cx="2733193" cy="1562511"/>
          </a:xfrm>
          <a:ln w="12700">
            <a:miter lim="400000"/>
          </a:ln>
        </p:spPr>
        <p:txBody>
          <a:bodyPr lIns="45718" tIns="45718" rIns="45718" bIns="45718">
            <a:noAutofit/>
          </a:bodyPr>
          <a:lstStyle>
            <a:lvl1pPr marL="0" indent="177800">
              <a:spcBef>
                <a:spcPts val="0"/>
              </a:spcBef>
              <a:buNone/>
              <a:defRPr kumimoji="0" lang="ru-RU" sz="14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 smtClean="0"/>
              <a:t>Здесь указывается то, что позволяет зарабатывать, например кол-во пользователей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26" name="Текст заголовка">
            <a:extLst>
              <a:ext uri="{FF2B5EF4-FFF2-40B4-BE49-F238E27FC236}">
                <a16:creationId xmlns:a16="http://schemas.microsoft.com/office/drawing/2014/main" id="{2CFC46DE-2201-42C2-BF3C-C284A51B7C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endParaRPr dirty="0"/>
          </a:p>
        </p:txBody>
      </p: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650551" y="1285473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01.01.24-31.03.24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5840467" y="279353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01.04.24-30.06.24</a:t>
            </a:r>
            <a:endParaRPr lang="ru-RU" dirty="0">
              <a:sym typeface="Helvetica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78258" y="4125236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01.07.24-30.</a:t>
            </a:r>
            <a:r>
              <a:rPr lang="en-US" dirty="0" smtClean="0">
                <a:sym typeface="Helvetica"/>
              </a:rPr>
              <a:t>0</a:t>
            </a:r>
            <a:r>
              <a:rPr lang="ru-RU" dirty="0" smtClean="0">
                <a:sym typeface="Helvetica"/>
              </a:rPr>
              <a:t>9.2</a:t>
            </a:r>
            <a:r>
              <a:rPr lang="en-US" dirty="0" smtClean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5899244" y="5511782"/>
            <a:ext cx="1769806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dirty="0" smtClean="0">
                <a:sym typeface="Helvetica"/>
              </a:rPr>
              <a:t>01.10.2</a:t>
            </a:r>
            <a:r>
              <a:rPr lang="en-US" dirty="0" smtClean="0">
                <a:sym typeface="Helvetica"/>
              </a:rPr>
              <a:t>4</a:t>
            </a:r>
            <a:r>
              <a:rPr lang="ru-RU" dirty="0" smtClean="0">
                <a:sym typeface="Helvetica"/>
              </a:rPr>
              <a:t>-3</a:t>
            </a:r>
            <a:r>
              <a:rPr lang="en-US" dirty="0" smtClean="0">
                <a:sym typeface="Helvetica"/>
              </a:rPr>
              <a:t>1</a:t>
            </a:r>
            <a:r>
              <a:rPr lang="ru-RU" dirty="0" smtClean="0">
                <a:sym typeface="Helvetica"/>
              </a:rPr>
              <a:t>.12.2</a:t>
            </a:r>
            <a:r>
              <a:rPr lang="en-US" dirty="0" smtClean="0">
                <a:sym typeface="Helvetica"/>
              </a:rPr>
              <a:t>4</a:t>
            </a:r>
            <a:endParaRPr lang="ru-RU" dirty="0">
              <a:sym typeface="Helvetica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 smtClean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Потенциальные потребительские сегменты</a:t>
            </a: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latin typeface="Gilroy-ExtraBold"/>
              <a:ea typeface="Gilroy-ExtraBold"/>
              <a:cs typeface="Gilroy-ExtraBold"/>
              <a:sym typeface="Helvetic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63518"/>
            <a:ext cx="453825" cy="57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12" name="Таблица 11"/>
          <p:cNvSpPr>
            <a:spLocks noGrp="1"/>
          </p:cNvSpPr>
          <p:nvPr>
            <p:ph type="tbl" sz="quarter" idx="10"/>
          </p:nvPr>
        </p:nvSpPr>
        <p:spPr>
          <a:xfrm>
            <a:off x="688686" y="1182186"/>
            <a:ext cx="11237913" cy="4881562"/>
          </a:xfrm>
          <a:noFill/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+mn-ea"/>
                <a:cs typeface="+mn-cs"/>
                <a:sym typeface="Calibri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0" y="42055"/>
            <a:ext cx="453825" cy="576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20535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55" r:id="rId4"/>
    <p:sldLayoutId id="2147483664" r:id="rId5"/>
    <p:sldLayoutId id="2147483659" r:id="rId6"/>
    <p:sldLayoutId id="2147483662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431350"/>
            <a:ext cx="5443638" cy="438578"/>
          </a:xfrm>
        </p:spPr>
        <p:txBody>
          <a:bodyPr/>
          <a:lstStyle/>
          <a:p>
            <a:r>
              <a:rPr lang="ru-RU" dirty="0" err="1"/>
              <a:t>Трекер</a:t>
            </a:r>
            <a:r>
              <a:rPr lang="ru-RU" dirty="0"/>
              <a:t> настроения</a:t>
            </a:r>
            <a:endParaRPr lang="ru-RU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Edu Net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936905" y="4027788"/>
            <a:ext cx="4169076" cy="138873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Приложение, которое поможет отследить свое психоэмоциональное состояние и настроение. Также приложение будет включать в себя различные полезные материалы, возможность получения консультации и помощи специалистов.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Нано-, </a:t>
            </a:r>
            <a:r>
              <a:rPr lang="ru-RU" dirty="0" err="1"/>
              <a:t>био</a:t>
            </a:r>
            <a:r>
              <a:rPr lang="ru-RU" dirty="0"/>
              <a:t>-, информационные, </a:t>
            </a:r>
            <a:r>
              <a:rPr lang="ru-RU" dirty="0" err="1"/>
              <a:t>когнетивные</a:t>
            </a:r>
            <a:r>
              <a:rPr lang="ru-RU" dirty="0"/>
              <a:t> </a:t>
            </a:r>
            <a:r>
              <a:rPr lang="ru-RU" dirty="0" err="1"/>
              <a:t>техгологии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/>
              <a:t>Мы предлагаем не просто приложение по отслеживанию настроения и эмоционального состояния, но и сервис по информационному сопровождению и просвещению ментального здоровья и эмоционального благополучия. 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362200" y="1424804"/>
            <a:ext cx="5410200" cy="1689872"/>
          </a:xfrm>
        </p:spPr>
        <p:txBody>
          <a:bodyPr>
            <a:normAutofit lnSpcReduction="10000"/>
          </a:bodyPr>
          <a:lstStyle/>
          <a:p>
            <a:pPr marL="85725" indent="0" algn="just">
              <a:buNone/>
            </a:pPr>
            <a:r>
              <a:rPr lang="ru-RU" sz="1100" dirty="0"/>
              <a:t> </a:t>
            </a:r>
            <a:r>
              <a:rPr lang="ru-RU" sz="1200" dirty="0"/>
              <a:t>Проблема влияния </a:t>
            </a:r>
            <a:r>
              <a:rPr lang="ru-RU" sz="1200" dirty="0" err="1"/>
              <a:t>психо</a:t>
            </a:r>
            <a:r>
              <a:rPr lang="ru-RU" sz="1200" dirty="0"/>
              <a:t>-эмоционального состояния (тревоги, гнева, одиночества) на принятие решений и  на результаты деятельности у молодых людей в возрасте от 14 до 23 лет. Исследователи оценили уровень тревожности и депрессии у взрослых с апреля 2020 года по август 2022 и обнаружили, что вероятность постановки таких диагнозов выросла почти в четыре раза в сравнении с 2019 годом.</a:t>
            </a:r>
            <a:br>
              <a:rPr lang="ru-RU" sz="1200" dirty="0"/>
            </a:br>
            <a:r>
              <a:rPr lang="ru-RU" sz="1200" dirty="0"/>
              <a:t>Исследования показывают, что уровень тревожности, депрессии и </a:t>
            </a:r>
            <a:r>
              <a:rPr lang="ru-RU" sz="1200" dirty="0" err="1"/>
              <a:t>аддикций</a:t>
            </a:r>
            <a:r>
              <a:rPr lang="ru-RU" sz="1200" dirty="0"/>
              <a:t> рос и в годы, предшествовавшие пандемии. Этому много причин: постоянно ускоряющийся ритм жизни, переход к цифровым взаимодействиям, изменение питания, недостаток подвижности.</a:t>
            </a:r>
            <a:endParaRPr lang="ru-RU" sz="1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85725" indent="0" algn="just">
              <a:buNone/>
            </a:pPr>
            <a:r>
              <a:rPr lang="ru-RU" sz="1200" dirty="0"/>
              <a:t>Приложение поможет пользователям визуально оценивать свое состояние, даст понять, если что-то не так, а приложение уже на основании специальных алгоритмов, которые проанализируют внесенную информацию пользователем, выдаст рекомендации по улучшению  ухудшающегося эмоционального состояния. Оно обеспечит им первоначальную помощь, и в случае чего, предложит профессиональную, в ключе ссылок на квалифицированные платформы или специалистов, которые могут оказать основательную помощь.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BCAEB7-318A-49A7-9F80-AF191B5290A7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738164136"/>
              </p:ext>
            </p:extLst>
          </p:nvPr>
        </p:nvGraphicFramePr>
        <p:xfrm>
          <a:off x="352425" y="1047750"/>
          <a:ext cx="11479214" cy="5209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9607">
                  <a:extLst>
                    <a:ext uri="{9D8B030D-6E8A-4147-A177-3AD203B41FA5}">
                      <a16:colId xmlns:a16="http://schemas.microsoft.com/office/drawing/2014/main" val="3076297344"/>
                    </a:ext>
                  </a:extLst>
                </a:gridCol>
                <a:gridCol w="5739607">
                  <a:extLst>
                    <a:ext uri="{9D8B030D-6E8A-4147-A177-3AD203B41FA5}">
                      <a16:colId xmlns:a16="http://schemas.microsoft.com/office/drawing/2014/main" val="423051674"/>
                    </a:ext>
                  </a:extLst>
                </a:gridCol>
              </a:tblGrid>
              <a:tr h="538678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Целевая </a:t>
                      </a: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аудитория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sym typeface="Helvetica"/>
                        </a:rPr>
                        <a:t>Ценностное предложение</a:t>
                      </a:r>
                    </a:p>
                  </a:txBody>
                  <a:tcPr anchor="ctr"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26970"/>
                  </a:ext>
                </a:extLst>
              </a:tr>
              <a:tr h="4671071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0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9" y="1745673"/>
            <a:ext cx="5498274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Люди </a:t>
            </a:r>
            <a:r>
              <a:rPr lang="ru-RU" sz="2000" dirty="0" smtClean="0">
                <a:solidFill>
                  <a:srgbClr val="002060"/>
                </a:solidFill>
              </a:rPr>
              <a:t>от 16 лет и более, </a:t>
            </a:r>
            <a:r>
              <a:rPr lang="ru-RU" sz="2000" dirty="0">
                <a:solidFill>
                  <a:srgbClr val="002060"/>
                </a:solidFill>
              </a:rPr>
              <a:t>которые преимущественно обучаются в университете и, в некоторых случаях, совмещают с работой.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721" y="1745673"/>
            <a:ext cx="5515099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Мы предлагаем не просто приложение по отслеживанию настроения и эмоционального состояния, но и сервис по информационному сопровождению и просвещению ментального здоровья и эмоционального благополучия. </a:t>
            </a:r>
          </a:p>
        </p:txBody>
      </p:sp>
    </p:spTree>
    <p:extLst>
      <p:ext uri="{BB962C8B-B14F-4D97-AF65-F5344CB8AC3E}">
        <p14:creationId xmlns:p14="http://schemas.microsoft.com/office/powerpoint/2010/main" val="16829941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6D8A34F-EF88-4348-960E-34E97E46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464569"/>
              </p:ext>
            </p:extLst>
          </p:nvPr>
        </p:nvGraphicFramePr>
        <p:xfrm>
          <a:off x="304801" y="1205440"/>
          <a:ext cx="11630024" cy="51491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7506">
                  <a:extLst>
                    <a:ext uri="{9D8B030D-6E8A-4147-A177-3AD203B41FA5}">
                      <a16:colId xmlns:a16="http://schemas.microsoft.com/office/drawing/2014/main" val="3344974326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1847720295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950557334"/>
                    </a:ext>
                  </a:extLst>
                </a:gridCol>
                <a:gridCol w="2907506">
                  <a:extLst>
                    <a:ext uri="{9D8B030D-6E8A-4147-A177-3AD203B41FA5}">
                      <a16:colId xmlns:a16="http://schemas.microsoft.com/office/drawing/2014/main" val="636569222"/>
                    </a:ext>
                  </a:extLst>
                </a:gridCol>
              </a:tblGrid>
              <a:tr h="90412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КОНКУРЕНТ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ПРОДУКТ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ХАРАКТЕРИСТИКИ ПРОДУКТА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  <a:latin typeface="Gilroy-ExtraBold"/>
                        </a:rPr>
                        <a:t>НАШИ КОНКУРЕТНЫЕ ПРЕИМУЩЕСТВА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4437"/>
                  </a:ext>
                </a:extLst>
              </a:tr>
              <a:tr h="424505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- Apple Health</a:t>
                      </a:r>
                    </a:p>
                    <a:p>
                      <a:pPr algn="l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Daylio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, </a:t>
                      </a:r>
                    </a:p>
                    <a:p>
                      <a:pPr algn="l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Moodfit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,</a:t>
                      </a:r>
                    </a:p>
                    <a:p>
                      <a:pPr algn="l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- Mind Tracker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</a:rPr>
                        <a:t>Трекер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настроения</a:t>
                      </a:r>
                      <a:endParaRPr lang="ru-RU" sz="140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Ограниченный выбор эмоций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Отсутствие разъяснений для чего нужно приложение и что оно делает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Интерфейс, который интуитивно непонятен.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Сильно ограниченный пробный период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Предусматривается сотрудничество с различными сервисами онлайн-психологического консультирования, где приложение выступает первым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</a:rPr>
                        <a:t>лендингом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для  клиентов.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Наличие дополнительной информации в виде статей, касаемо ментального и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</a:rPr>
                        <a:t>психо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-эмоционального состояния.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После каждой отметки своего настроения приложение дает либо совет, либо полезный интересный факт.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Наличие расслабляющих мини-игр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Широкий выбор эмоций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</a:rPr>
                        <a:t>Френдли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интерфейс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006994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2AF07C-30E8-42D1-BFAC-8F01D77DF0C6}"/>
              </a:ext>
            </a:extLst>
          </p:cNvPr>
          <p:cNvSpPr txBox="1">
            <a:spLocks/>
          </p:cNvSpPr>
          <p:nvPr/>
        </p:nvSpPr>
        <p:spPr>
          <a:xfrm>
            <a:off x="3293126" y="183919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Ключевые конкуренты </a:t>
            </a:r>
          </a:p>
          <a:p>
            <a:pPr hangingPunct="1"/>
            <a:r>
              <a:rPr lang="ru-RU" sz="1400" b="1" dirty="0">
                <a:solidFill>
                  <a:srgbClr val="FF0000"/>
                </a:solidFill>
                <a:highlight>
                  <a:srgbClr val="FFFF00"/>
                </a:highlight>
                <a:latin typeface="Gilroy-ExtraBold"/>
                <a:sym typeface="Helvetica"/>
              </a:rPr>
              <a:t>(количество </a:t>
            </a:r>
            <a:r>
              <a:rPr lang="ru-RU" sz="1400" b="1" dirty="0" smtClean="0">
                <a:solidFill>
                  <a:srgbClr val="FF0000"/>
                </a:solidFill>
                <a:highlight>
                  <a:srgbClr val="FFFF00"/>
                </a:highlight>
                <a:latin typeface="Gilroy-ExtraBold"/>
                <a:sym typeface="Helvetica"/>
              </a:rPr>
              <a:t>строк </a:t>
            </a:r>
            <a:r>
              <a:rPr lang="ru-RU" sz="1400" b="1" dirty="0">
                <a:solidFill>
                  <a:srgbClr val="FF0000"/>
                </a:solidFill>
                <a:highlight>
                  <a:srgbClr val="FFFF00"/>
                </a:highlight>
                <a:latin typeface="Gilroy-ExtraBold"/>
                <a:sym typeface="Helvetica"/>
              </a:rPr>
              <a:t>может меняться, но оптимально оставить трех конкурентов)</a:t>
            </a:r>
          </a:p>
        </p:txBody>
      </p:sp>
    </p:spTree>
    <p:extLst>
      <p:ext uri="{BB962C8B-B14F-4D97-AF65-F5344CB8AC3E}">
        <p14:creationId xmlns:p14="http://schemas.microsoft.com/office/powerpoint/2010/main" val="41476454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indent="0" algn="just"/>
            <a:r>
              <a:rPr lang="ru-RU" dirty="0" smtClean="0"/>
              <a:t>Привлечение специалистов (графический дизайнер, психолог, </a:t>
            </a:r>
            <a:r>
              <a:rPr lang="ru-RU" dirty="0" err="1" smtClean="0"/>
              <a:t>айтишник</a:t>
            </a:r>
            <a:r>
              <a:rPr lang="ru-RU" dirty="0" smtClean="0"/>
              <a:t>, и </a:t>
            </a:r>
            <a:r>
              <a:rPr lang="ru-RU" dirty="0" err="1" smtClean="0"/>
              <a:t>тд</a:t>
            </a:r>
            <a:r>
              <a:rPr lang="ru-RU" dirty="0" smtClean="0"/>
              <a:t>.), а также разработка приложения </a:t>
            </a:r>
            <a:r>
              <a:rPr lang="en-US" dirty="0" smtClean="0"/>
              <a:t>~</a:t>
            </a:r>
            <a:r>
              <a:rPr lang="ru-RU" dirty="0" smtClean="0"/>
              <a:t> 2 млн. руб.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just"/>
            <a:r>
              <a:rPr lang="ru-RU" dirty="0"/>
              <a:t>1) Подписка </a:t>
            </a:r>
            <a:r>
              <a:rPr lang="en-US" dirty="0" smtClean="0"/>
              <a:t>~</a:t>
            </a:r>
            <a:r>
              <a:rPr lang="ru-RU" dirty="0" smtClean="0"/>
              <a:t> 899 руб. год (75 руб. в месяц)/199 руб. в месяц.</a:t>
            </a:r>
            <a:endParaRPr lang="ru-RU" dirty="0"/>
          </a:p>
          <a:p>
            <a:pPr algn="just"/>
            <a:r>
              <a:rPr lang="ru-RU" dirty="0" smtClean="0"/>
              <a:t>2</a:t>
            </a:r>
            <a:r>
              <a:rPr lang="ru-RU" dirty="0"/>
              <a:t>) Предусматривается сотрудничество с различными сервисами онлайн-психологического </a:t>
            </a:r>
            <a:r>
              <a:rPr lang="ru-RU" dirty="0" smtClean="0"/>
              <a:t>консультирования.</a:t>
            </a:r>
            <a:r>
              <a:rPr lang="en-US" dirty="0" smtClean="0"/>
              <a:t> ~</a:t>
            </a:r>
            <a:r>
              <a:rPr lang="ru-RU" dirty="0" smtClean="0"/>
              <a:t> 2500 руб. за один часовой сеанс.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indent="0" algn="just"/>
            <a:r>
              <a:rPr lang="ru-RU" dirty="0"/>
              <a:t>Предусматривается сотрудничество с различными сервисами онлайн-психологического </a:t>
            </a:r>
            <a:r>
              <a:rPr lang="ru-RU" dirty="0" smtClean="0"/>
              <a:t>консультирования.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/>
          </p:nvPr>
        </p:nvSpPr>
        <p:spPr>
          <a:xfrm>
            <a:off x="9540612" y="1579611"/>
            <a:ext cx="2074604" cy="3472614"/>
          </a:xfrm>
        </p:spPr>
        <p:txBody>
          <a:bodyPr/>
          <a:lstStyle/>
          <a:p>
            <a:pPr indent="0"/>
            <a:r>
              <a:rPr lang="ru-RU" dirty="0"/>
              <a:t>Люди от 16 лет и более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1"/>
          </p:nvPr>
        </p:nvSpPr>
        <p:spPr>
          <a:xfrm>
            <a:off x="7219318" y="3583709"/>
            <a:ext cx="2308900" cy="1468517"/>
          </a:xfrm>
        </p:spPr>
        <p:txBody>
          <a:bodyPr/>
          <a:lstStyle/>
          <a:p>
            <a:pPr indent="0" algn="just"/>
            <a:r>
              <a:rPr lang="ru-RU" sz="1200" dirty="0"/>
              <a:t>Приложение </a:t>
            </a:r>
            <a:r>
              <a:rPr lang="ru-RU" sz="1200" dirty="0" smtClean="0"/>
              <a:t>на </a:t>
            </a:r>
            <a:r>
              <a:rPr lang="ru-RU" sz="1200" dirty="0"/>
              <a:t>основании специальных алгоритмов, которые проанализируют внесенную информацию пользователем, выдаст рекомендации по улучшению  ухудшающегося эмоционального состояния.</a:t>
            </a:r>
            <a:endParaRPr lang="ru-RU" sz="12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indent="0" algn="just"/>
            <a:r>
              <a:rPr lang="ru-RU" sz="1600" dirty="0"/>
              <a:t>Приложение представляет </a:t>
            </a:r>
            <a:r>
              <a:rPr lang="ru-RU" sz="1600" dirty="0" smtClean="0"/>
              <a:t>инструмент </a:t>
            </a:r>
            <a:r>
              <a:rPr lang="ru-RU" sz="1600" dirty="0"/>
              <a:t>для самоанализа и профилактики своего </a:t>
            </a:r>
            <a:r>
              <a:rPr lang="ru-RU" sz="1600" dirty="0" smtClean="0"/>
              <a:t>настроения.</a:t>
            </a:r>
            <a:endParaRPr lang="ru-RU" sz="16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indent="0" algn="just"/>
            <a:r>
              <a:rPr lang="ru-RU" dirty="0"/>
              <a:t>Приложение (сервис по информационному сопровождению и просвещению ментального здоровья и эмоционального </a:t>
            </a:r>
            <a:r>
              <a:rPr lang="ru-RU" dirty="0" smtClean="0"/>
              <a:t>благополучия).</a:t>
            </a:r>
            <a:endParaRPr lang="ru-RU" dirty="0"/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indent="0" algn="just"/>
            <a:r>
              <a:rPr lang="ru-RU" dirty="0"/>
              <a:t>Проблема влияния </a:t>
            </a:r>
            <a:r>
              <a:rPr lang="ru-RU" dirty="0" err="1"/>
              <a:t>психо</a:t>
            </a:r>
            <a:r>
              <a:rPr lang="ru-RU" dirty="0"/>
              <a:t>-эмоционального состояния (тревоги, гнева, одиночества) на принятие решений и на результаты деятельности у молодых </a:t>
            </a:r>
            <a:r>
              <a:rPr lang="ru-RU" dirty="0" smtClean="0"/>
              <a:t>людей.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indent="0" algn="just"/>
            <a:r>
              <a:rPr lang="ru-RU" dirty="0"/>
              <a:t>На первоначальном этапе предположительно будет штат психологов из 5-ти человек, которые будут давать по 8 консультаций в день, суммарно 40 за день, в неделю 200 консультаций, за месяц 800, за год 9600 </a:t>
            </a:r>
            <a:r>
              <a:rPr lang="ru-RU" dirty="0" smtClean="0"/>
              <a:t>сеансов.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2970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Разработка идеи, выбор концепции, анализ рынка.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Тестирование приложения и его доработка, исправление возможных ошибок. 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Разработка приложения, выбор дизайна, привлечение </a:t>
            </a:r>
            <a:r>
              <a:rPr lang="ru-RU" dirty="0"/>
              <a:t>специалистов (графический дизайнер, психолог, </a:t>
            </a:r>
            <a:r>
              <a:rPr lang="ru-RU" dirty="0" err="1"/>
              <a:t>айтишник</a:t>
            </a:r>
            <a:r>
              <a:rPr lang="ru-RU" dirty="0"/>
              <a:t>, и </a:t>
            </a:r>
            <a:r>
              <a:rPr lang="ru-RU" dirty="0" err="1"/>
              <a:t>тд</a:t>
            </a:r>
            <a:r>
              <a:rPr lang="ru-RU" dirty="0" smtClean="0"/>
              <a:t>.).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Релиз приложения на платформы </a:t>
            </a:r>
            <a:r>
              <a:rPr lang="en-US" dirty="0"/>
              <a:t>Play Market, App </a:t>
            </a:r>
            <a:r>
              <a:rPr lang="en-US" dirty="0" smtClean="0"/>
              <a:t>Store</a:t>
            </a:r>
            <a:r>
              <a:rPr lang="ru-RU" dirty="0" smtClean="0"/>
              <a:t>. А также его продвижения</a:t>
            </a:r>
            <a:r>
              <a:rPr lang="ru-RU" dirty="0"/>
              <a:t>. Реклама на различных сервисах, реклама у </a:t>
            </a:r>
            <a:r>
              <a:rPr lang="ru-RU" dirty="0" err="1" smtClean="0"/>
              <a:t>инфлюенсеров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4864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60170C-E0AA-4705-9D05-72C277CE69E9}"/>
              </a:ext>
            </a:extLst>
          </p:cNvPr>
          <p:cNvSpPr/>
          <p:nvPr/>
        </p:nvSpPr>
        <p:spPr>
          <a:xfrm>
            <a:off x="4608286" y="1725506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E110CE-66C9-4461-BBD9-486C412EA9EB}"/>
              </a:ext>
            </a:extLst>
          </p:cNvPr>
          <p:cNvSpPr/>
          <p:nvPr/>
        </p:nvSpPr>
        <p:spPr>
          <a:xfrm>
            <a:off x="2512197" y="4540691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63A8152-B4E1-4DBD-830A-EDA433F743AA}"/>
              </a:ext>
            </a:extLst>
          </p:cNvPr>
          <p:cNvSpPr/>
          <p:nvPr/>
        </p:nvSpPr>
        <p:spPr>
          <a:xfrm>
            <a:off x="7007485" y="4540691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6474691" y="198033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Абдреев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Динар Рустамович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Лидер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1387678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7F08C-EB86-4D64-9E08-B2B7EB29AC78}"/>
              </a:ext>
            </a:extLst>
          </p:cNvPr>
          <p:cNvSpPr txBox="1"/>
          <p:nvPr/>
        </p:nvSpPr>
        <p:spPr>
          <a:xfrm>
            <a:off x="3810721" y="4561180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Офицеров Владимир Алексеевич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Участник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1386843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EA18B2-28F9-4806-868C-C13B3E8F2971}"/>
              </a:ext>
            </a:extLst>
          </p:cNvPr>
          <p:cNvSpPr txBox="1"/>
          <p:nvPr/>
        </p:nvSpPr>
        <p:spPr>
          <a:xfrm>
            <a:off x="8430913" y="4715069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Борисова Ангелина Алексеевна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Участник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1386806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462" y="1538582"/>
            <a:ext cx="1639966" cy="2206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202" y="4055413"/>
            <a:ext cx="1639966" cy="23105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744" y="4067606"/>
            <a:ext cx="1646063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89619482898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abdreevdinar1@icloud.com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6FC35-4817-4E37-A5E9-9B473257796C}"/>
              </a:ext>
            </a:extLst>
          </p:cNvPr>
          <p:cNvSpPr txBox="1"/>
          <p:nvPr/>
        </p:nvSpPr>
        <p:spPr>
          <a:xfrm>
            <a:off x="1875453" y="2425959"/>
            <a:ext cx="835089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000" b="1" dirty="0">
                <a:solidFill>
                  <a:srgbClr val="8F00FF"/>
                </a:solidFill>
                <a:latin typeface="Gilroy-ExtraBold"/>
              </a:rPr>
              <a:t>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52434537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3921</TotalTime>
  <Words>677</Words>
  <Application>Microsoft Office PowerPoint</Application>
  <PresentationFormat>Широкоэкранный</PresentationFormat>
  <Paragraphs>68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Gilroy-ExtraBold</vt:lpstr>
      <vt:lpstr>Gilroy-Light</vt:lpstr>
      <vt:lpstr>Helvetica</vt:lpstr>
      <vt:lpstr>Helvetica Neue</vt:lpstr>
      <vt:lpstr>Тема Office</vt:lpstr>
      <vt:lpstr>Трекер настроения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реализации проекта</vt:lpstr>
      <vt:lpstr>Команда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g3lik</cp:lastModifiedBy>
  <cp:revision>145</cp:revision>
  <dcterms:modified xsi:type="dcterms:W3CDTF">2023-11-14T10:28:47Z</dcterms:modified>
</cp:coreProperties>
</file>