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336" r:id="rId2"/>
    <p:sldId id="350" r:id="rId3"/>
    <p:sldId id="345" r:id="rId4"/>
    <p:sldId id="329" r:id="rId5"/>
    <p:sldId id="351" r:id="rId6"/>
    <p:sldId id="352" r:id="rId7"/>
    <p:sldId id="353" r:id="rId8"/>
    <p:sldId id="331" r:id="rId9"/>
    <p:sldId id="326" r:id="rId10"/>
    <p:sldId id="356" r:id="rId11"/>
    <p:sldId id="355" r:id="rId1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3" orient="horz" pos="15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D9FF"/>
    <a:srgbClr val="E9C5FF"/>
    <a:srgbClr val="9F00FF"/>
    <a:srgbClr val="B5D8E1"/>
    <a:srgbClr val="243A62"/>
    <a:srgbClr val="CC99FF"/>
    <a:srgbClr val="FCAF17"/>
    <a:srgbClr val="FD493D"/>
    <a:srgbClr val="FBB3C1"/>
    <a:srgbClr val="FF2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6350" cap="flat">
              <a:solidFill>
                <a:schemeClr val="accent1"/>
              </a:solidFill>
              <a:prstDash val="solid"/>
              <a:miter lim="800000"/>
            </a:ln>
          </a:left>
          <a:right>
            <a:ln w="6350" cap="flat">
              <a:solidFill>
                <a:schemeClr val="accent1"/>
              </a:solidFill>
              <a:prstDash val="solid"/>
              <a:miter lim="800000"/>
            </a:ln>
          </a:right>
          <a:top>
            <a:ln w="6350" cap="flat">
              <a:solidFill>
                <a:schemeClr val="accent1"/>
              </a:solidFill>
              <a:prstDash val="solid"/>
              <a:miter lim="800000"/>
            </a:ln>
          </a:top>
          <a:bottom>
            <a:ln w="6350" cap="flat">
              <a:solidFill>
                <a:schemeClr val="accent1"/>
              </a:solidFill>
              <a:prstDash val="solid"/>
              <a:miter lim="800000"/>
            </a:ln>
          </a:bottom>
          <a:insideH>
            <a:ln w="6350" cap="flat">
              <a:solidFill>
                <a:schemeClr val="accent1"/>
              </a:solidFill>
              <a:prstDash val="solid"/>
              <a:miter lim="800000"/>
            </a:ln>
          </a:insideH>
          <a:insideV>
            <a:ln w="6350" cap="flat">
              <a:solidFill>
                <a:schemeClr val="accent1"/>
              </a:solidFill>
              <a:prstDash val="solid"/>
              <a:miter lim="800000"/>
            </a:ln>
          </a:insideV>
        </a:tcBdr>
        <a:fill>
          <a:solidFill>
            <a:schemeClr val="accent1">
              <a:alpha val="40000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6350" cap="flat">
              <a:solidFill>
                <a:schemeClr val="accent1"/>
              </a:solidFill>
              <a:prstDash val="solid"/>
              <a:miter lim="800000"/>
            </a:ln>
          </a:left>
          <a:right>
            <a:ln w="12700" cap="flat">
              <a:solidFill>
                <a:schemeClr val="accent1"/>
              </a:solidFill>
              <a:prstDash val="solid"/>
              <a:miter lim="800000"/>
            </a:ln>
          </a:right>
          <a:top>
            <a:ln w="6350" cap="flat">
              <a:solidFill>
                <a:schemeClr val="accent1"/>
              </a:solidFill>
              <a:prstDash val="solid"/>
              <a:miter lim="800000"/>
            </a:ln>
          </a:top>
          <a:bottom>
            <a:ln w="6350" cap="flat">
              <a:solidFill>
                <a:schemeClr val="accent1"/>
              </a:solidFill>
              <a:prstDash val="solid"/>
              <a:miter lim="800000"/>
            </a:ln>
          </a:bottom>
          <a:insideH>
            <a:ln w="6350" cap="flat">
              <a:solidFill>
                <a:schemeClr val="accent1"/>
              </a:solidFill>
              <a:prstDash val="solid"/>
              <a:miter lim="800000"/>
            </a:ln>
          </a:insideH>
          <a:insideV>
            <a:ln w="6350" cap="flat">
              <a:solidFill>
                <a:schemeClr val="accent1"/>
              </a:solidFill>
              <a:prstDash val="solid"/>
              <a:miter lim="800000"/>
            </a:ln>
          </a:insideV>
        </a:tcBdr>
        <a:fill>
          <a:solidFill>
            <a:schemeClr val="accent1">
              <a:alpha val="40000"/>
            </a:scheme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/>
              </a:solidFill>
              <a:prstDash val="solid"/>
              <a:miter lim="800000"/>
            </a:ln>
          </a:top>
          <a:bottom>
            <a:ln w="12700" cap="flat">
              <a:solidFill>
                <a:schemeClr val="accent1"/>
              </a:solidFill>
              <a:prstDash val="solid"/>
              <a:miter lim="8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" cap="flat">
              <a:solidFill>
                <a:schemeClr val="accent1"/>
              </a:solidFill>
              <a:prstDash val="solid"/>
              <a:miter lim="800000"/>
            </a:ln>
          </a:top>
          <a:bottom>
            <a:ln w="12700" cap="flat">
              <a:solidFill>
                <a:srgbClr val="FFFFFF"/>
              </a:solidFill>
              <a:prstDash val="solid"/>
              <a:miter lim="8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96" autoAdjust="0"/>
    <p:restoredTop sz="95250" autoAdjust="0"/>
  </p:normalViewPr>
  <p:slideViewPr>
    <p:cSldViewPr snapToGrid="0" snapToObjects="1" showGuides="1">
      <p:cViewPr varScale="1">
        <p:scale>
          <a:sx n="79" d="100"/>
          <a:sy n="79" d="100"/>
        </p:scale>
        <p:origin x="595" y="67"/>
      </p:cViewPr>
      <p:guideLst>
        <p:guide orient="horz" pos="2160"/>
        <p:guide pos="393"/>
        <p:guide orient="horz" pos="15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A13521-DC92-4E4E-8A88-1FA1EA258E4C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8A50D5-AA47-4C46-A09B-8C717D2A76AB}">
      <dgm:prSet phldrT="[Текст]"/>
      <dgm:spPr>
        <a:solidFill>
          <a:srgbClr val="9F00FF"/>
        </a:solidFill>
        <a:ln>
          <a:solidFill>
            <a:srgbClr val="7030A0"/>
          </a:solidFill>
        </a:ln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roy-ExtraBold"/>
            </a:rPr>
            <a:t>Какую и чью проблему решает</a:t>
          </a:r>
        </a:p>
      </dgm:t>
    </dgm:pt>
    <dgm:pt modelId="{280EB9F0-2D15-4A34-94DC-E4577212CE78}" type="parTrans" cxnId="{283ED4CE-C25E-4580-9DAC-EA55B883CB36}">
      <dgm:prSet/>
      <dgm:spPr/>
      <dgm:t>
        <a:bodyPr/>
        <a:lstStyle/>
        <a:p>
          <a:endParaRPr lang="ru-RU" b="1">
            <a:latin typeface="Gilroy-ExtraBold"/>
          </a:endParaRPr>
        </a:p>
      </dgm:t>
    </dgm:pt>
    <dgm:pt modelId="{6BA2ECD9-C9D9-4F90-8AAB-5C60B9F1F907}" type="sibTrans" cxnId="{283ED4CE-C25E-4580-9DAC-EA55B883CB36}">
      <dgm:prSet/>
      <dgm:spPr/>
      <dgm:t>
        <a:bodyPr/>
        <a:lstStyle/>
        <a:p>
          <a:endParaRPr lang="ru-RU" b="1">
            <a:latin typeface="Gilroy-ExtraBold"/>
          </a:endParaRPr>
        </a:p>
      </dgm:t>
    </dgm:pt>
    <dgm:pt modelId="{529F3279-88E5-4757-A4C3-8BD7CD77D8C9}">
      <dgm:prSet phldrT="[Текст]" custT="1"/>
      <dgm:spPr>
        <a:ln>
          <a:solidFill>
            <a:srgbClr val="7030A0"/>
          </a:solidFill>
        </a:ln>
      </dgm:spPr>
      <dgm:t>
        <a:bodyPr/>
        <a:lstStyle/>
        <a:p>
          <a:endParaRPr lang="ru-RU" sz="2400" b="1" dirty="0">
            <a:latin typeface="Gilroy-ExtraBold"/>
          </a:endParaRPr>
        </a:p>
      </dgm:t>
    </dgm:pt>
    <dgm:pt modelId="{90F80212-BE81-4A8C-95DD-6DA659195EDC}" type="parTrans" cxnId="{9EF9278B-5651-4E1A-BDB4-018189E55A2B}">
      <dgm:prSet/>
      <dgm:spPr/>
      <dgm:t>
        <a:bodyPr/>
        <a:lstStyle/>
        <a:p>
          <a:endParaRPr lang="ru-RU" b="1">
            <a:latin typeface="Gilroy-ExtraBold"/>
          </a:endParaRPr>
        </a:p>
      </dgm:t>
    </dgm:pt>
    <dgm:pt modelId="{75F28BB5-EE8A-4725-B4D4-B8A3B9D99D8C}" type="sibTrans" cxnId="{9EF9278B-5651-4E1A-BDB4-018189E55A2B}">
      <dgm:prSet/>
      <dgm:spPr/>
      <dgm:t>
        <a:bodyPr/>
        <a:lstStyle/>
        <a:p>
          <a:endParaRPr lang="ru-RU" b="1">
            <a:latin typeface="Gilroy-ExtraBold"/>
          </a:endParaRPr>
        </a:p>
      </dgm:t>
    </dgm:pt>
    <dgm:pt modelId="{68B89595-65B1-4B73-834B-61AB58D61EBC}">
      <dgm:prSet phldrT="[Текст]"/>
      <dgm:spPr>
        <a:solidFill>
          <a:srgbClr val="9F00FF"/>
        </a:solidFill>
        <a:ln>
          <a:solidFill>
            <a:srgbClr val="7030A0"/>
          </a:solidFill>
        </a:ln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roy-ExtraBold"/>
            </a:rPr>
            <a:t>Научно-технологическая основа решения</a:t>
          </a:r>
        </a:p>
      </dgm:t>
    </dgm:pt>
    <dgm:pt modelId="{DECC0D95-4E37-480F-A0A9-0583DE1E96F7}" type="parTrans" cxnId="{9C9149DA-169B-4892-BD82-CCE3F32CA20C}">
      <dgm:prSet/>
      <dgm:spPr/>
      <dgm:t>
        <a:bodyPr/>
        <a:lstStyle/>
        <a:p>
          <a:endParaRPr lang="ru-RU" b="1">
            <a:latin typeface="Gilroy-ExtraBold"/>
          </a:endParaRPr>
        </a:p>
      </dgm:t>
    </dgm:pt>
    <dgm:pt modelId="{F2C317CE-6705-4E7B-A883-41AE16550FC5}" type="sibTrans" cxnId="{9C9149DA-169B-4892-BD82-CCE3F32CA20C}">
      <dgm:prSet/>
      <dgm:spPr/>
      <dgm:t>
        <a:bodyPr/>
        <a:lstStyle/>
        <a:p>
          <a:endParaRPr lang="ru-RU" b="1">
            <a:latin typeface="Gilroy-ExtraBold"/>
          </a:endParaRPr>
        </a:p>
      </dgm:t>
    </dgm:pt>
    <dgm:pt modelId="{133DD9C8-EE42-44FE-BD1A-9B3A92116EAE}">
      <dgm:prSet phldrT="[Текст]" custT="1"/>
      <dgm:spPr>
        <a:ln>
          <a:solidFill>
            <a:srgbClr val="7030A0"/>
          </a:solidFill>
        </a:ln>
      </dgm:spPr>
      <dgm:t>
        <a:bodyPr/>
        <a:lstStyle/>
        <a:p>
          <a:endParaRPr lang="ru-RU" sz="2400" b="1" dirty="0">
            <a:latin typeface="Gilroy-ExtraBold"/>
          </a:endParaRPr>
        </a:p>
      </dgm:t>
    </dgm:pt>
    <dgm:pt modelId="{E56D5218-85DF-454D-8C54-415ECE9853F9}" type="parTrans" cxnId="{4A57FB53-2E89-4D29-90D9-52FF7601D931}">
      <dgm:prSet/>
      <dgm:spPr/>
      <dgm:t>
        <a:bodyPr/>
        <a:lstStyle/>
        <a:p>
          <a:endParaRPr lang="ru-RU" b="1">
            <a:latin typeface="Gilroy-ExtraBold"/>
          </a:endParaRPr>
        </a:p>
      </dgm:t>
    </dgm:pt>
    <dgm:pt modelId="{33CC5279-995C-4717-AA89-D54A8004B2BD}" type="sibTrans" cxnId="{4A57FB53-2E89-4D29-90D9-52FF7601D931}">
      <dgm:prSet/>
      <dgm:spPr/>
      <dgm:t>
        <a:bodyPr/>
        <a:lstStyle/>
        <a:p>
          <a:endParaRPr lang="ru-RU" b="1">
            <a:latin typeface="Gilroy-ExtraBold"/>
          </a:endParaRPr>
        </a:p>
      </dgm:t>
    </dgm:pt>
    <dgm:pt modelId="{D8F0FF41-C9BA-47A7-BE2E-580800543680}" type="pres">
      <dgm:prSet presAssocID="{F7A13521-DC92-4E4E-8A88-1FA1EA258E4C}" presName="linearFlow" presStyleCnt="0">
        <dgm:presLayoutVars>
          <dgm:dir/>
          <dgm:animLvl val="lvl"/>
          <dgm:resizeHandles val="exact"/>
        </dgm:presLayoutVars>
      </dgm:prSet>
      <dgm:spPr/>
    </dgm:pt>
    <dgm:pt modelId="{4CE5C585-BEEC-4801-B9FF-1FBE22FFA0FA}" type="pres">
      <dgm:prSet presAssocID="{D38A50D5-AA47-4C46-A09B-8C717D2A76AB}" presName="composite" presStyleCnt="0"/>
      <dgm:spPr/>
    </dgm:pt>
    <dgm:pt modelId="{BBBE63A3-EB10-4838-B957-F63E43FDC814}" type="pres">
      <dgm:prSet presAssocID="{D38A50D5-AA47-4C46-A09B-8C717D2A76AB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B3F6FE57-599B-4DE3-AB87-F51D73C49E27}" type="pres">
      <dgm:prSet presAssocID="{D38A50D5-AA47-4C46-A09B-8C717D2A76AB}" presName="descendantText" presStyleLbl="alignAcc1" presStyleIdx="0" presStyleCnt="2" custLinFactNeighborX="0" custLinFactNeighborY="-130">
        <dgm:presLayoutVars>
          <dgm:bulletEnabled val="1"/>
        </dgm:presLayoutVars>
      </dgm:prSet>
      <dgm:spPr/>
    </dgm:pt>
    <dgm:pt modelId="{7CDC4DFD-911E-4859-93F7-480CAEEF4EA1}" type="pres">
      <dgm:prSet presAssocID="{6BA2ECD9-C9D9-4F90-8AAB-5C60B9F1F907}" presName="sp" presStyleCnt="0"/>
      <dgm:spPr/>
    </dgm:pt>
    <dgm:pt modelId="{F0ED7302-CE3A-43D2-928B-09802ACA7C52}" type="pres">
      <dgm:prSet presAssocID="{68B89595-65B1-4B73-834B-61AB58D61EBC}" presName="composite" presStyleCnt="0"/>
      <dgm:spPr/>
    </dgm:pt>
    <dgm:pt modelId="{9A781854-D7A0-4C10-9886-C04AE40C01F5}" type="pres">
      <dgm:prSet presAssocID="{68B89595-65B1-4B73-834B-61AB58D61EBC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4B70C2FB-A5DD-4100-826E-4BBD446FE246}" type="pres">
      <dgm:prSet presAssocID="{68B89595-65B1-4B73-834B-61AB58D61EBC}" presName="descendantText" presStyleLbl="alignAcc1" presStyleIdx="1" presStyleCnt="2" custLinFactNeighborX="0" custLinFactNeighborY="904">
        <dgm:presLayoutVars>
          <dgm:bulletEnabled val="1"/>
        </dgm:presLayoutVars>
      </dgm:prSet>
      <dgm:spPr/>
    </dgm:pt>
  </dgm:ptLst>
  <dgm:cxnLst>
    <dgm:cxn modelId="{38DEC90E-F661-4CA4-ACFC-1371E96F14B4}" type="presOf" srcId="{F7A13521-DC92-4E4E-8A88-1FA1EA258E4C}" destId="{D8F0FF41-C9BA-47A7-BE2E-580800543680}" srcOrd="0" destOrd="0" presId="urn:microsoft.com/office/officeart/2005/8/layout/chevron2"/>
    <dgm:cxn modelId="{05B41911-1437-41CE-A4BA-BACEAE03B00C}" type="presOf" srcId="{68B89595-65B1-4B73-834B-61AB58D61EBC}" destId="{9A781854-D7A0-4C10-9886-C04AE40C01F5}" srcOrd="0" destOrd="0" presId="urn:microsoft.com/office/officeart/2005/8/layout/chevron2"/>
    <dgm:cxn modelId="{B65B9826-9F80-4CB7-85FE-6DBD3032B4E1}" type="presOf" srcId="{D38A50D5-AA47-4C46-A09B-8C717D2A76AB}" destId="{BBBE63A3-EB10-4838-B957-F63E43FDC814}" srcOrd="0" destOrd="0" presId="urn:microsoft.com/office/officeart/2005/8/layout/chevron2"/>
    <dgm:cxn modelId="{46DF0F36-9ABC-49DF-86D0-176D20409AA3}" type="presOf" srcId="{133DD9C8-EE42-44FE-BD1A-9B3A92116EAE}" destId="{4B70C2FB-A5DD-4100-826E-4BBD446FE246}" srcOrd="0" destOrd="0" presId="urn:microsoft.com/office/officeart/2005/8/layout/chevron2"/>
    <dgm:cxn modelId="{4A57FB53-2E89-4D29-90D9-52FF7601D931}" srcId="{68B89595-65B1-4B73-834B-61AB58D61EBC}" destId="{133DD9C8-EE42-44FE-BD1A-9B3A92116EAE}" srcOrd="0" destOrd="0" parTransId="{E56D5218-85DF-454D-8C54-415ECE9853F9}" sibTransId="{33CC5279-995C-4717-AA89-D54A8004B2BD}"/>
    <dgm:cxn modelId="{9EF9278B-5651-4E1A-BDB4-018189E55A2B}" srcId="{D38A50D5-AA47-4C46-A09B-8C717D2A76AB}" destId="{529F3279-88E5-4757-A4C3-8BD7CD77D8C9}" srcOrd="0" destOrd="0" parTransId="{90F80212-BE81-4A8C-95DD-6DA659195EDC}" sibTransId="{75F28BB5-EE8A-4725-B4D4-B8A3B9D99D8C}"/>
    <dgm:cxn modelId="{F97F6CC7-A3B4-4BBB-B9F9-75CDF70175AD}" type="presOf" srcId="{529F3279-88E5-4757-A4C3-8BD7CD77D8C9}" destId="{B3F6FE57-599B-4DE3-AB87-F51D73C49E27}" srcOrd="0" destOrd="0" presId="urn:microsoft.com/office/officeart/2005/8/layout/chevron2"/>
    <dgm:cxn modelId="{283ED4CE-C25E-4580-9DAC-EA55B883CB36}" srcId="{F7A13521-DC92-4E4E-8A88-1FA1EA258E4C}" destId="{D38A50D5-AA47-4C46-A09B-8C717D2A76AB}" srcOrd="0" destOrd="0" parTransId="{280EB9F0-2D15-4A34-94DC-E4577212CE78}" sibTransId="{6BA2ECD9-C9D9-4F90-8AAB-5C60B9F1F907}"/>
    <dgm:cxn modelId="{9C9149DA-169B-4892-BD82-CCE3F32CA20C}" srcId="{F7A13521-DC92-4E4E-8A88-1FA1EA258E4C}" destId="{68B89595-65B1-4B73-834B-61AB58D61EBC}" srcOrd="1" destOrd="0" parTransId="{DECC0D95-4E37-480F-A0A9-0583DE1E96F7}" sibTransId="{F2C317CE-6705-4E7B-A883-41AE16550FC5}"/>
    <dgm:cxn modelId="{5187088B-EA14-4C62-9AB4-74F2331C29AE}" type="presParOf" srcId="{D8F0FF41-C9BA-47A7-BE2E-580800543680}" destId="{4CE5C585-BEEC-4801-B9FF-1FBE22FFA0FA}" srcOrd="0" destOrd="0" presId="urn:microsoft.com/office/officeart/2005/8/layout/chevron2"/>
    <dgm:cxn modelId="{95BF12BE-D059-4FBF-825C-87B6930C1673}" type="presParOf" srcId="{4CE5C585-BEEC-4801-B9FF-1FBE22FFA0FA}" destId="{BBBE63A3-EB10-4838-B957-F63E43FDC814}" srcOrd="0" destOrd="0" presId="urn:microsoft.com/office/officeart/2005/8/layout/chevron2"/>
    <dgm:cxn modelId="{3AC6DD34-250A-4E22-AF1C-04A0111ABDED}" type="presParOf" srcId="{4CE5C585-BEEC-4801-B9FF-1FBE22FFA0FA}" destId="{B3F6FE57-599B-4DE3-AB87-F51D73C49E27}" srcOrd="1" destOrd="0" presId="urn:microsoft.com/office/officeart/2005/8/layout/chevron2"/>
    <dgm:cxn modelId="{F3EAF7D9-1350-4F0C-94CC-6CB55BDE0BBE}" type="presParOf" srcId="{D8F0FF41-C9BA-47A7-BE2E-580800543680}" destId="{7CDC4DFD-911E-4859-93F7-480CAEEF4EA1}" srcOrd="1" destOrd="0" presId="urn:microsoft.com/office/officeart/2005/8/layout/chevron2"/>
    <dgm:cxn modelId="{1324FDD1-ADBF-4CD2-B373-D0A232529511}" type="presParOf" srcId="{D8F0FF41-C9BA-47A7-BE2E-580800543680}" destId="{F0ED7302-CE3A-43D2-928B-09802ACA7C52}" srcOrd="2" destOrd="0" presId="urn:microsoft.com/office/officeart/2005/8/layout/chevron2"/>
    <dgm:cxn modelId="{F188FD27-9901-4669-A62E-72B9DC0F81B8}" type="presParOf" srcId="{F0ED7302-CE3A-43D2-928B-09802ACA7C52}" destId="{9A781854-D7A0-4C10-9886-C04AE40C01F5}" srcOrd="0" destOrd="0" presId="urn:microsoft.com/office/officeart/2005/8/layout/chevron2"/>
    <dgm:cxn modelId="{30354CCD-2098-40ED-A485-4B3531D41B4D}" type="presParOf" srcId="{F0ED7302-CE3A-43D2-928B-09802ACA7C52}" destId="{4B70C2FB-A5DD-4100-826E-4BBD446FE24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BE63A3-EB10-4838-B957-F63E43FDC814}">
      <dsp:nvSpPr>
        <dsp:cNvPr id="0" name=""/>
        <dsp:cNvSpPr/>
      </dsp:nvSpPr>
      <dsp:spPr>
        <a:xfrm rot="5400000">
          <a:off x="-389823" y="392020"/>
          <a:ext cx="2598822" cy="1819176"/>
        </a:xfrm>
        <a:prstGeom prst="chevron">
          <a:avLst/>
        </a:prstGeom>
        <a:solidFill>
          <a:srgbClr val="9F00FF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roy-ExtraBold"/>
            </a:rPr>
            <a:t>Какую и чью проблему решает</a:t>
          </a:r>
        </a:p>
      </dsp:txBody>
      <dsp:txXfrm rot="-5400000">
        <a:off x="0" y="911785"/>
        <a:ext cx="1819176" cy="779646"/>
      </dsp:txXfrm>
    </dsp:sp>
    <dsp:sp modelId="{B3F6FE57-599B-4DE3-AB87-F51D73C49E27}">
      <dsp:nvSpPr>
        <dsp:cNvPr id="0" name=""/>
        <dsp:cNvSpPr/>
      </dsp:nvSpPr>
      <dsp:spPr>
        <a:xfrm rot="5400000">
          <a:off x="3738222" y="-1919045"/>
          <a:ext cx="1689234" cy="552732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400" b="1" kern="1200" dirty="0">
            <a:latin typeface="Gilroy-ExtraBold"/>
          </a:endParaRPr>
        </a:p>
      </dsp:txBody>
      <dsp:txXfrm rot="-5400000">
        <a:off x="1819176" y="82463"/>
        <a:ext cx="5444865" cy="1524310"/>
      </dsp:txXfrm>
    </dsp:sp>
    <dsp:sp modelId="{9A781854-D7A0-4C10-9886-C04AE40C01F5}">
      <dsp:nvSpPr>
        <dsp:cNvPr id="0" name=""/>
        <dsp:cNvSpPr/>
      </dsp:nvSpPr>
      <dsp:spPr>
        <a:xfrm rot="5400000">
          <a:off x="-389823" y="2707832"/>
          <a:ext cx="2598822" cy="1819176"/>
        </a:xfrm>
        <a:prstGeom prst="chevron">
          <a:avLst/>
        </a:prstGeom>
        <a:solidFill>
          <a:srgbClr val="9F00FF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roy-ExtraBold"/>
            </a:rPr>
            <a:t>Научно-технологическая основа решения</a:t>
          </a:r>
        </a:p>
      </dsp:txBody>
      <dsp:txXfrm rot="-5400000">
        <a:off x="0" y="3227597"/>
        <a:ext cx="1819176" cy="779646"/>
      </dsp:txXfrm>
    </dsp:sp>
    <dsp:sp modelId="{4B70C2FB-A5DD-4100-826E-4BBD446FE246}">
      <dsp:nvSpPr>
        <dsp:cNvPr id="0" name=""/>
        <dsp:cNvSpPr/>
      </dsp:nvSpPr>
      <dsp:spPr>
        <a:xfrm rot="5400000">
          <a:off x="3738222" y="414233"/>
          <a:ext cx="1689234" cy="552732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400" b="1" kern="1200" dirty="0">
            <a:latin typeface="Gilroy-ExtraBold"/>
          </a:endParaRPr>
        </a:p>
      </dsp:txBody>
      <dsp:txXfrm rot="-5400000">
        <a:off x="1819176" y="2415741"/>
        <a:ext cx="5444865" cy="1524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6" name="Shape 14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2802570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6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diagramData" Target="../diagrams/data1.xml"/><Relationship Id="rId5" Type="http://schemas.openxmlformats.org/officeDocument/2006/relationships/image" Target="../media/image8.jpeg"/><Relationship Id="rId10" Type="http://schemas.microsoft.com/office/2007/relationships/diagramDrawing" Target="../diagrams/drawing1.xml"/><Relationship Id="rId4" Type="http://schemas.openxmlformats.org/officeDocument/2006/relationships/image" Target="../media/image7.png"/><Relationship Id="rId9" Type="http://schemas.openxmlformats.org/officeDocument/2006/relationships/diagramColors" Target="../diagrams/colors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258448" y="1412114"/>
            <a:ext cx="5443638" cy="477050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>
              <a:defRPr kumimoji="0" sz="2500" b="1" normalizeH="0" dirty="0">
                <a:ln>
                  <a:noFill/>
                </a:ln>
                <a:solidFill>
                  <a:srgbClr val="8F00FF"/>
                </a:solidFill>
                <a:effectLst/>
                <a:latin typeface="Gilroy-ExtraBold"/>
                <a:ea typeface="Gilroy-ExtraBold"/>
                <a:cs typeface="Gilroy-ExtraBold"/>
                <a:sym typeface="Helvetica"/>
              </a:defRPr>
            </a:lvl1pPr>
          </a:lstStyle>
          <a:p>
            <a:pPr lvl="0" algn="ctr" fontAlgn="auto" hangingPunct="0">
              <a:lnSpc>
                <a:spcPct val="100000"/>
              </a:lnSpc>
            </a:pPr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Прямоугольник 7">
            <a:extLst>
              <a:ext uri="{FF2B5EF4-FFF2-40B4-BE49-F238E27FC236}">
                <a16:creationId xmlns:a16="http://schemas.microsoft.com/office/drawing/2014/main" id="{AC4B5F25-4AAB-45A2-BF98-BB79EB0F5DFE}"/>
              </a:ext>
            </a:extLst>
          </p:cNvPr>
          <p:cNvSpPr/>
          <p:nvPr userDrawn="1"/>
        </p:nvSpPr>
        <p:spPr>
          <a:xfrm>
            <a:off x="6102320" y="2345381"/>
            <a:ext cx="6122342" cy="4529333"/>
          </a:xfrm>
          <a:prstGeom prst="rect">
            <a:avLst/>
          </a:prstGeom>
          <a:solidFill>
            <a:srgbClr val="FFAC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CAF17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 dirty="0"/>
          </a:p>
        </p:txBody>
      </p:sp>
      <p:sp>
        <p:nvSpPr>
          <p:cNvPr id="6" name="Прямоугольник 10">
            <a:extLst>
              <a:ext uri="{FF2B5EF4-FFF2-40B4-BE49-F238E27FC236}">
                <a16:creationId xmlns:a16="http://schemas.microsoft.com/office/drawing/2014/main" id="{7FEA49F7-FA0E-4F70-A664-92BB176879CC}"/>
              </a:ext>
            </a:extLst>
          </p:cNvPr>
          <p:cNvSpPr/>
          <p:nvPr userDrawn="1"/>
        </p:nvSpPr>
        <p:spPr>
          <a:xfrm>
            <a:off x="6103137" y="-2"/>
            <a:ext cx="6121526" cy="2345384"/>
          </a:xfrm>
          <a:prstGeom prst="rect">
            <a:avLst/>
          </a:prstGeom>
          <a:solidFill>
            <a:srgbClr val="9F00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8F00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7" name="Прямоугольник 13">
            <a:extLst>
              <a:ext uri="{FF2B5EF4-FFF2-40B4-BE49-F238E27FC236}">
                <a16:creationId xmlns:a16="http://schemas.microsoft.com/office/drawing/2014/main" id="{EE7C0A5A-B595-4800-B4CE-0B792B84A12F}"/>
              </a:ext>
            </a:extLst>
          </p:cNvPr>
          <p:cNvSpPr/>
          <p:nvPr userDrawn="1"/>
        </p:nvSpPr>
        <p:spPr>
          <a:xfrm>
            <a:off x="6101107" y="5359336"/>
            <a:ext cx="6121528" cy="1514425"/>
          </a:xfrm>
          <a:prstGeom prst="rect">
            <a:avLst/>
          </a:prstGeom>
          <a:solidFill>
            <a:srgbClr val="FF2F2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D493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sp>
        <p:nvSpPr>
          <p:cNvPr id="8" name="Прямоугольник 9">
            <a:extLst>
              <a:ext uri="{FF2B5EF4-FFF2-40B4-BE49-F238E27FC236}">
                <a16:creationId xmlns:a16="http://schemas.microsoft.com/office/drawing/2014/main" id="{C544E698-BD77-44CE-A8F3-D81DCDAD49A8}"/>
              </a:ext>
            </a:extLst>
          </p:cNvPr>
          <p:cNvSpPr/>
          <p:nvPr userDrawn="1"/>
        </p:nvSpPr>
        <p:spPr>
          <a:xfrm>
            <a:off x="8818529" y="-2"/>
            <a:ext cx="3406131" cy="4274948"/>
          </a:xfrm>
          <a:prstGeom prst="rect">
            <a:avLst/>
          </a:prstGeom>
          <a:solidFill>
            <a:srgbClr val="FBB3C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B5D8E1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9" name="Рисунок 8" descr="Изображение выглядит как небо, человек, оранжевый, проигрыватель&#10;&#10;Автоматически созданное описание">
            <a:extLst>
              <a:ext uri="{FF2B5EF4-FFF2-40B4-BE49-F238E27FC236}">
                <a16:creationId xmlns:a16="http://schemas.microsoft.com/office/drawing/2014/main" id="{46327259-294B-44B7-93A4-ABC9F9745C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" t="160" b="6860"/>
          <a:stretch/>
        </p:blipFill>
        <p:spPr>
          <a:xfrm>
            <a:off x="8816453" y="2341717"/>
            <a:ext cx="3406182" cy="451628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05D6C0F-1390-43EC-8E85-8460D80269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2422" y="123824"/>
            <a:ext cx="1321043" cy="100967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EB7704-7D78-4984-B286-03235E7F46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546" y="206739"/>
            <a:ext cx="594212" cy="754181"/>
          </a:xfrm>
          <a:prstGeom prst="rect">
            <a:avLst/>
          </a:prstGeom>
        </p:spPr>
      </p:pic>
      <p:sp>
        <p:nvSpPr>
          <p:cNvPr id="17" name="Заголовок 1"/>
          <p:cNvSpPr txBox="1">
            <a:spLocks/>
          </p:cNvSpPr>
          <p:nvPr userDrawn="1"/>
        </p:nvSpPr>
        <p:spPr>
          <a:xfrm>
            <a:off x="91861" y="2769428"/>
            <a:ext cx="1838539" cy="430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lvl="0" algn="ctr">
              <a:defRPr sz="3000" b="1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Calibri Light"/>
              </a:defRPr>
            </a:lvl1pPr>
            <a:lvl2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2pPr>
            <a:lvl3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3pPr>
            <a:lvl4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4pPr>
            <a:lvl5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5pPr>
            <a:lvl6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6pPr>
            <a:lvl7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7pPr>
            <a:lvl8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8pPr>
            <a:lvl9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lvl="0" algn="l"/>
            <a:r>
              <a:rPr lang="ru-RU" sz="2200" u="sng" dirty="0"/>
              <a:t>Рынок НТИ: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 hasCustomPrompt="1"/>
          </p:nvPr>
        </p:nvSpPr>
        <p:spPr>
          <a:xfrm>
            <a:off x="1930400" y="2770187"/>
            <a:ext cx="4169076" cy="659585"/>
          </a:xfrm>
        </p:spPr>
        <p:txBody>
          <a:bodyPr>
            <a:normAutofit/>
          </a:bodyPr>
          <a:lstStyle>
            <a:lvl1pPr marL="0" indent="0">
              <a:buNone/>
              <a:defRPr kumimoji="0" lang="ru-RU" sz="2200" b="1" i="0" u="none" strike="noStrike" cap="none" spc="0" normalizeH="0" baseline="0" dirty="0">
                <a:ln>
                  <a:noFill/>
                </a:ln>
                <a:solidFill>
                  <a:srgbClr val="8F00FF"/>
                </a:solidFill>
                <a:effectLst/>
                <a:uFillTx/>
                <a:latin typeface="Gilroy-ExtraBold"/>
                <a:ea typeface="Gilroy-ExtraBold"/>
                <a:cs typeface="Gilroy-ExtraBold"/>
                <a:sym typeface="Helvetica"/>
              </a:defRPr>
            </a:lvl1pPr>
          </a:lstStyle>
          <a:p>
            <a:pPr lvl="0"/>
            <a:r>
              <a:rPr lang="ru-RU" dirty="0" err="1"/>
              <a:t>Эдунет</a:t>
            </a:r>
            <a:r>
              <a:rPr lang="ru-RU" dirty="0"/>
              <a:t>, </a:t>
            </a:r>
            <a:r>
              <a:rPr lang="ru-RU" dirty="0" err="1"/>
              <a:t>Технет</a:t>
            </a:r>
            <a:r>
              <a:rPr lang="ru-RU" dirty="0"/>
              <a:t>, </a:t>
            </a:r>
            <a:r>
              <a:rPr lang="ru-RU" dirty="0" err="1"/>
              <a:t>Хоумнет</a:t>
            </a:r>
            <a:r>
              <a:rPr lang="ru-RU" dirty="0"/>
              <a:t> (указать один рынок)</a:t>
            </a:r>
          </a:p>
        </p:txBody>
      </p:sp>
      <p:sp>
        <p:nvSpPr>
          <p:cNvPr id="16" name="Заголовок 1"/>
          <p:cNvSpPr txBox="1">
            <a:spLocks/>
          </p:cNvSpPr>
          <p:nvPr userDrawn="1"/>
        </p:nvSpPr>
        <p:spPr>
          <a:xfrm>
            <a:off x="95522" y="4015800"/>
            <a:ext cx="1838539" cy="6771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lvl="0" algn="ctr">
              <a:defRPr sz="3000" b="1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Calibri Light"/>
              </a:defRPr>
            </a:lvl1pPr>
            <a:lvl2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2pPr>
            <a:lvl3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3pPr>
            <a:lvl4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4pPr>
            <a:lvl5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5pPr>
            <a:lvl6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6pPr>
            <a:lvl7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7pPr>
            <a:lvl8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8pPr>
            <a:lvl9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lvl="0" algn="l"/>
            <a:r>
              <a:rPr lang="ru-RU" sz="1900" u="sng" dirty="0"/>
              <a:t>Тема</a:t>
            </a:r>
            <a:r>
              <a:rPr lang="ru-RU" sz="1900" u="sng" baseline="0" dirty="0"/>
              <a:t> </a:t>
            </a:r>
            <a:r>
              <a:rPr lang="ru-RU" sz="1900" u="sng" baseline="0" dirty="0" err="1"/>
              <a:t>стартап</a:t>
            </a:r>
            <a:r>
              <a:rPr lang="ru-RU" sz="1900" u="sng" baseline="0" dirty="0"/>
              <a:t>-проекта:</a:t>
            </a:r>
            <a:endParaRPr lang="ru-RU" sz="1900" u="sng" dirty="0"/>
          </a:p>
        </p:txBody>
      </p:sp>
      <p:sp>
        <p:nvSpPr>
          <p:cNvPr id="18" name="Текст 3"/>
          <p:cNvSpPr>
            <a:spLocks noGrp="1"/>
          </p:cNvSpPr>
          <p:nvPr>
            <p:ph type="body" sz="quarter" idx="11" hasCustomPrompt="1"/>
          </p:nvPr>
        </p:nvSpPr>
        <p:spPr>
          <a:xfrm>
            <a:off x="1936905" y="4027788"/>
            <a:ext cx="4169076" cy="659585"/>
          </a:xfrm>
        </p:spPr>
        <p:txBody>
          <a:bodyPr>
            <a:normAutofit/>
          </a:bodyPr>
          <a:lstStyle>
            <a:lvl1pPr marL="0" indent="0">
              <a:buNone/>
              <a:defRPr kumimoji="0" lang="ru-RU" sz="1900" b="0" i="0" u="none" strike="noStrike" cap="none" spc="0" normalizeH="0" baseline="0" dirty="0">
                <a:ln>
                  <a:noFill/>
                </a:ln>
                <a:solidFill>
                  <a:srgbClr val="8F00FF"/>
                </a:solidFill>
                <a:effectLst/>
                <a:uFillTx/>
                <a:latin typeface="Gilroy-ExtraBold"/>
                <a:ea typeface="Gilroy-ExtraBold"/>
                <a:cs typeface="Gilroy-ExtraBold"/>
                <a:sym typeface="Helvetica"/>
              </a:defRPr>
            </a:lvl1pPr>
          </a:lstStyle>
          <a:p>
            <a:pPr lvl="0"/>
            <a:r>
              <a:rPr lang="ru-RU" dirty="0"/>
              <a:t>пункт 2 паспорта </a:t>
            </a:r>
          </a:p>
        </p:txBody>
      </p:sp>
      <p:sp>
        <p:nvSpPr>
          <p:cNvPr id="20" name="Заголовок 1"/>
          <p:cNvSpPr txBox="1">
            <a:spLocks/>
          </p:cNvSpPr>
          <p:nvPr userDrawn="1"/>
        </p:nvSpPr>
        <p:spPr>
          <a:xfrm>
            <a:off x="95521" y="5416520"/>
            <a:ext cx="2290627" cy="6771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lvl="0" algn="ctr">
              <a:defRPr sz="3000" b="1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Calibri Light"/>
              </a:defRPr>
            </a:lvl1pPr>
            <a:lvl2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2pPr>
            <a:lvl3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3pPr>
            <a:lvl4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4pPr>
            <a:lvl5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5pPr>
            <a:lvl6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6pPr>
            <a:lvl7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7pPr>
            <a:lvl8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8pPr>
            <a:lvl9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lvl="0" algn="l"/>
            <a:r>
              <a:rPr lang="ru-RU" sz="1900" u="sng" dirty="0"/>
              <a:t>Технологическое направление:</a:t>
            </a:r>
          </a:p>
        </p:txBody>
      </p:sp>
      <p:sp>
        <p:nvSpPr>
          <p:cNvPr id="21" name="Текст 3"/>
          <p:cNvSpPr>
            <a:spLocks noGrp="1"/>
          </p:cNvSpPr>
          <p:nvPr>
            <p:ph type="body" sz="quarter" idx="12" hasCustomPrompt="1"/>
          </p:nvPr>
        </p:nvSpPr>
        <p:spPr>
          <a:xfrm>
            <a:off x="2386148" y="5416520"/>
            <a:ext cx="3719833" cy="654054"/>
          </a:xfrm>
        </p:spPr>
        <p:txBody>
          <a:bodyPr>
            <a:normAutofit/>
          </a:bodyPr>
          <a:lstStyle>
            <a:lvl1pPr marL="0" indent="0">
              <a:buNone/>
              <a:defRPr kumimoji="0" lang="ru-RU" sz="1900" b="0" i="0" u="none" strike="noStrike" cap="none" spc="0" normalizeH="0" baseline="0" dirty="0">
                <a:ln>
                  <a:noFill/>
                </a:ln>
                <a:solidFill>
                  <a:srgbClr val="8F00FF"/>
                </a:solidFill>
                <a:effectLst/>
                <a:uFillTx/>
                <a:latin typeface="Gilroy-ExtraBold"/>
                <a:ea typeface="Gilroy-ExtraBold"/>
                <a:cs typeface="Gilroy-ExtraBold"/>
                <a:sym typeface="Helvetica"/>
              </a:defRPr>
            </a:lvl1pPr>
          </a:lstStyle>
          <a:p>
            <a:pPr lvl="0"/>
            <a:r>
              <a:rPr lang="ru-RU" dirty="0"/>
              <a:t>пункт 3 паспорта </a:t>
            </a:r>
          </a:p>
        </p:txBody>
      </p:sp>
      <p:sp>
        <p:nvSpPr>
          <p:cNvPr id="26" name="Заголовок 1"/>
          <p:cNvSpPr txBox="1">
            <a:spLocks/>
          </p:cNvSpPr>
          <p:nvPr userDrawn="1"/>
        </p:nvSpPr>
        <p:spPr>
          <a:xfrm>
            <a:off x="6230688" y="611078"/>
            <a:ext cx="2478801" cy="923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lvl="0" algn="ctr">
              <a:defRPr sz="3000" b="1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Calibri Light"/>
              </a:defRPr>
            </a:lvl1pPr>
            <a:lvl2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2pPr>
            <a:lvl3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3pPr>
            <a:lvl4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4pPr>
            <a:lvl5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5pPr>
            <a:lvl6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6pPr>
            <a:lvl7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7pPr>
            <a:lvl8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8pPr>
            <a:lvl9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lvl="0"/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Акселератор ОГУ «Думай! Действуй! Воплощай!</a:t>
            </a: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949" y="1038440"/>
            <a:ext cx="1287516" cy="1287516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user\Desktop\Безымянный6.png">
            <a:extLst>
              <a:ext uri="{FF2B5EF4-FFF2-40B4-BE49-F238E27FC236}">
                <a16:creationId xmlns:a16="http://schemas.microsoft.com/office/drawing/2014/main" id="{1630AB7B-6225-4C22-9DDF-5E279DE781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"/>
          <a:stretch/>
        </p:blipFill>
        <p:spPr bwMode="auto">
          <a:xfrm>
            <a:off x="0" y="6538913"/>
            <a:ext cx="12191999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">
            <a:extLst>
              <a:ext uri="{FF2B5EF4-FFF2-40B4-BE49-F238E27FC236}">
                <a16:creationId xmlns:a16="http://schemas.microsoft.com/office/drawing/2014/main" id="{94497D8C-7A79-42CA-8287-3660FFC320ED}"/>
              </a:ext>
            </a:extLst>
          </p:cNvPr>
          <p:cNvSpPr txBox="1">
            <a:spLocks/>
          </p:cNvSpPr>
          <p:nvPr userDrawn="1"/>
        </p:nvSpPr>
        <p:spPr>
          <a:xfrm>
            <a:off x="11789063" y="6617671"/>
            <a:ext cx="275072" cy="27699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52F0EAF-DC47-4953-9588-8E3A5715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08" y="63518"/>
            <a:ext cx="453825" cy="576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73C6998-B4E7-4A59-9AC7-97D8FCD7C6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17" y="51263"/>
            <a:ext cx="695858" cy="5575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967" y="120535"/>
            <a:ext cx="449236" cy="4492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FE2402D-E5D9-EBC0-7405-BCC07DE51805}"/>
              </a:ext>
            </a:extLst>
          </p:cNvPr>
          <p:cNvSpPr txBox="1"/>
          <p:nvPr userDrawn="1"/>
        </p:nvSpPr>
        <p:spPr>
          <a:xfrm>
            <a:off x="866775" y="1419225"/>
            <a:ext cx="9258300" cy="923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В приложении рекомендуем разместить материал,</a:t>
            </a:r>
            <a:r>
              <a:rPr kumimoji="0" lang="ru-RU" sz="18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 который позволит более полно представить проект. Это может быть: прототип продута (фото, схема), макет сайта, диаграммы и прочее.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083128275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Текст заголовка">
            <a:extLst>
              <a:ext uri="{FF2B5EF4-FFF2-40B4-BE49-F238E27FC236}">
                <a16:creationId xmlns:a16="http://schemas.microsoft.com/office/drawing/2014/main" id="{2284E69D-6AF8-4F98-B349-4B100723F4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93126" y="155926"/>
            <a:ext cx="8641699" cy="60798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kumimoji="0" sz="2800" b="1" i="0" u="none" strike="noStrike" cap="none" spc="0" normalizeH="0" baseline="0" dirty="0">
                <a:ln>
                  <a:noFill/>
                </a:ln>
                <a:solidFill>
                  <a:srgbClr val="8F00FF"/>
                </a:solidFill>
                <a:effectLst/>
                <a:uFillTx/>
                <a:latin typeface="Gilroy-ExtraBold"/>
                <a:ea typeface="Gilroy-ExtraBold"/>
                <a:cs typeface="Gilroy-ExtraBold"/>
                <a:sym typeface="Helvetica"/>
              </a:defRPr>
            </a:lvl1pPr>
          </a:lstStyle>
          <a:p>
            <a:r>
              <a:rPr dirty="0" err="1"/>
              <a:t>Текст</a:t>
            </a:r>
            <a:r>
              <a:rPr dirty="0"/>
              <a:t> </a:t>
            </a:r>
            <a:r>
              <a:rPr dirty="0" err="1"/>
              <a:t>заголовка</a:t>
            </a:r>
            <a:endParaRPr dirty="0"/>
          </a:p>
        </p:txBody>
      </p:sp>
      <p:pic>
        <p:nvPicPr>
          <p:cNvPr id="17" name="Picture 5" descr="C:\Users\user\Desktop\Безымянный6.png">
            <a:extLst>
              <a:ext uri="{FF2B5EF4-FFF2-40B4-BE49-F238E27FC236}">
                <a16:creationId xmlns:a16="http://schemas.microsoft.com/office/drawing/2014/main" id="{1630AB7B-6225-4C22-9DDF-5E279DE781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"/>
          <a:stretch/>
        </p:blipFill>
        <p:spPr bwMode="auto">
          <a:xfrm>
            <a:off x="0" y="6538913"/>
            <a:ext cx="12191999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Номер слайда">
            <a:extLst>
              <a:ext uri="{FF2B5EF4-FFF2-40B4-BE49-F238E27FC236}">
                <a16:creationId xmlns:a16="http://schemas.microsoft.com/office/drawing/2014/main" id="{94497D8C-7A79-42CA-8287-3660FFC320ED}"/>
              </a:ext>
            </a:extLst>
          </p:cNvPr>
          <p:cNvSpPr txBox="1">
            <a:spLocks/>
          </p:cNvSpPr>
          <p:nvPr userDrawn="1"/>
        </p:nvSpPr>
        <p:spPr>
          <a:xfrm>
            <a:off x="11789063" y="6617671"/>
            <a:ext cx="275072" cy="27699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52F0EAF-DC47-4953-9588-8E3A5715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08" y="51263"/>
            <a:ext cx="453825" cy="5760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73C6998-B4E7-4A59-9AC7-97D8FCD7C6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17" y="51263"/>
            <a:ext cx="695858" cy="55758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630196" y="1092530"/>
            <a:ext cx="11304629" cy="4832597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43A62"/>
                </a:solidFill>
                <a:latin typeface="Gilroy-Light"/>
              </a:defRPr>
            </a:lvl1pPr>
            <a:lvl2pPr>
              <a:defRPr sz="2400">
                <a:solidFill>
                  <a:srgbClr val="243A62"/>
                </a:solidFill>
                <a:latin typeface="Gilroy-Light"/>
              </a:defRPr>
            </a:lvl2pPr>
            <a:lvl3pPr>
              <a:defRPr sz="2400">
                <a:solidFill>
                  <a:srgbClr val="243A62"/>
                </a:solidFill>
                <a:latin typeface="Gilroy-Light"/>
              </a:defRPr>
            </a:lvl3pPr>
            <a:lvl4pPr>
              <a:defRPr sz="2400">
                <a:solidFill>
                  <a:srgbClr val="243A62"/>
                </a:solidFill>
                <a:latin typeface="Gilroy-Light"/>
              </a:defRPr>
            </a:lvl4pPr>
            <a:lvl5pPr>
              <a:defRPr sz="2400">
                <a:solidFill>
                  <a:srgbClr val="243A62"/>
                </a:solidFill>
                <a:latin typeface="Gilroy-Ligh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967" y="120535"/>
            <a:ext cx="449236" cy="449236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Конта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Рисунок 9" descr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Рисунок 9" descr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Прямоугольник 7"/>
          <p:cNvSpPr/>
          <p:nvPr userDrawn="1"/>
        </p:nvSpPr>
        <p:spPr>
          <a:xfrm>
            <a:off x="6103137" y="1742787"/>
            <a:ext cx="6121524" cy="5131928"/>
          </a:xfrm>
          <a:prstGeom prst="rect">
            <a:avLst/>
          </a:prstGeom>
          <a:solidFill>
            <a:srgbClr val="B5D8E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9F00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9" name="Прямоугольник 10"/>
          <p:cNvSpPr/>
          <p:nvPr userDrawn="1"/>
        </p:nvSpPr>
        <p:spPr>
          <a:xfrm>
            <a:off x="6103137" y="-6261"/>
            <a:ext cx="6121526" cy="1800326"/>
          </a:xfrm>
          <a:prstGeom prst="rect">
            <a:avLst/>
          </a:prstGeom>
          <a:solidFill>
            <a:srgbClr val="FD493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0" name="Прямоугольник 13"/>
          <p:cNvSpPr/>
          <p:nvPr userDrawn="1"/>
        </p:nvSpPr>
        <p:spPr>
          <a:xfrm>
            <a:off x="6102381" y="5347906"/>
            <a:ext cx="2372738" cy="1515887"/>
          </a:xfrm>
          <a:prstGeom prst="rect">
            <a:avLst/>
          </a:prstGeom>
          <a:solidFill>
            <a:srgbClr val="FBB3C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pic>
        <p:nvPicPr>
          <p:cNvPr id="21" name="image2.png" descr="image2.png"/>
          <p:cNvPicPr>
            <a:picLocks noChangeAspect="1"/>
          </p:cNvPicPr>
          <p:nvPr userDrawn="1"/>
        </p:nvPicPr>
        <p:blipFill>
          <a:blip r:embed="rId3"/>
          <a:srcRect t="720" b="5621"/>
          <a:stretch>
            <a:fillRect/>
          </a:stretch>
        </p:blipFill>
        <p:spPr>
          <a:xfrm>
            <a:off x="8362274" y="1788748"/>
            <a:ext cx="3862389" cy="5087332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Прямоугольник 9"/>
          <p:cNvSpPr/>
          <p:nvPr userDrawn="1"/>
        </p:nvSpPr>
        <p:spPr>
          <a:xfrm>
            <a:off x="8355782" y="-12041"/>
            <a:ext cx="3868878" cy="1811885"/>
          </a:xfrm>
          <a:prstGeom prst="rect">
            <a:avLst/>
          </a:prstGeom>
          <a:solidFill>
            <a:srgbClr val="FCAF1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ADDAE3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3" name="Текст 2"/>
          <p:cNvSpPr txBox="1"/>
          <p:nvPr userDrawn="1"/>
        </p:nvSpPr>
        <p:spPr>
          <a:xfrm>
            <a:off x="532009" y="995120"/>
            <a:ext cx="4831212" cy="1949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>
              <a:defRPr sz="72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r>
              <a:rPr sz="4800" b="1" dirty="0"/>
              <a:t>СПАСИБО!</a:t>
            </a:r>
            <a:endParaRPr lang="ru-RU" sz="4800" b="1" dirty="0"/>
          </a:p>
          <a:p>
            <a:pPr>
              <a:defRPr sz="24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endParaRPr dirty="0"/>
          </a:p>
          <a:p>
            <a:pPr>
              <a:lnSpc>
                <a:spcPct val="150000"/>
              </a:lnSpc>
              <a:defRPr sz="2300">
                <a:solidFill>
                  <a:srgbClr val="8F00FF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dirty="0"/>
              <a:t>КОНТАКТЫ</a:t>
            </a:r>
            <a:endParaRPr dirty="0">
              <a:latin typeface="Gilroy-ExtraBold"/>
              <a:ea typeface="Gilroy-ExtraBold"/>
              <a:cs typeface="Gilroy-ExtraBold"/>
              <a:sym typeface="Gilroy-ExtraBold"/>
            </a:endParaRPr>
          </a:p>
        </p:txBody>
      </p:sp>
      <p:sp>
        <p:nvSpPr>
          <p:cNvPr id="24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495746" y="2950650"/>
            <a:ext cx="3706082" cy="790078"/>
          </a:xfrm>
        </p:spPr>
        <p:txBody>
          <a:bodyPr>
            <a:normAutofit/>
          </a:bodyPr>
          <a:lstStyle>
            <a:lvl1pPr>
              <a:defRPr kumimoji="0" lang="ru-RU" sz="1800" b="0" i="0" u="none" strike="noStrike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Gilroy-Light"/>
                <a:ea typeface="Gilroy-Light"/>
                <a:cs typeface="Gilroy-Light"/>
                <a:sym typeface="Helvetica"/>
              </a:defRPr>
            </a:lvl1pPr>
            <a:lvl2pPr>
              <a:defRPr kumimoji="0" lang="ru-RU" sz="1800" b="0" i="0" u="none" strike="noStrike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Gilroy-Light"/>
                <a:ea typeface="Gilroy-Light"/>
                <a:cs typeface="Gilroy-Light"/>
                <a:sym typeface="Helvetica"/>
              </a:defRPr>
            </a:lvl2pPr>
          </a:lstStyle>
          <a:p>
            <a:pPr lvl="0"/>
            <a:r>
              <a:rPr lang="ru-RU" dirty="0"/>
              <a:t>8-888-888-88-88</a:t>
            </a:r>
          </a:p>
          <a:p>
            <a:pPr lvl="1"/>
            <a:r>
              <a:rPr lang="ru-RU" dirty="0"/>
              <a:t>Второй уровень</a:t>
            </a:r>
          </a:p>
        </p:txBody>
      </p:sp>
      <p:sp>
        <p:nvSpPr>
          <p:cNvPr id="25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495746" y="3893128"/>
            <a:ext cx="3706082" cy="790078"/>
          </a:xfrm>
        </p:spPr>
        <p:txBody>
          <a:bodyPr>
            <a:normAutofit/>
          </a:bodyPr>
          <a:lstStyle>
            <a:lvl1pPr>
              <a:defRPr kumimoji="0" lang="ru-RU" sz="1800" b="0" i="0" u="none" strike="noStrike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Gilroy-Light"/>
                <a:ea typeface="Gilroy-Light"/>
                <a:cs typeface="Gilroy-Light"/>
                <a:sym typeface="Helvetica"/>
              </a:defRPr>
            </a:lvl1pPr>
            <a:lvl2pPr>
              <a:defRPr kumimoji="0" lang="ru-RU" sz="1800" b="0" i="0" u="none" strike="noStrike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Gilroy-Light"/>
                <a:ea typeface="Gilroy-Light"/>
                <a:cs typeface="Gilroy-Light"/>
                <a:sym typeface="Helvetica"/>
              </a:defRPr>
            </a:lvl2pPr>
          </a:lstStyle>
          <a:p>
            <a:pPr lvl="0"/>
            <a:r>
              <a:rPr lang="en-US" dirty="0"/>
              <a:t>e-mail</a:t>
            </a: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52F0EAF-DC47-4953-9588-8E3A5715473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140" y="42055"/>
            <a:ext cx="453825" cy="576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73C6998-B4E7-4A59-9AC7-97D8FCD7C62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17" y="51263"/>
            <a:ext cx="695858" cy="55758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967" y="120535"/>
            <a:ext cx="449236" cy="449236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становка пробле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5" descr="C:\Users\user\Desktop\Безымянный6.png">
            <a:extLst>
              <a:ext uri="{FF2B5EF4-FFF2-40B4-BE49-F238E27FC236}">
                <a16:creationId xmlns:a16="http://schemas.microsoft.com/office/drawing/2014/main" id="{1630AB7B-6225-4C22-9DDF-5E279DE781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"/>
          <a:stretch/>
        </p:blipFill>
        <p:spPr bwMode="auto">
          <a:xfrm>
            <a:off x="0" y="6538913"/>
            <a:ext cx="12191999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Номер слайда">
            <a:extLst>
              <a:ext uri="{FF2B5EF4-FFF2-40B4-BE49-F238E27FC236}">
                <a16:creationId xmlns:a16="http://schemas.microsoft.com/office/drawing/2014/main" id="{94497D8C-7A79-42CA-8287-3660FFC320ED}"/>
              </a:ext>
            </a:extLst>
          </p:cNvPr>
          <p:cNvSpPr txBox="1">
            <a:spLocks/>
          </p:cNvSpPr>
          <p:nvPr userDrawn="1"/>
        </p:nvSpPr>
        <p:spPr>
          <a:xfrm>
            <a:off x="11789063" y="6617671"/>
            <a:ext cx="275072" cy="27699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52F0EAF-DC47-4953-9588-8E3A5715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228" y="51263"/>
            <a:ext cx="453825" cy="5760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73C6998-B4E7-4A59-9AC7-97D8FCD7C6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17" y="51263"/>
            <a:ext cx="695858" cy="557584"/>
          </a:xfrm>
          <a:prstGeom prst="rect">
            <a:avLst/>
          </a:prstGeom>
        </p:spPr>
      </p:pic>
      <p:sp>
        <p:nvSpPr>
          <p:cNvPr id="28" name="Текст 2"/>
          <p:cNvSpPr>
            <a:spLocks noGrp="1"/>
          </p:cNvSpPr>
          <p:nvPr>
            <p:ph type="body" sz="quarter" idx="14" hasCustomPrompt="1"/>
          </p:nvPr>
        </p:nvSpPr>
        <p:spPr>
          <a:xfrm>
            <a:off x="8253523" y="1510270"/>
            <a:ext cx="3673076" cy="4748097"/>
          </a:xfrm>
          <a:ln w="19050">
            <a:solidFill>
              <a:srgbClr val="7030A0"/>
            </a:solidFill>
            <a:miter lim="400000"/>
          </a:ln>
        </p:spPr>
        <p:txBody>
          <a:bodyPr lIns="45718" tIns="45718" rIns="45718" bIns="45718">
            <a:noAutofit/>
          </a:bodyPr>
          <a:lstStyle>
            <a:lvl1pPr marL="88900" indent="-88900">
              <a:spcBef>
                <a:spcPts val="0"/>
              </a:spcBef>
              <a:defRPr kumimoji="0" lang="ru-RU" sz="160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1pPr>
            <a:lvl2pPr marL="265113" indent="-77788">
              <a:spcBef>
                <a:spcPts val="0"/>
              </a:spcBef>
              <a:defRPr kumimoji="0" lang="ru-RU" sz="1400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2pPr>
          </a:lstStyle>
          <a:p>
            <a:pPr lvl="0"/>
            <a:r>
              <a:rPr lang="ru-RU" dirty="0"/>
              <a:t>пункт 27 паспорта</a:t>
            </a:r>
          </a:p>
          <a:p>
            <a:pPr lvl="1"/>
            <a:r>
              <a:rPr lang="ru-RU" dirty="0"/>
              <a:t>Второй уровень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21CBA5E-5785-4110-8634-619D8ED23608}"/>
              </a:ext>
            </a:extLst>
          </p:cNvPr>
          <p:cNvSpPr txBox="1"/>
          <p:nvPr userDrawn="1"/>
        </p:nvSpPr>
        <p:spPr>
          <a:xfrm>
            <a:off x="8253523" y="987301"/>
            <a:ext cx="4221885" cy="430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200" b="1" dirty="0">
                <a:solidFill>
                  <a:srgbClr val="8F00FF"/>
                </a:solidFill>
                <a:latin typeface="Gilroy-ExtraBold"/>
              </a:rPr>
              <a:t>Способы решения проблемы: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3322107" y="180268"/>
            <a:ext cx="8681068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spc="0" normalizeH="0" baseline="0" dirty="0">
                <a:ln>
                  <a:noFill/>
                </a:ln>
                <a:solidFill>
                  <a:srgbClr val="8F00FF"/>
                </a:solidFill>
                <a:effectLst/>
                <a:uFillTx/>
                <a:latin typeface="Gilroy-ExtraBold"/>
                <a:ea typeface="Gilroy-ExtraBold"/>
                <a:cs typeface="Gilroy-ExtraBold"/>
                <a:sym typeface="Helvetica"/>
              </a:rPr>
              <a:t>Постановка проблемы и ее решение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113" y="159611"/>
            <a:ext cx="449236" cy="449236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 userDrawn="1">
            <p:extLst>
              <p:ext uri="{D42A27DB-BD31-4B8C-83A1-F6EECF244321}">
                <p14:modId xmlns:p14="http://schemas.microsoft.com/office/powerpoint/2010/main" val="1919081929"/>
              </p:ext>
            </p:extLst>
          </p:nvPr>
        </p:nvGraphicFramePr>
        <p:xfrm>
          <a:off x="495746" y="1424803"/>
          <a:ext cx="7346504" cy="4919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0" name="Текст 7"/>
          <p:cNvSpPr>
            <a:spLocks noGrp="1"/>
          </p:cNvSpPr>
          <p:nvPr>
            <p:ph type="body" sz="quarter" idx="10" hasCustomPrompt="1"/>
          </p:nvPr>
        </p:nvSpPr>
        <p:spPr>
          <a:xfrm>
            <a:off x="2362200" y="1424804"/>
            <a:ext cx="5410200" cy="1689872"/>
          </a:xfrm>
        </p:spPr>
        <p:txBody>
          <a:bodyPr>
            <a:normAutofit/>
          </a:bodyPr>
          <a:lstStyle>
            <a:lvl1pPr marL="228600" indent="-142875">
              <a:defRPr sz="2200" baseline="0">
                <a:solidFill>
                  <a:srgbClr val="002060"/>
                </a:solidFill>
                <a:latin typeface="Gilroy-ExtraBold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пункт 10 паспорта</a:t>
            </a:r>
          </a:p>
        </p:txBody>
      </p:sp>
      <p:sp>
        <p:nvSpPr>
          <p:cNvPr id="21" name="Текст 7"/>
          <p:cNvSpPr>
            <a:spLocks noGrp="1"/>
          </p:cNvSpPr>
          <p:nvPr>
            <p:ph type="body" sz="quarter" idx="15" hasCustomPrompt="1"/>
          </p:nvPr>
        </p:nvSpPr>
        <p:spPr>
          <a:xfrm>
            <a:off x="2362200" y="3780451"/>
            <a:ext cx="5410200" cy="1689872"/>
          </a:xfrm>
        </p:spPr>
        <p:txBody>
          <a:bodyPr>
            <a:normAutofit/>
          </a:bodyPr>
          <a:lstStyle>
            <a:lvl1pPr marL="228600" indent="-142875">
              <a:defRPr sz="2200" baseline="0">
                <a:solidFill>
                  <a:srgbClr val="002060"/>
                </a:solidFill>
                <a:latin typeface="Gilroy-ExtraBold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пункт 1</a:t>
            </a:r>
            <a:r>
              <a:rPr lang="en-US" dirty="0"/>
              <a:t>6</a:t>
            </a:r>
            <a:r>
              <a:rPr lang="ru-RU" dirty="0"/>
              <a:t> паспорта</a:t>
            </a:r>
          </a:p>
        </p:txBody>
      </p:sp>
    </p:spTree>
    <p:extLst>
      <p:ext uri="{BB962C8B-B14F-4D97-AF65-F5344CB8AC3E}">
        <p14:creationId xmlns:p14="http://schemas.microsoft.com/office/powerpoint/2010/main" val="293144550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изнес-мод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user\Desktop\Безымянный6.png">
            <a:extLst>
              <a:ext uri="{FF2B5EF4-FFF2-40B4-BE49-F238E27FC236}">
                <a16:creationId xmlns:a16="http://schemas.microsoft.com/office/drawing/2014/main" id="{1630AB7B-6225-4C22-9DDF-5E279DE781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"/>
          <a:stretch/>
        </p:blipFill>
        <p:spPr bwMode="auto">
          <a:xfrm>
            <a:off x="0" y="6538913"/>
            <a:ext cx="12191999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">
            <a:extLst>
              <a:ext uri="{FF2B5EF4-FFF2-40B4-BE49-F238E27FC236}">
                <a16:creationId xmlns:a16="http://schemas.microsoft.com/office/drawing/2014/main" id="{94497D8C-7A79-42CA-8287-3660FFC320ED}"/>
              </a:ext>
            </a:extLst>
          </p:cNvPr>
          <p:cNvSpPr txBox="1">
            <a:spLocks/>
          </p:cNvSpPr>
          <p:nvPr userDrawn="1"/>
        </p:nvSpPr>
        <p:spPr>
          <a:xfrm>
            <a:off x="11789063" y="6617671"/>
            <a:ext cx="275072" cy="27699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852F0EAF-DC47-4953-9588-8E3A5715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228" y="51263"/>
            <a:ext cx="453825" cy="57600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E73C6998-B4E7-4A59-9AC7-97D8FCD7C6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17" y="51263"/>
            <a:ext cx="695858" cy="557584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113" y="159611"/>
            <a:ext cx="449236" cy="449236"/>
          </a:xfrm>
          <a:prstGeom prst="rect">
            <a:avLst/>
          </a:prstGeom>
        </p:spPr>
      </p:pic>
      <p:sp>
        <p:nvSpPr>
          <p:cNvPr id="2" name="Текст 2">
            <a:extLst>
              <a:ext uri="{FF2B5EF4-FFF2-40B4-BE49-F238E27FC236}">
                <a16:creationId xmlns:a16="http://schemas.microsoft.com/office/drawing/2014/main" id="{D2BDF41E-2C92-FD03-89C4-88D663D465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7649" y="1028278"/>
            <a:ext cx="11181684" cy="1340209"/>
          </a:xfrm>
          <a:ln w="12700">
            <a:miter lim="400000"/>
          </a:ln>
        </p:spPr>
        <p:txBody>
          <a:bodyPr lIns="45718" tIns="45718" rIns="45718" bIns="45718">
            <a:noAutofit/>
          </a:bodyPr>
          <a:lstStyle>
            <a:lvl1pPr marL="0" indent="177800">
              <a:spcBef>
                <a:spcPts val="0"/>
              </a:spcBef>
              <a:buNone/>
              <a:defRPr kumimoji="0" lang="ru-RU" sz="140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1pPr>
            <a:lvl2pPr marL="187325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lang="ru-RU" sz="1400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2pPr>
          </a:lstStyle>
          <a:p>
            <a:pPr lvl="0"/>
            <a:r>
              <a:rPr lang="ru-RU" dirty="0"/>
              <a:t>(пункт 13 паспорта проекта)</a:t>
            </a:r>
          </a:p>
        </p:txBody>
      </p:sp>
      <p:sp>
        <p:nvSpPr>
          <p:cNvPr id="3" name="Текст заголовка">
            <a:extLst>
              <a:ext uri="{FF2B5EF4-FFF2-40B4-BE49-F238E27FC236}">
                <a16:creationId xmlns:a16="http://schemas.microsoft.com/office/drawing/2014/main" id="{5FC29631-E9A8-2F5B-2DC5-5493F8A35D5D}"/>
              </a:ext>
            </a:extLst>
          </p:cNvPr>
          <p:cNvSpPr txBox="1">
            <a:spLocks/>
          </p:cNvSpPr>
          <p:nvPr userDrawn="1"/>
        </p:nvSpPr>
        <p:spPr>
          <a:xfrm>
            <a:off x="2217860" y="2328867"/>
            <a:ext cx="8641699" cy="6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none" strike="noStrike" cap="none" spc="0" normalizeH="0" baseline="0" dirty="0">
                <a:ln>
                  <a:noFill/>
                </a:ln>
                <a:solidFill>
                  <a:srgbClr val="8F00FF"/>
                </a:solidFill>
                <a:effectLst/>
                <a:uFillTx/>
                <a:latin typeface="Gilroy-ExtraBold"/>
                <a:ea typeface="Gilroy-ExtraBold"/>
                <a:cs typeface="Gilroy-ExtraBold"/>
                <a:sym typeface="Helvetica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hangingPunct="1"/>
            <a:r>
              <a:rPr lang="ru-RU" dirty="0"/>
              <a:t>Каналы продвижения будущего проекта</a:t>
            </a: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F0480B96-A12B-AE79-3349-79AA548FFB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7649" y="2924522"/>
            <a:ext cx="11181684" cy="1520190"/>
          </a:xfrm>
          <a:ln w="12700">
            <a:miter lim="400000"/>
          </a:ln>
        </p:spPr>
        <p:txBody>
          <a:bodyPr lIns="45718" tIns="45718" rIns="45718" bIns="45718">
            <a:noAutofit/>
          </a:bodyPr>
          <a:lstStyle>
            <a:lvl1pPr marL="0" indent="177800">
              <a:spcBef>
                <a:spcPts val="0"/>
              </a:spcBef>
              <a:buNone/>
              <a:defRPr kumimoji="0" lang="ru-RU" sz="140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1pPr>
            <a:lvl2pPr marL="187325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lang="ru-RU" sz="1400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2pPr>
          </a:lstStyle>
          <a:p>
            <a:pPr lvl="0"/>
            <a:r>
              <a:rPr lang="ru-RU" dirty="0"/>
              <a:t>(пункт 23 паспорта проекта)</a:t>
            </a:r>
          </a:p>
        </p:txBody>
      </p:sp>
      <p:sp>
        <p:nvSpPr>
          <p:cNvPr id="7" name="Текст заголовка">
            <a:extLst>
              <a:ext uri="{FF2B5EF4-FFF2-40B4-BE49-F238E27FC236}">
                <a16:creationId xmlns:a16="http://schemas.microsoft.com/office/drawing/2014/main" id="{236D27F9-4F85-46D0-52E9-E03032DAEEB1}"/>
              </a:ext>
            </a:extLst>
          </p:cNvPr>
          <p:cNvSpPr txBox="1">
            <a:spLocks/>
          </p:cNvSpPr>
          <p:nvPr userDrawn="1"/>
        </p:nvSpPr>
        <p:spPr>
          <a:xfrm>
            <a:off x="1687641" y="4392766"/>
            <a:ext cx="8641699" cy="6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none" strike="noStrike" cap="none" spc="0" normalizeH="0" baseline="0" dirty="0">
                <a:ln>
                  <a:noFill/>
                </a:ln>
                <a:solidFill>
                  <a:srgbClr val="8F00FF"/>
                </a:solidFill>
                <a:effectLst/>
                <a:uFillTx/>
                <a:latin typeface="Gilroy-ExtraBold"/>
                <a:ea typeface="Gilroy-ExtraBold"/>
                <a:cs typeface="Gilroy-ExtraBold"/>
                <a:sym typeface="Helvetica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hangingPunct="1"/>
            <a:r>
              <a:rPr lang="ru-RU" dirty="0"/>
              <a:t>Оценка потенциала рынка и рентабельности рынка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D2DC2BDF-9EC3-EF76-2798-0DC6E0C4EA3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17649" y="4958962"/>
            <a:ext cx="11181684" cy="1340209"/>
          </a:xfrm>
          <a:ln w="12700">
            <a:miter lim="400000"/>
          </a:ln>
        </p:spPr>
        <p:txBody>
          <a:bodyPr lIns="45718" tIns="45718" rIns="45718" bIns="45718">
            <a:noAutofit/>
          </a:bodyPr>
          <a:lstStyle>
            <a:lvl1pPr marL="0" indent="177800">
              <a:spcBef>
                <a:spcPts val="0"/>
              </a:spcBef>
              <a:buNone/>
              <a:defRPr kumimoji="0" lang="ru-RU" sz="140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1pPr>
            <a:lvl2pPr marL="187325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lang="ru-RU" sz="1400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2pPr>
          </a:lstStyle>
          <a:p>
            <a:pPr lvl="0"/>
            <a:r>
              <a:rPr lang="ru-RU" dirty="0"/>
              <a:t>(пункт 28 паспорта проекта)</a:t>
            </a:r>
          </a:p>
        </p:txBody>
      </p:sp>
      <p:sp>
        <p:nvSpPr>
          <p:cNvPr id="9" name="Текст заголовка">
            <a:extLst>
              <a:ext uri="{FF2B5EF4-FFF2-40B4-BE49-F238E27FC236}">
                <a16:creationId xmlns:a16="http://schemas.microsoft.com/office/drawing/2014/main" id="{5C13BC25-43D1-05BE-58BD-FA1111CADB0A}"/>
              </a:ext>
            </a:extLst>
          </p:cNvPr>
          <p:cNvSpPr txBox="1">
            <a:spLocks/>
          </p:cNvSpPr>
          <p:nvPr userDrawn="1"/>
        </p:nvSpPr>
        <p:spPr>
          <a:xfrm>
            <a:off x="3402484" y="339263"/>
            <a:ext cx="8641699" cy="6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none" strike="noStrike" cap="none" spc="0" normalizeH="0" baseline="0" dirty="0">
                <a:ln>
                  <a:noFill/>
                </a:ln>
                <a:solidFill>
                  <a:srgbClr val="8F00FF"/>
                </a:solidFill>
                <a:effectLst/>
                <a:uFillTx/>
                <a:latin typeface="Gilroy-ExtraBold"/>
                <a:ea typeface="Gilroy-ExtraBold"/>
                <a:cs typeface="Gilroy-ExtraBold"/>
                <a:sym typeface="Helvetica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hangingPunct="1"/>
            <a:r>
              <a:rPr lang="ru-RU" dirty="0"/>
              <a:t>Бизнес-модель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4186088078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user\Desktop\Безымянный6.png">
            <a:extLst>
              <a:ext uri="{FF2B5EF4-FFF2-40B4-BE49-F238E27FC236}">
                <a16:creationId xmlns:a16="http://schemas.microsoft.com/office/drawing/2014/main" id="{1630AB7B-6225-4C22-9DDF-5E279DE781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"/>
          <a:stretch/>
        </p:blipFill>
        <p:spPr bwMode="auto">
          <a:xfrm>
            <a:off x="0" y="6538913"/>
            <a:ext cx="12191999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">
            <a:extLst>
              <a:ext uri="{FF2B5EF4-FFF2-40B4-BE49-F238E27FC236}">
                <a16:creationId xmlns:a16="http://schemas.microsoft.com/office/drawing/2014/main" id="{94497D8C-7A79-42CA-8287-3660FFC320ED}"/>
              </a:ext>
            </a:extLst>
          </p:cNvPr>
          <p:cNvSpPr txBox="1">
            <a:spLocks/>
          </p:cNvSpPr>
          <p:nvPr userDrawn="1"/>
        </p:nvSpPr>
        <p:spPr>
          <a:xfrm>
            <a:off x="11789063" y="6617671"/>
            <a:ext cx="275072" cy="27699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52F0EAF-DC47-4953-9588-8E3A5715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228" y="51263"/>
            <a:ext cx="453825" cy="576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73C6998-B4E7-4A59-9AC7-97D8FCD7C6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17" y="51263"/>
            <a:ext cx="695858" cy="5575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113" y="159611"/>
            <a:ext cx="449236" cy="4492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37516F8-7238-A274-B013-C8881C88CCDD}"/>
              </a:ext>
            </a:extLst>
          </p:cNvPr>
          <p:cNvSpPr txBox="1"/>
          <p:nvPr userDrawn="1"/>
        </p:nvSpPr>
        <p:spPr>
          <a:xfrm>
            <a:off x="3322107" y="180268"/>
            <a:ext cx="8681068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spc="0" normalizeH="0" baseline="0" dirty="0">
                <a:ln>
                  <a:noFill/>
                </a:ln>
                <a:solidFill>
                  <a:srgbClr val="8F00FF"/>
                </a:solidFill>
                <a:effectLst/>
                <a:uFillTx/>
                <a:latin typeface="Gilroy-ExtraBold"/>
                <a:ea typeface="Gilroy-ExtraBold"/>
                <a:cs typeface="Gilroy-ExtraBold"/>
                <a:sym typeface="Helvetica"/>
              </a:rPr>
              <a:t>Основное продуктовое решение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AC3A4B9-D479-3B9D-6C2A-C23B3F757D1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7649" y="1028277"/>
            <a:ext cx="11181684" cy="2299123"/>
          </a:xfrm>
          <a:ln w="12700">
            <a:miter lim="400000"/>
          </a:ln>
        </p:spPr>
        <p:txBody>
          <a:bodyPr lIns="45718" tIns="45718" rIns="45718" bIns="45718">
            <a:noAutofit/>
          </a:bodyPr>
          <a:lstStyle>
            <a:lvl1pPr marL="0" indent="177800">
              <a:spcBef>
                <a:spcPts val="0"/>
              </a:spcBef>
              <a:buNone/>
              <a:defRPr kumimoji="0" lang="ru-RU" sz="140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1pPr>
            <a:lvl2pPr marL="187325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lang="ru-RU" sz="1400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2pPr>
          </a:lstStyle>
          <a:p>
            <a:pPr lvl="0"/>
            <a:r>
              <a:rPr lang="ru-RU" dirty="0"/>
              <a:t>(пункт </a:t>
            </a:r>
            <a:r>
              <a:rPr lang="en-US" dirty="0"/>
              <a:t>9</a:t>
            </a:r>
            <a:r>
              <a:rPr lang="ru-RU" dirty="0"/>
              <a:t> паспорта проекта)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AC6345-4F89-3609-CD82-74013CF37994}"/>
              </a:ext>
            </a:extLst>
          </p:cNvPr>
          <p:cNvSpPr txBox="1"/>
          <p:nvPr userDrawn="1"/>
        </p:nvSpPr>
        <p:spPr>
          <a:xfrm>
            <a:off x="2081349" y="3429000"/>
            <a:ext cx="8681068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spc="0" normalizeH="0" baseline="0" dirty="0">
                <a:ln>
                  <a:noFill/>
                </a:ln>
                <a:solidFill>
                  <a:srgbClr val="8F00FF"/>
                </a:solidFill>
                <a:effectLst/>
                <a:uFillTx/>
                <a:latin typeface="Gilroy-ExtraBold"/>
                <a:ea typeface="Gilroy-ExtraBold"/>
                <a:cs typeface="Gilroy-ExtraBold"/>
                <a:sym typeface="Helvetica"/>
              </a:rPr>
              <a:t>Основные технические характеристики продукта</a:t>
            </a: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id="{86AE5849-DDB2-A824-17C8-FD03F89A17A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7649" y="4036883"/>
            <a:ext cx="11181684" cy="2299123"/>
          </a:xfrm>
          <a:ln w="12700">
            <a:miter lim="400000"/>
          </a:ln>
        </p:spPr>
        <p:txBody>
          <a:bodyPr lIns="45718" tIns="45718" rIns="45718" bIns="45718">
            <a:noAutofit/>
          </a:bodyPr>
          <a:lstStyle>
            <a:lvl1pPr marL="0" indent="177800">
              <a:spcBef>
                <a:spcPts val="0"/>
              </a:spcBef>
              <a:buNone/>
              <a:defRPr kumimoji="0" lang="ru-RU" sz="140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1pPr>
            <a:lvl2pPr marL="187325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lang="ru-RU" sz="1400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Gilroy-Light"/>
                <a:ea typeface="Gilroy-Light"/>
                <a:cs typeface="Gilroy-Light"/>
              </a:defRPr>
            </a:lvl2pPr>
          </a:lstStyle>
          <a:p>
            <a:pPr lvl="0"/>
            <a:r>
              <a:rPr lang="ru-RU" dirty="0"/>
              <a:t>(пункт 17 паспорта проекта)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Этапы про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 userDrawn="1"/>
        </p:nvGrpSpPr>
        <p:grpSpPr>
          <a:xfrm>
            <a:off x="4201828" y="1057224"/>
            <a:ext cx="3788342" cy="4912616"/>
            <a:chOff x="3625668" y="1057224"/>
            <a:chExt cx="3788342" cy="4912616"/>
          </a:xfrm>
        </p:grpSpPr>
        <p:sp>
          <p:nvSpPr>
            <p:cNvPr id="62" name="Текст 2"/>
            <p:cNvSpPr txBox="1"/>
            <p:nvPr/>
          </p:nvSpPr>
          <p:spPr>
            <a:xfrm>
              <a:off x="3625668" y="1057224"/>
              <a:ext cx="759795" cy="132343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8" tIns="45718" rIns="45718" bIns="45718" anchor="ctr">
              <a:spAutoFit/>
            </a:bodyPr>
            <a:lstStyle>
              <a:lvl1pPr>
                <a:defRPr sz="12000">
                  <a:solidFill>
                    <a:srgbClr val="FFFFFF"/>
                  </a:solidFill>
                  <a:latin typeface="Gilroy-ExtraBold"/>
                  <a:ea typeface="Gilroy-ExtraBold"/>
                  <a:cs typeface="Gilroy-ExtraBold"/>
                  <a:sym typeface="Gilroy-ExtraBold"/>
                </a:defRPr>
              </a:lvl1pPr>
            </a:lstStyle>
            <a:p>
              <a:r>
                <a:rPr sz="8000" b="1" dirty="0">
                  <a:solidFill>
                    <a:srgbClr val="7030A0"/>
                  </a:solidFill>
                </a:rPr>
                <a:t>1</a:t>
              </a:r>
            </a:p>
          </p:txBody>
        </p:sp>
        <p:sp>
          <p:nvSpPr>
            <p:cNvPr id="63" name="Текст 2"/>
            <p:cNvSpPr txBox="1"/>
            <p:nvPr/>
          </p:nvSpPr>
          <p:spPr>
            <a:xfrm>
              <a:off x="3625668" y="3598411"/>
              <a:ext cx="759795" cy="132343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8" tIns="45718" rIns="45718" bIns="45718" anchor="ctr">
              <a:spAutoFit/>
            </a:bodyPr>
            <a:lstStyle>
              <a:lvl1pPr>
                <a:defRPr sz="12000">
                  <a:solidFill>
                    <a:srgbClr val="FFFFFF"/>
                  </a:solidFill>
                  <a:latin typeface="Gilroy-ExtraBold"/>
                  <a:ea typeface="Gilroy-ExtraBold"/>
                  <a:cs typeface="Gilroy-ExtraBold"/>
                  <a:sym typeface="Gilroy-ExtraBold"/>
                </a:defRPr>
              </a:lvl1pPr>
            </a:lstStyle>
            <a:p>
              <a:r>
                <a:rPr sz="8000" b="1" dirty="0">
                  <a:solidFill>
                    <a:srgbClr val="7030A0"/>
                  </a:solidFill>
                </a:rPr>
                <a:t>3</a:t>
              </a:r>
            </a:p>
          </p:txBody>
        </p:sp>
        <p:sp>
          <p:nvSpPr>
            <p:cNvPr id="64" name="Текст 2"/>
            <p:cNvSpPr txBox="1"/>
            <p:nvPr/>
          </p:nvSpPr>
          <p:spPr>
            <a:xfrm>
              <a:off x="6654216" y="2253306"/>
              <a:ext cx="759794" cy="132343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8" tIns="45718" rIns="45718" bIns="45718" anchor="ctr">
              <a:spAutoFit/>
            </a:bodyPr>
            <a:lstStyle>
              <a:lvl1pPr>
                <a:defRPr sz="12000">
                  <a:solidFill>
                    <a:srgbClr val="FFFFFF"/>
                  </a:solidFill>
                  <a:latin typeface="Gilroy-ExtraBold"/>
                  <a:ea typeface="Gilroy-ExtraBold"/>
                  <a:cs typeface="Gilroy-ExtraBold"/>
                  <a:sym typeface="Gilroy-ExtraBold"/>
                </a:defRPr>
              </a:lvl1pPr>
            </a:lstStyle>
            <a:p>
              <a:r>
                <a:rPr sz="8000" b="1" dirty="0">
                  <a:solidFill>
                    <a:srgbClr val="7030A0"/>
                  </a:solidFill>
                </a:rPr>
                <a:t>2</a:t>
              </a:r>
            </a:p>
          </p:txBody>
        </p:sp>
        <p:sp>
          <p:nvSpPr>
            <p:cNvPr id="65" name="Текст 2"/>
            <p:cNvSpPr txBox="1"/>
            <p:nvPr/>
          </p:nvSpPr>
          <p:spPr>
            <a:xfrm>
              <a:off x="6652932" y="4646405"/>
              <a:ext cx="759794" cy="132343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8" tIns="45718" rIns="45718" bIns="45718" anchor="ctr">
              <a:spAutoFit/>
            </a:bodyPr>
            <a:lstStyle>
              <a:lvl1pPr>
                <a:defRPr sz="12000">
                  <a:solidFill>
                    <a:srgbClr val="FFFFFF"/>
                  </a:solidFill>
                  <a:latin typeface="Gilroy-ExtraBold"/>
                  <a:ea typeface="Gilroy-ExtraBold"/>
                  <a:cs typeface="Gilroy-ExtraBold"/>
                  <a:sym typeface="Gilroy-ExtraBold"/>
                </a:defRPr>
              </a:lvl1pPr>
            </a:lstStyle>
            <a:p>
              <a:r>
                <a:rPr sz="8000" b="1" dirty="0">
                  <a:solidFill>
                    <a:srgbClr val="7030A0"/>
                  </a:solidFill>
                </a:rPr>
                <a:t>4</a:t>
              </a:r>
            </a:p>
          </p:txBody>
        </p:sp>
        <p:sp>
          <p:nvSpPr>
            <p:cNvPr id="79" name="Соединительная линия уступом 2"/>
            <p:cNvSpPr/>
            <p:nvPr/>
          </p:nvSpPr>
          <p:spPr>
            <a:xfrm>
              <a:off x="4383482" y="1694388"/>
              <a:ext cx="2162014" cy="10668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ln w="63500">
              <a:solidFill>
                <a:srgbClr val="FCAF17"/>
              </a:solidFill>
              <a:miter/>
              <a:tailEnd type="triangle"/>
            </a:ln>
          </p:spPr>
          <p:txBody>
            <a:bodyPr lIns="45718" tIns="45718" rIns="45718" bIns="45718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80" name="Соединительная линия уступом 26"/>
            <p:cNvSpPr/>
            <p:nvPr/>
          </p:nvSpPr>
          <p:spPr>
            <a:xfrm rot="10800000" flipV="1">
              <a:off x="4383482" y="3193233"/>
              <a:ext cx="2162012" cy="8596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ln w="63500">
              <a:solidFill>
                <a:srgbClr val="FCAF17"/>
              </a:solidFill>
              <a:miter/>
              <a:tailEnd type="triangle"/>
            </a:ln>
          </p:spPr>
          <p:txBody>
            <a:bodyPr lIns="45718" tIns="45718" rIns="45718" bIns="45718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81" name="Соединительная линия уступом 29"/>
            <p:cNvSpPr/>
            <p:nvPr/>
          </p:nvSpPr>
          <p:spPr>
            <a:xfrm>
              <a:off x="4471393" y="4567160"/>
              <a:ext cx="2074102" cy="8596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ln w="63500">
              <a:solidFill>
                <a:srgbClr val="FCAF17"/>
              </a:solidFill>
              <a:miter/>
              <a:tailEnd type="triangle"/>
            </a:ln>
          </p:spPr>
          <p:txBody>
            <a:bodyPr lIns="45718" tIns="45718" rIns="45718" bIns="45718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</p:grpSp>
      <p:sp>
        <p:nvSpPr>
          <p:cNvPr id="26" name="Текст заголовка">
            <a:extLst>
              <a:ext uri="{FF2B5EF4-FFF2-40B4-BE49-F238E27FC236}">
                <a16:creationId xmlns:a16="http://schemas.microsoft.com/office/drawing/2014/main" id="{2CFC46DE-2201-42C2-BF3C-C284A51B7CCA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293126" y="155926"/>
            <a:ext cx="8641699" cy="60798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kumimoji="0" sz="2800" b="1" i="0" u="none" strike="noStrike" cap="none" spc="0" normalizeH="0" baseline="0" dirty="0">
                <a:ln>
                  <a:noFill/>
                </a:ln>
                <a:solidFill>
                  <a:srgbClr val="8F00FF"/>
                </a:solidFill>
                <a:effectLst/>
                <a:uFillTx/>
                <a:latin typeface="Gilroy-ExtraBold"/>
                <a:ea typeface="Gilroy-ExtraBold"/>
                <a:cs typeface="Gilroy-ExtraBold"/>
                <a:sym typeface="Helvetica"/>
              </a:defRPr>
            </a:lvl1pPr>
          </a:lstStyle>
          <a:p>
            <a:r>
              <a:rPr lang="ru-RU" dirty="0"/>
              <a:t>План дальнейшего развития стартап-проекта</a:t>
            </a:r>
            <a:endParaRPr dirty="0"/>
          </a:p>
        </p:txBody>
      </p:sp>
      <p:pic>
        <p:nvPicPr>
          <p:cNvPr id="27" name="Picture 5" descr="C:\Users\user\Desktop\Безымянный6.png">
            <a:extLst>
              <a:ext uri="{FF2B5EF4-FFF2-40B4-BE49-F238E27FC236}">
                <a16:creationId xmlns:a16="http://schemas.microsoft.com/office/drawing/2014/main" id="{39BCB39C-1638-4A13-9F9F-87BCA5F308B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"/>
          <a:stretch/>
        </p:blipFill>
        <p:spPr bwMode="auto">
          <a:xfrm>
            <a:off x="0" y="6538913"/>
            <a:ext cx="12191999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Номер слайда">
            <a:extLst>
              <a:ext uri="{FF2B5EF4-FFF2-40B4-BE49-F238E27FC236}">
                <a16:creationId xmlns:a16="http://schemas.microsoft.com/office/drawing/2014/main" id="{801C36C7-F0D0-4D38-AAD3-DC25276B96B8}"/>
              </a:ext>
            </a:extLst>
          </p:cNvPr>
          <p:cNvSpPr txBox="1">
            <a:spLocks/>
          </p:cNvSpPr>
          <p:nvPr userDrawn="1"/>
        </p:nvSpPr>
        <p:spPr>
          <a:xfrm>
            <a:off x="11789063" y="6617671"/>
            <a:ext cx="275072" cy="27699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CA55861A-9584-43C4-B5A2-798276485260}"/>
              </a:ext>
            </a:extLst>
          </p:cNvPr>
          <p:cNvGrpSpPr/>
          <p:nvPr userDrawn="1"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976372EF-8589-4AFB-B8A7-949DC16D5AFB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4FD47325-57C1-45C8-9D0D-ED5FB22188B6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E3E15495-6399-413B-BD41-BB55F1F86CC5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id="{15D68387-E98D-4862-933A-C6E87A2E68E2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7FDCE187-E52B-4C5F-9363-A3336C2BF4F7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3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495746" y="992246"/>
            <a:ext cx="3706082" cy="1922777"/>
          </a:xfrm>
        </p:spPr>
        <p:txBody>
          <a:bodyPr>
            <a:normAutofit/>
          </a:bodyPr>
          <a:lstStyle>
            <a:lvl1pPr>
              <a:defRPr kumimoji="0" lang="ru-RU" sz="1600" b="0" i="0" u="none" strike="noStrike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Gilroy-Light"/>
                <a:ea typeface="Gilroy-Light"/>
                <a:cs typeface="Gilroy-Light"/>
                <a:sym typeface="Helvetica"/>
              </a:defRPr>
            </a:lvl1pPr>
            <a:lvl2pPr>
              <a:defRPr kumimoji="0" lang="ru-RU" sz="1600" b="0" i="0" u="none" strike="noStrike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Gilroy-Light"/>
                <a:ea typeface="Gilroy-Light"/>
                <a:cs typeface="Gilroy-Light"/>
                <a:sym typeface="Helvetica"/>
              </a:defRPr>
            </a:lvl2pPr>
          </a:lstStyle>
          <a:p>
            <a:pPr lvl="0"/>
            <a:r>
              <a:rPr lang="ru-RU" dirty="0"/>
              <a:t>Описание этапа</a:t>
            </a:r>
          </a:p>
          <a:p>
            <a:pPr lvl="1"/>
            <a:r>
              <a:rPr lang="ru-RU" dirty="0"/>
              <a:t>Второй уровень</a:t>
            </a:r>
          </a:p>
        </p:txBody>
      </p:sp>
      <p:sp>
        <p:nvSpPr>
          <p:cNvPr id="40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507999" y="3504066"/>
            <a:ext cx="3708000" cy="1922777"/>
          </a:xfrm>
        </p:spPr>
        <p:txBody>
          <a:bodyPr>
            <a:normAutofit/>
          </a:bodyPr>
          <a:lstStyle>
            <a:lvl1pPr>
              <a:defRPr kumimoji="0" lang="ru-RU" sz="1600" b="0" i="0" u="none" strike="noStrike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Gilroy-Light"/>
                <a:ea typeface="Gilroy-Light"/>
                <a:cs typeface="Gilroy-Light"/>
                <a:sym typeface="Helvetica"/>
              </a:defRPr>
            </a:lvl1pPr>
            <a:lvl2pPr>
              <a:defRPr kumimoji="0" lang="ru-RU" sz="1600" b="0" i="0" u="none" strike="noStrike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Gilroy-Light"/>
                <a:ea typeface="Gilroy-Light"/>
                <a:cs typeface="Gilroy-Light"/>
                <a:sym typeface="Helvetica"/>
              </a:defRPr>
            </a:lvl2pPr>
          </a:lstStyle>
          <a:p>
            <a:pPr lvl="0"/>
            <a:r>
              <a:rPr lang="ru-RU" dirty="0"/>
              <a:t>Описание этапа</a:t>
            </a:r>
          </a:p>
          <a:p>
            <a:pPr lvl="1"/>
            <a:r>
              <a:rPr lang="ru-RU" dirty="0"/>
              <a:t>Второй уровень</a:t>
            </a:r>
          </a:p>
        </p:txBody>
      </p:sp>
      <p:sp>
        <p:nvSpPr>
          <p:cNvPr id="41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7988885" y="1718941"/>
            <a:ext cx="3744000" cy="1922777"/>
          </a:xfrm>
        </p:spPr>
        <p:txBody>
          <a:bodyPr>
            <a:normAutofit/>
          </a:bodyPr>
          <a:lstStyle>
            <a:lvl1pPr>
              <a:defRPr kumimoji="0" lang="ru-RU" sz="1600" b="0" i="0" u="none" strike="noStrike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Gilroy-Light"/>
                <a:ea typeface="Gilroy-Light"/>
                <a:cs typeface="Gilroy-Light"/>
                <a:sym typeface="Helvetica"/>
              </a:defRPr>
            </a:lvl1pPr>
            <a:lvl2pPr>
              <a:defRPr kumimoji="0" lang="ru-RU" sz="1600" b="0" i="0" u="none" strike="noStrike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Gilroy-Light"/>
                <a:ea typeface="Gilroy-Light"/>
                <a:cs typeface="Gilroy-Light"/>
                <a:sym typeface="Helvetica"/>
              </a:defRPr>
            </a:lvl2pPr>
          </a:lstStyle>
          <a:p>
            <a:pPr lvl="0"/>
            <a:r>
              <a:rPr lang="ru-RU" dirty="0"/>
              <a:t>Описание этапа</a:t>
            </a:r>
          </a:p>
          <a:p>
            <a:pPr lvl="1"/>
            <a:r>
              <a:rPr lang="ru-RU" dirty="0"/>
              <a:t>Второй уровень</a:t>
            </a:r>
          </a:p>
        </p:txBody>
      </p:sp>
      <p:sp>
        <p:nvSpPr>
          <p:cNvPr id="42" name="Текст 2"/>
          <p:cNvSpPr>
            <a:spLocks noGrp="1"/>
          </p:cNvSpPr>
          <p:nvPr>
            <p:ph type="body" sz="quarter" idx="13" hasCustomPrompt="1"/>
          </p:nvPr>
        </p:nvSpPr>
        <p:spPr>
          <a:xfrm>
            <a:off x="7988885" y="4465454"/>
            <a:ext cx="3744000" cy="1922777"/>
          </a:xfrm>
        </p:spPr>
        <p:txBody>
          <a:bodyPr>
            <a:normAutofit/>
          </a:bodyPr>
          <a:lstStyle>
            <a:lvl1pPr>
              <a:defRPr kumimoji="0" lang="ru-RU" sz="1600" b="0" i="0" u="none" strike="noStrike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Gilroy-Light"/>
                <a:ea typeface="Gilroy-Light"/>
                <a:cs typeface="Gilroy-Light"/>
                <a:sym typeface="Helvetica"/>
              </a:defRPr>
            </a:lvl1pPr>
            <a:lvl2pPr>
              <a:defRPr kumimoji="0" lang="ru-RU" sz="1600" b="0" i="0" u="none" strike="noStrike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Gilroy-Light"/>
                <a:ea typeface="Gilroy-Light"/>
                <a:cs typeface="Gilroy-Light"/>
                <a:sym typeface="Helvetica"/>
              </a:defRPr>
            </a:lvl2pPr>
          </a:lstStyle>
          <a:p>
            <a:pPr lvl="0"/>
            <a:r>
              <a:rPr lang="ru-RU" dirty="0"/>
              <a:t>Описание этапа</a:t>
            </a:r>
          </a:p>
          <a:p>
            <a:pPr lvl="1"/>
            <a:r>
              <a:rPr lang="ru-RU" dirty="0"/>
              <a:t>Второй уровень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852F0EAF-DC47-4953-9588-8E3A5715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228" y="51263"/>
            <a:ext cx="453825" cy="5760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E73C6998-B4E7-4A59-9AC7-97D8FCD7C6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17" y="51263"/>
            <a:ext cx="695858" cy="557584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113" y="159611"/>
            <a:ext cx="449236" cy="449236"/>
          </a:xfrm>
          <a:prstGeom prst="rect">
            <a:avLst/>
          </a:prstGeom>
        </p:spPr>
      </p:pic>
      <p:sp>
        <p:nvSpPr>
          <p:cNvPr id="5" name="Текст 3">
            <a:extLst>
              <a:ext uri="{FF2B5EF4-FFF2-40B4-BE49-F238E27FC236}">
                <a16:creationId xmlns:a16="http://schemas.microsoft.com/office/drawing/2014/main" id="{11D0DFDB-E847-F084-1396-AB168A8E0E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32674" y="1267341"/>
            <a:ext cx="2084593" cy="352964"/>
          </a:xfrm>
        </p:spPr>
        <p:txBody>
          <a:bodyPr>
            <a:normAutofit/>
          </a:bodyPr>
          <a:lstStyle>
            <a:lvl1pPr marL="0" indent="0">
              <a:buNone/>
              <a:defRPr kumimoji="0" lang="ru-RU" sz="1900" b="0" i="0" u="none" strike="noStrike" cap="none" spc="0" normalizeH="0" baseline="0" dirty="0">
                <a:ln>
                  <a:noFill/>
                </a:ln>
                <a:solidFill>
                  <a:srgbClr val="8F00FF"/>
                </a:solidFill>
                <a:effectLst/>
                <a:uFillTx/>
                <a:latin typeface="Gilroy-ExtraBold"/>
                <a:ea typeface="Gilroy-ExtraBold"/>
                <a:cs typeface="Gilroy-ExtraBold"/>
                <a:sym typeface="Helvetica"/>
              </a:defRPr>
            </a:lvl1pPr>
          </a:lstStyle>
          <a:p>
            <a:pPr lvl="0"/>
            <a:r>
              <a:rPr lang="ru-RU" dirty="0"/>
              <a:t>сроки выполнения</a:t>
            </a:r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CAFA8075-AA9E-8DA5-8F9B-AE732D1815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05206" y="2812013"/>
            <a:ext cx="2084593" cy="333176"/>
          </a:xfrm>
        </p:spPr>
        <p:txBody>
          <a:bodyPr>
            <a:normAutofit/>
          </a:bodyPr>
          <a:lstStyle>
            <a:lvl1pPr marL="0" indent="0">
              <a:buNone/>
              <a:defRPr kumimoji="0" lang="ru-RU" sz="1900" b="0" i="0" u="none" strike="noStrike" cap="none" spc="0" normalizeH="0" baseline="0" dirty="0">
                <a:ln>
                  <a:noFill/>
                </a:ln>
                <a:solidFill>
                  <a:srgbClr val="8F00FF"/>
                </a:solidFill>
                <a:effectLst/>
                <a:uFillTx/>
                <a:latin typeface="Gilroy-ExtraBold"/>
                <a:ea typeface="Gilroy-ExtraBold"/>
                <a:cs typeface="Gilroy-ExtraBold"/>
                <a:sym typeface="Helvetica"/>
              </a:defRPr>
            </a:lvl1pPr>
          </a:lstStyle>
          <a:p>
            <a:pPr lvl="0"/>
            <a:r>
              <a:rPr lang="ru-RU" dirty="0"/>
              <a:t>сроки выполнения</a:t>
            </a:r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5ECB6BAB-EFCC-AC35-55F4-FF71042C88A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32673" y="4137854"/>
            <a:ext cx="2084593" cy="333176"/>
          </a:xfrm>
        </p:spPr>
        <p:txBody>
          <a:bodyPr>
            <a:normAutofit/>
          </a:bodyPr>
          <a:lstStyle>
            <a:lvl1pPr marL="0" indent="0">
              <a:buNone/>
              <a:defRPr kumimoji="0" lang="ru-RU" sz="1900" b="0" i="0" u="none" strike="noStrike" cap="none" spc="0" normalizeH="0" baseline="0" dirty="0">
                <a:ln>
                  <a:noFill/>
                </a:ln>
                <a:solidFill>
                  <a:srgbClr val="8F00FF"/>
                </a:solidFill>
                <a:effectLst/>
                <a:uFillTx/>
                <a:latin typeface="Gilroy-ExtraBold"/>
                <a:ea typeface="Gilroy-ExtraBold"/>
                <a:cs typeface="Gilroy-ExtraBold"/>
                <a:sym typeface="Helvetica"/>
              </a:defRPr>
            </a:lvl1pPr>
          </a:lstStyle>
          <a:p>
            <a:pPr lvl="0"/>
            <a:r>
              <a:rPr lang="ru-RU" dirty="0"/>
              <a:t>сроки выполнения</a:t>
            </a:r>
          </a:p>
        </p:txBody>
      </p:sp>
      <p:sp>
        <p:nvSpPr>
          <p:cNvPr id="8" name="Текст 3">
            <a:extLst>
              <a:ext uri="{FF2B5EF4-FFF2-40B4-BE49-F238E27FC236}">
                <a16:creationId xmlns:a16="http://schemas.microsoft.com/office/drawing/2014/main" id="{8F28B738-E289-CF6E-1C81-19AE91AD80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05206" y="5563792"/>
            <a:ext cx="2084593" cy="333176"/>
          </a:xfrm>
        </p:spPr>
        <p:txBody>
          <a:bodyPr>
            <a:normAutofit/>
          </a:bodyPr>
          <a:lstStyle>
            <a:lvl1pPr marL="0" indent="0">
              <a:buNone/>
              <a:defRPr kumimoji="0" lang="ru-RU" sz="1900" b="0" i="0" u="none" strike="noStrike" cap="none" spc="0" normalizeH="0" baseline="0" dirty="0">
                <a:ln>
                  <a:noFill/>
                </a:ln>
                <a:solidFill>
                  <a:srgbClr val="8F00FF"/>
                </a:solidFill>
                <a:effectLst/>
                <a:uFillTx/>
                <a:latin typeface="Gilroy-ExtraBold"/>
                <a:ea typeface="Gilroy-ExtraBold"/>
                <a:cs typeface="Gilroy-ExtraBold"/>
                <a:sym typeface="Helvetica"/>
              </a:defRPr>
            </a:lvl1pPr>
          </a:lstStyle>
          <a:p>
            <a:pPr lvl="0"/>
            <a:r>
              <a:rPr lang="ru-RU" dirty="0"/>
              <a:t>сроки выполнения</a:t>
            </a:r>
          </a:p>
        </p:txBody>
      </p:sp>
    </p:spTree>
    <p:extLst>
      <p:ext uri="{BB962C8B-B14F-4D97-AF65-F5344CB8AC3E}">
        <p14:creationId xmlns:p14="http://schemas.microsoft.com/office/powerpoint/2010/main" val="212161477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7407C-2589-6866-1F94-DE7216DF3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CA410E55-0B4D-2D43-74D7-1C1EB89443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339158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user\Desktop\Безымянный6.png">
            <a:extLst>
              <a:ext uri="{FF2B5EF4-FFF2-40B4-BE49-F238E27FC236}">
                <a16:creationId xmlns:a16="http://schemas.microsoft.com/office/drawing/2014/main" id="{1630AB7B-6225-4C22-9DDF-5E279DE781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"/>
          <a:stretch/>
        </p:blipFill>
        <p:spPr bwMode="auto">
          <a:xfrm>
            <a:off x="0" y="6538913"/>
            <a:ext cx="12191999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">
            <a:extLst>
              <a:ext uri="{FF2B5EF4-FFF2-40B4-BE49-F238E27FC236}">
                <a16:creationId xmlns:a16="http://schemas.microsoft.com/office/drawing/2014/main" id="{94497D8C-7A79-42CA-8287-3660FFC320ED}"/>
              </a:ext>
            </a:extLst>
          </p:cNvPr>
          <p:cNvSpPr txBox="1">
            <a:spLocks/>
          </p:cNvSpPr>
          <p:nvPr userDrawn="1"/>
        </p:nvSpPr>
        <p:spPr>
          <a:xfrm>
            <a:off x="11789063" y="6617671"/>
            <a:ext cx="275072" cy="27699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3107995" y="158029"/>
            <a:ext cx="8681068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spc="0" normalizeH="0" baseline="0" dirty="0">
                <a:ln>
                  <a:noFill/>
                </a:ln>
                <a:solidFill>
                  <a:srgbClr val="8F00FF"/>
                </a:solidFill>
                <a:effectLst/>
                <a:uFillTx/>
                <a:latin typeface="Gilroy-ExtraBold"/>
                <a:ea typeface="Gilroy-ExtraBold"/>
                <a:cs typeface="Gilroy-ExtraBold"/>
                <a:sym typeface="Helvetica"/>
              </a:rPr>
              <a:t>Потенциальные потребительские сегменты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52F0EAF-DC47-4953-9588-8E3A5715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228" y="51263"/>
            <a:ext cx="453825" cy="576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73C6998-B4E7-4A59-9AC7-97D8FCD7C6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17" y="51263"/>
            <a:ext cx="695858" cy="55758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113" y="159611"/>
            <a:ext cx="449236" cy="44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13991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user\Desktop\Безымянный6.png">
            <a:extLst>
              <a:ext uri="{FF2B5EF4-FFF2-40B4-BE49-F238E27FC236}">
                <a16:creationId xmlns:a16="http://schemas.microsoft.com/office/drawing/2014/main" id="{1630AB7B-6225-4C22-9DDF-5E279DE781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"/>
          <a:stretch/>
        </p:blipFill>
        <p:spPr bwMode="auto">
          <a:xfrm>
            <a:off x="0" y="6538913"/>
            <a:ext cx="12191999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">
            <a:extLst>
              <a:ext uri="{FF2B5EF4-FFF2-40B4-BE49-F238E27FC236}">
                <a16:creationId xmlns:a16="http://schemas.microsoft.com/office/drawing/2014/main" id="{94497D8C-7A79-42CA-8287-3660FFC320ED}"/>
              </a:ext>
            </a:extLst>
          </p:cNvPr>
          <p:cNvSpPr txBox="1">
            <a:spLocks/>
          </p:cNvSpPr>
          <p:nvPr userDrawn="1"/>
        </p:nvSpPr>
        <p:spPr>
          <a:xfrm>
            <a:off x="11789063" y="6617671"/>
            <a:ext cx="275072" cy="27699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52F0EAF-DC47-4953-9588-8E3A5715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228" y="51263"/>
            <a:ext cx="453825" cy="576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73C6998-B4E7-4A59-9AC7-97D8FCD7C6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17" y="51263"/>
            <a:ext cx="695858" cy="55758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113" y="159611"/>
            <a:ext cx="449236" cy="44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651026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38FFBF7-1379-C4A8-393E-FB080785B0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C40339-52BE-BE12-BF15-76D461E0DD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08" y="63518"/>
            <a:ext cx="453825" cy="576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9C1C75-9E85-A371-C42A-9B2E4F1FA4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17" y="51263"/>
            <a:ext cx="695858" cy="5575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86C641-F053-E5B3-05E6-670DA89410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967" y="120535"/>
            <a:ext cx="449236" cy="449236"/>
          </a:xfrm>
          <a:prstGeom prst="rect">
            <a:avLst/>
          </a:prstGeom>
        </p:spPr>
      </p:pic>
      <p:pic>
        <p:nvPicPr>
          <p:cNvPr id="7" name="Picture 5" descr="C:\Users\user\Desktop\Безымянный6.png">
            <a:extLst>
              <a:ext uri="{FF2B5EF4-FFF2-40B4-BE49-F238E27FC236}">
                <a16:creationId xmlns:a16="http://schemas.microsoft.com/office/drawing/2014/main" id="{3CED9D15-4C2E-0E18-A3C0-1B85FBD351B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"/>
          <a:stretch/>
        </p:blipFill>
        <p:spPr bwMode="auto">
          <a:xfrm>
            <a:off x="0" y="6538913"/>
            <a:ext cx="12191999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9F002A7-0E90-CECB-EDA5-1200739A128F}"/>
              </a:ext>
            </a:extLst>
          </p:cNvPr>
          <p:cNvSpPr txBox="1"/>
          <p:nvPr userDrawn="1"/>
        </p:nvSpPr>
        <p:spPr>
          <a:xfrm>
            <a:off x="1755465" y="2804392"/>
            <a:ext cx="8681068" cy="830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spc="0" normalizeH="0" baseline="0" dirty="0">
                <a:ln>
                  <a:noFill/>
                </a:ln>
                <a:solidFill>
                  <a:srgbClr val="8F00FF"/>
                </a:solidFill>
                <a:effectLst/>
                <a:uFillTx/>
                <a:latin typeface="Gilroy-ExtraBold"/>
                <a:ea typeface="Gilroy-ExtraBold"/>
                <a:cs typeface="Gilroy-ExtraBold"/>
                <a:sym typeface="Helvetica"/>
              </a:rPr>
              <a:t>ПРИЛОЖЕНИЯ</a:t>
            </a:r>
          </a:p>
        </p:txBody>
      </p:sp>
    </p:spTree>
    <p:extLst>
      <p:ext uri="{BB962C8B-B14F-4D97-AF65-F5344CB8AC3E}">
        <p14:creationId xmlns:p14="http://schemas.microsoft.com/office/powerpoint/2010/main" val="3797798620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95181" y="6414762"/>
            <a:ext cx="258620" cy="248302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0F46D48A-CFC5-4375-B383-7EB5C65FC5F4}"/>
              </a:ext>
            </a:extLst>
          </p:cNvPr>
          <p:cNvGrpSpPr/>
          <p:nvPr userDrawn="1"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9EF66D53-61A5-4AD9-AC8D-733BFFAE291A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C8BC6219-799A-4094-A65B-C54B108DA74A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004DF2ED-D8A3-4267-A2F6-0D4C7AF89E53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D4120FCB-ECAE-4BD7-9E81-39948F4928C9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33CA745D-363A-4773-8692-9C7B9ED2FDE4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3" r:id="rId3"/>
    <p:sldLayoutId id="2147483655" r:id="rId4"/>
    <p:sldLayoutId id="2147483664" r:id="rId5"/>
    <p:sldLayoutId id="2147483666" r:id="rId6"/>
    <p:sldLayoutId id="2147483659" r:id="rId7"/>
    <p:sldLayoutId id="2147483665" r:id="rId8"/>
    <p:sldLayoutId id="2147483667" r:id="rId9"/>
    <p:sldLayoutId id="2147483662" r:id="rId10"/>
    <p:sldLayoutId id="2147483656" r:id="rId11"/>
    <p:sldLayoutId id="2147483657" r:id="rId12"/>
  </p:sldLayoutIdLst>
  <p:transition spd="med"/>
  <p:hf hdr="0" ftr="0" dt="0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448" y="1431350"/>
            <a:ext cx="5443638" cy="438578"/>
          </a:xfrm>
        </p:spPr>
        <p:txBody>
          <a:bodyPr/>
          <a:lstStyle/>
          <a:p>
            <a:r>
              <a:rPr lang="ru-RU" dirty="0"/>
              <a:t>Намоточный станок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1</a:t>
            </a:fld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err="1"/>
              <a:t>Технет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Предоставление услуг намоточного станка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Транспортные технологии для различных сфер применения (море, земля, воздух), в том числе беспилотные и автономные системы.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9761564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CC1442C-8F84-7A7D-F2B5-EE5EE958DD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1430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317657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9EB6EF2A-D235-F94A-486A-D522CB878DF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pPr marL="530225" lvl="1" indent="342900">
              <a:buAutoNum type="arabicPeriod"/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промышленности: услуги по ремонту и восстановлению двигателей (вентильных тяговых, двигателей стабилизаторов, БПЛА, ЧПУ станков и т.д.) </a:t>
            </a:r>
          </a:p>
          <a:p>
            <a:pPr marL="530225" lvl="1" indent="342900">
              <a:buAutoNum type="arabicPeriod"/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Для индивидуальных заказчиков: услуги по ремонту и восстановлению двигателей (вентильных тяговых, двигателей стабилизаторов, БПЛА, ЧПУ станков и т.д.), изготовление двигателей «под ключ»</a:t>
            </a:r>
            <a:endParaRPr lang="ru-RU" dirty="0"/>
          </a:p>
          <a:p>
            <a:pPr marL="530225" lvl="1" indent="342900">
              <a:buAutoNum type="arabicPeriod"/>
            </a:pP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8FFF28-1473-45A3-06AD-D69FA4CA9F9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ru-RU" sz="1800" dirty="0">
                <a:latin typeface="Times New Roman" panose="02020603050405020304" pitchFamily="18" charset="0"/>
              </a:rPr>
              <a:t>Низкая стоимость, универсальность оборудования </a:t>
            </a:r>
          </a:p>
          <a:p>
            <a:endParaRPr lang="ru-RU" sz="1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70267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0" indent="457200">
              <a:buNone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Относительно недорогой станок поможет выполнить опытный образец или произвести ремонт за приемлемую для клиента стоимость.</a:t>
            </a:r>
            <a:endParaRPr lang="ru-RU" dirty="0"/>
          </a:p>
          <a:p>
            <a:pPr marL="0" indent="457200">
              <a:buNone/>
            </a:pPr>
            <a:endParaRPr lang="ru-RU" dirty="0"/>
          </a:p>
          <a:p>
            <a:pPr marL="0" indent="457200">
              <a:buNone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62500" lnSpcReduction="20000"/>
          </a:bodyPr>
          <a:lstStyle/>
          <a:p>
            <a:pPr marL="85725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Проблема затрагивает три ключевые категории потребителей: </a:t>
            </a:r>
          </a:p>
          <a:p>
            <a:pPr marL="85725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Производители БПЛА (от мелкосерийных хобби-проектов до инженеров в компаниях). </a:t>
            </a:r>
          </a:p>
          <a:p>
            <a:pPr marL="85725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Инженеры-конструкторы и R&amp;D-подразделения (разрабатывающие новые двигатели и силовые установки). </a:t>
            </a:r>
          </a:p>
          <a:p>
            <a:pPr marL="85725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Сервисные центры и ремонтные мастерские (занимающиеся восстановлением и кастомизацией БПЛА).</a:t>
            </a:r>
            <a:endParaRPr lang="ru-RU" dirty="0"/>
          </a:p>
          <a:p>
            <a:pPr marL="85725" indent="0"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5"/>
          </p:nvPr>
        </p:nvSpPr>
        <p:spPr/>
        <p:txBody>
          <a:bodyPr>
            <a:noAutofit/>
          </a:bodyPr>
          <a:lstStyle/>
          <a:p>
            <a:pPr marL="85725" indent="0">
              <a:lnSpc>
                <a:spcPct val="70000"/>
              </a:lnSpc>
              <a:buNone/>
            </a:pPr>
            <a:r>
              <a:rPr lang="ru-RU" sz="1500" dirty="0">
                <a:latin typeface="Times New Roman" panose="02020603050405020304" pitchFamily="18" charset="0"/>
              </a:rPr>
              <a:t>Проблема рынка: Для малых и средних производителей нет доступных решений между дорогим импортным оборудованием и ручным трудом. Наше решение: Станок с оптимальным соотношением цена/качество за счёт:</a:t>
            </a:r>
          </a:p>
          <a:p>
            <a:pPr marL="85725" indent="0">
              <a:lnSpc>
                <a:spcPct val="70000"/>
              </a:lnSpc>
              <a:buNone/>
            </a:pPr>
            <a:r>
              <a:rPr lang="ru-RU" sz="1500" dirty="0">
                <a:latin typeface="Times New Roman" panose="02020603050405020304" pitchFamily="18" charset="0"/>
              </a:rPr>
              <a:t>Уникального ПО (главный РИД) для простой настройки.</a:t>
            </a:r>
          </a:p>
          <a:p>
            <a:pPr marL="85725" indent="0">
              <a:lnSpc>
                <a:spcPct val="70000"/>
              </a:lnSpc>
              <a:buNone/>
            </a:pPr>
            <a:r>
              <a:rPr lang="ru-RU" sz="1500" dirty="0">
                <a:latin typeface="Times New Roman" panose="02020603050405020304" pitchFamily="18" charset="0"/>
              </a:rPr>
              <a:t>Модульной конструкции для быстрой переналадки.</a:t>
            </a:r>
          </a:p>
          <a:p>
            <a:pPr marL="85725" indent="0">
              <a:lnSpc>
                <a:spcPct val="70000"/>
              </a:lnSpc>
              <a:buNone/>
            </a:pPr>
            <a:r>
              <a:rPr lang="ru-RU" sz="1500" dirty="0">
                <a:latin typeface="Times New Roman" panose="02020603050405020304" pitchFamily="18" charset="0"/>
              </a:rPr>
              <a:t>Цены на 30-50% ниже импортных аналогов.</a:t>
            </a:r>
          </a:p>
          <a:p>
            <a:pPr marL="85725" indent="0">
              <a:lnSpc>
                <a:spcPct val="70000"/>
              </a:lnSpc>
              <a:buNone/>
            </a:pPr>
            <a:endParaRPr lang="ru-RU" sz="15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80747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3BCAEB7-318A-49A7-9F80-AF191B5290A7}"/>
              </a:ext>
            </a:extLst>
          </p:cNvPr>
          <p:cNvGraphicFramePr>
            <a:graphicFrameLocks noGrp="1"/>
          </p:cNvGraphicFramePr>
          <p:nvPr>
            <p:ph type="tbl" sz="quarter" idx="4294967295"/>
            <p:extLst>
              <p:ext uri="{D42A27DB-BD31-4B8C-83A1-F6EECF244321}">
                <p14:modId xmlns:p14="http://schemas.microsoft.com/office/powerpoint/2010/main" val="4073185297"/>
              </p:ext>
            </p:extLst>
          </p:nvPr>
        </p:nvGraphicFramePr>
        <p:xfrm>
          <a:off x="352425" y="1047750"/>
          <a:ext cx="11479214" cy="52097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39607">
                  <a:extLst>
                    <a:ext uri="{9D8B030D-6E8A-4147-A177-3AD203B41FA5}">
                      <a16:colId xmlns:a16="http://schemas.microsoft.com/office/drawing/2014/main" val="3076297344"/>
                    </a:ext>
                  </a:extLst>
                </a:gridCol>
                <a:gridCol w="5739607">
                  <a:extLst>
                    <a:ext uri="{9D8B030D-6E8A-4147-A177-3AD203B41FA5}">
                      <a16:colId xmlns:a16="http://schemas.microsoft.com/office/drawing/2014/main" val="423051674"/>
                    </a:ext>
                  </a:extLst>
                </a:gridCol>
              </a:tblGrid>
              <a:tr h="538678"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8F00FF"/>
                          </a:solidFill>
                          <a:effectLst/>
                          <a:uFillTx/>
                          <a:latin typeface="Gilroy-ExtraBold"/>
                          <a:sym typeface="Helvetica"/>
                        </a:rPr>
                        <a:t>Целевая аудитория</a:t>
                      </a:r>
                    </a:p>
                  </a:txBody>
                  <a:tcPr anchor="ctr">
                    <a:solidFill>
                      <a:srgbClr val="ECD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8F00FF"/>
                          </a:solidFill>
                          <a:effectLst/>
                          <a:uFillTx/>
                          <a:latin typeface="Gilroy-ExtraBold"/>
                          <a:sym typeface="Helvetica"/>
                        </a:rPr>
                        <a:t>Ценностное предложение</a:t>
                      </a:r>
                    </a:p>
                  </a:txBody>
                  <a:tcPr anchor="ctr">
                    <a:solidFill>
                      <a:srgbClr val="ECD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3226970"/>
                  </a:ext>
                </a:extLst>
              </a:tr>
              <a:tr h="4671071"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79037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63139" y="1745673"/>
            <a:ext cx="5498274" cy="25853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indent="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Юридические лица, например Газпром, используют для обследования трубопровода (в полях); </a:t>
            </a:r>
            <a:r>
              <a:rPr lang="ru-RU" dirty="0" err="1">
                <a:solidFill>
                  <a:srgbClr val="002060"/>
                </a:solidFill>
              </a:rPr>
              <a:t>Россети</a:t>
            </a:r>
            <a:r>
              <a:rPr lang="ru-RU" dirty="0">
                <a:solidFill>
                  <a:srgbClr val="002060"/>
                </a:solidFill>
              </a:rPr>
              <a:t> для осмотра протяженных транспортных систем. </a:t>
            </a:r>
          </a:p>
          <a:p>
            <a:pPr marL="285750" indent="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Физические лица, например спортсмены, занимающиеся гонками на дронах. Им нужен индивидуальный подход для получения уникальных характеристик, отсутствующих на рынке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721" y="1745673"/>
            <a:ext cx="5515099" cy="923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ru-RU" dirty="0">
                <a:solidFill>
                  <a:srgbClr val="002060"/>
                </a:solidFill>
              </a:rPr>
              <a:t>Высокая надёжность </a:t>
            </a:r>
          </a:p>
          <a:p>
            <a:pPr marL="285750" marR="0" indent="-28575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ru-RU" dirty="0">
                <a:solidFill>
                  <a:srgbClr val="002060"/>
                </a:solidFill>
              </a:rPr>
              <a:t>Низкий процент брака </a:t>
            </a:r>
          </a:p>
          <a:p>
            <a:pPr marL="285750" marR="0" indent="-28575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ru-RU" dirty="0">
                <a:solidFill>
                  <a:srgbClr val="002060"/>
                </a:solidFill>
              </a:rPr>
              <a:t>Индивидуальный подход</a:t>
            </a:r>
          </a:p>
        </p:txBody>
      </p:sp>
    </p:spTree>
    <p:extLst>
      <p:ext uri="{BB962C8B-B14F-4D97-AF65-F5344CB8AC3E}">
        <p14:creationId xmlns:p14="http://schemas.microsoft.com/office/powerpoint/2010/main" val="168299413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41D0DC-71B6-6895-791E-836C2A40E1AA}"/>
              </a:ext>
            </a:extLst>
          </p:cNvPr>
          <p:cNvSpPr txBox="1">
            <a:spLocks/>
          </p:cNvSpPr>
          <p:nvPr/>
        </p:nvSpPr>
        <p:spPr>
          <a:xfrm>
            <a:off x="2937526" y="182592"/>
            <a:ext cx="8641699" cy="607981"/>
          </a:xfrm>
          <a:prstGeom prst="rect">
            <a:avLst/>
          </a:prstGeom>
        </p:spPr>
        <p:txBody>
          <a:bodyPr/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hangingPunct="1"/>
            <a:r>
              <a:rPr lang="ru-RU" sz="2800" b="1" dirty="0">
                <a:solidFill>
                  <a:srgbClr val="8F00FF"/>
                </a:solidFill>
                <a:latin typeface="Gilroy-ExtraBold"/>
                <a:sym typeface="Helvetica"/>
              </a:rPr>
              <a:t>Ключевые конкуренты </a:t>
            </a:r>
          </a:p>
          <a:p>
            <a:pPr hangingPunct="1"/>
            <a:endParaRPr lang="ru-RU" sz="1400" b="1" dirty="0">
              <a:solidFill>
                <a:srgbClr val="FF0000"/>
              </a:solidFill>
              <a:highlight>
                <a:srgbClr val="FFFF00"/>
              </a:highlight>
              <a:latin typeface="Gilroy-ExtraBold"/>
              <a:sym typeface="Helvetica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E2884FC2-86A5-605B-B9B8-D8823E89F2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504378"/>
              </p:ext>
            </p:extLst>
          </p:nvPr>
        </p:nvGraphicFramePr>
        <p:xfrm>
          <a:off x="304801" y="1245140"/>
          <a:ext cx="11630024" cy="48270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07506">
                  <a:extLst>
                    <a:ext uri="{9D8B030D-6E8A-4147-A177-3AD203B41FA5}">
                      <a16:colId xmlns:a16="http://schemas.microsoft.com/office/drawing/2014/main" val="3344974326"/>
                    </a:ext>
                  </a:extLst>
                </a:gridCol>
                <a:gridCol w="2907506">
                  <a:extLst>
                    <a:ext uri="{9D8B030D-6E8A-4147-A177-3AD203B41FA5}">
                      <a16:colId xmlns:a16="http://schemas.microsoft.com/office/drawing/2014/main" val="1847720295"/>
                    </a:ext>
                  </a:extLst>
                </a:gridCol>
                <a:gridCol w="2907506">
                  <a:extLst>
                    <a:ext uri="{9D8B030D-6E8A-4147-A177-3AD203B41FA5}">
                      <a16:colId xmlns:a16="http://schemas.microsoft.com/office/drawing/2014/main" val="950557334"/>
                    </a:ext>
                  </a:extLst>
                </a:gridCol>
                <a:gridCol w="2907506">
                  <a:extLst>
                    <a:ext uri="{9D8B030D-6E8A-4147-A177-3AD203B41FA5}">
                      <a16:colId xmlns:a16="http://schemas.microsoft.com/office/drawing/2014/main" val="636569222"/>
                    </a:ext>
                  </a:extLst>
                </a:gridCol>
              </a:tblGrid>
              <a:tr h="73364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7030A0"/>
                          </a:solidFill>
                          <a:effectLst/>
                          <a:latin typeface="Gilroy-ExtraBold"/>
                        </a:rPr>
                        <a:t>КОНКУРЕНТ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D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7030A0"/>
                          </a:solidFill>
                          <a:effectLst/>
                          <a:latin typeface="Gilroy-ExtraBold"/>
                        </a:rPr>
                        <a:t>ПРОДУКТ 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D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7030A0"/>
                          </a:solidFill>
                          <a:effectLst/>
                          <a:latin typeface="Gilroy-ExtraBold"/>
                        </a:rPr>
                        <a:t>ХАРАКТЕРИСТИКИ ПРОДУКТА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D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7030A0"/>
                          </a:solidFill>
                          <a:effectLst/>
                          <a:latin typeface="Gilroy-ExtraBold"/>
                        </a:rPr>
                        <a:t>НАШИ КОНКУРЕТНЫЕ ПРЕИМУЩЕСТВА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D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14437"/>
                  </a:ext>
                </a:extLst>
              </a:tr>
              <a:tr h="1746605">
                <a:tc>
                  <a:txBody>
                    <a:bodyPr/>
                    <a:lstStyle/>
                    <a:p>
                      <a:pPr marL="0" marR="0" indent="0" algn="l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1. T-Motor (Китай)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Двигатели для БПЛА, станки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Лидер рынка, моторы для любых БПЛА.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</a:rPr>
                        <a:t>«Изготовление двигателей под ключ», предоставление услуг по обслуживанию и ремонту;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</a:rPr>
                        <a:t>Упрощенная схема логистики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006994"/>
                  </a:ext>
                </a:extLst>
              </a:tr>
              <a:tr h="1055090">
                <a:tc>
                  <a:txBody>
                    <a:bodyPr/>
                    <a:lstStyle/>
                    <a:p>
                      <a:pPr marL="0" marR="0" indent="0" algn="l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2. </a:t>
                      </a:r>
                      <a:r>
                        <a:rPr lang="ru-RU" sz="16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iFlight</a:t>
                      </a:r>
                      <a:r>
                        <a:rPr lang="ru-RU" sz="16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 (Китай)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Двигатели для БПЛА, станки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Популярные двигатели для гоночных дронов.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Отсутствие простоя из-за меньших объёмов производства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Быстрее сроки поставок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0577175"/>
                  </a:ext>
                </a:extLst>
              </a:tr>
              <a:tr h="1280043">
                <a:tc>
                  <a:txBody>
                    <a:bodyPr/>
                    <a:lstStyle/>
                    <a:p>
                      <a:pPr marL="0" marR="0" indent="0" algn="l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3. TERO (Россия)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Двигатели для БПЛА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Российский производитель и поставщик компонентов для БПЛА.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«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</a:rPr>
                        <a:t>Изготовление двигателей под ключ», предоставление услуг по обслуживанию и ремонту;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</a:rPr>
                        <a:t>возможное партнёрство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698802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5F3DDE4A-2432-6E54-1422-2E9D7544D95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ru-RU" dirty="0"/>
              <a:t>Бизнес-модель: Услуга намотки</a:t>
            </a:r>
          </a:p>
          <a:p>
            <a:r>
              <a:rPr lang="ru-RU" dirty="0"/>
              <a:t>Предложение: Выполняем намотку статоров двигателей для БПЛА для клиентов на своих станках по запросу. Заказ через онлайн-платформу.</a:t>
            </a:r>
          </a:p>
          <a:p>
            <a:r>
              <a:rPr lang="ru-RU" dirty="0"/>
              <a:t>Доход: Плата за моточас или за штуку.</a:t>
            </a:r>
          </a:p>
          <a:p>
            <a:r>
              <a:rPr lang="ru-RU" dirty="0"/>
              <a:t>Клиенты:  Физические(спортсмены, фото-видео-операторы) и юридические(газпром, </a:t>
            </a:r>
            <a:r>
              <a:rPr lang="ru-RU" dirty="0" err="1"/>
              <a:t>россети</a:t>
            </a:r>
            <a:r>
              <a:rPr lang="ru-RU" dirty="0"/>
              <a:t> и т.п.) лица.</a:t>
            </a:r>
          </a:p>
          <a:p>
            <a:r>
              <a:rPr lang="ru-RU" dirty="0"/>
              <a:t>Наши активы: Парк станков.</a:t>
            </a:r>
          </a:p>
          <a:p>
            <a:r>
              <a:rPr lang="ru-RU" dirty="0"/>
              <a:t>Суть: Клиенты арендуют наши мощности, а не покупают станки. Это снижает их затраты и дает нам постоянный доход.</a:t>
            </a:r>
          </a:p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095277-7BE7-A4ED-CA8F-2E38E7BCFA6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ru-RU" dirty="0"/>
              <a:t>Прямые продажи, таргетированная реклама, встречи с потенциальными заказчиками на тематических мероприятиях</a:t>
            </a:r>
          </a:p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EF518CB-AD93-009D-9C5D-1BF4D6D049F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17649" y="4842230"/>
            <a:ext cx="11181684" cy="1340209"/>
          </a:xfrm>
        </p:spPr>
        <p:txBody>
          <a:bodyPr/>
          <a:lstStyle/>
          <a:p>
            <a:r>
              <a:rPr lang="ru-RU" dirty="0"/>
              <a:t>Целевой сегмент: Малые серии и прототипы двигателей для БПЛА в РФ.</a:t>
            </a:r>
          </a:p>
          <a:p>
            <a:r>
              <a:rPr lang="ru-RU" dirty="0"/>
              <a:t>Ёмкость: Растущий рынок (&gt;20% в год). Потенциал выручки — сотни млн ₽ при доле в 1-2%.</a:t>
            </a:r>
          </a:p>
          <a:p>
            <a:r>
              <a:rPr lang="ru-RU" dirty="0"/>
              <a:t>Масштабирование: СНГ, Азия.</a:t>
            </a:r>
          </a:p>
          <a:p>
            <a:r>
              <a:rPr lang="ru-RU" dirty="0"/>
              <a:t>Рентабельность:</a:t>
            </a:r>
          </a:p>
          <a:p>
            <a:r>
              <a:rPr lang="ru-RU" dirty="0"/>
              <a:t>Маржинальность: &gt;50% при загрузке от 60%.</a:t>
            </a:r>
          </a:p>
          <a:p>
            <a:r>
              <a:rPr lang="ru-RU" dirty="0"/>
              <a:t>Окупаемость: 12-18 месяцев.</a:t>
            </a:r>
          </a:p>
          <a:p>
            <a:r>
              <a:rPr lang="ru-RU" dirty="0"/>
              <a:t>Денежный поток: Стабильный за счёт модели оплаты за использование.</a:t>
            </a:r>
          </a:p>
          <a:p>
            <a:r>
              <a:rPr lang="ru-RU" dirty="0"/>
              <a:t>Рост: Драйвер — импортозамещение и электрификация, что требует локальных производственных мощностей, которые мы предоставляем.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533228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0DD2D4-E92B-5A5F-2921-526552894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1894DA-D815-1BCD-F644-ADE7C83777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Валидация (0-6 мес.)</a:t>
            </a:r>
          </a:p>
          <a:p>
            <a:pPr marL="0" indent="0">
              <a:buNone/>
            </a:pPr>
            <a:r>
              <a:rPr lang="ru-RU" dirty="0"/>
              <a:t>Пилот с 1-2 станками. 3-5 первых клиентов. Сбор клиентской базы.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4401F6-9777-4A53-56DB-9247E472F3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Масштабирование в РФ/СНГ (18-36 мес.)</a:t>
            </a:r>
          </a:p>
          <a:p>
            <a:pPr marL="0" indent="0">
              <a:buNone/>
            </a:pPr>
            <a:r>
              <a:rPr lang="ru-RU" dirty="0"/>
              <a:t>Открытие хабов в других городах. Запуск партнёрской сети. Расширение услуг (материалы «под ключ»).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71A06A5-F2F3-B104-0411-EFA623456A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/>
              <a:t>Локальная прибыльность (6-18 мес.)</a:t>
            </a:r>
          </a:p>
          <a:p>
            <a:pPr marL="0" indent="0">
              <a:buNone/>
            </a:pPr>
            <a:r>
              <a:rPr lang="ru-RU" dirty="0"/>
              <a:t>Парк 5-10 станков. Формирование отделов продаж и сервиса. Автоматизация платформы. Выход на операционную прибыль.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13C315B9-9B25-08CA-C0DF-C173FAD997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/>
              <a:t>Глобализация и диверсификация (36+ мес.)</a:t>
            </a:r>
          </a:p>
          <a:p>
            <a:pPr marL="0" indent="0">
              <a:buNone/>
            </a:pPr>
            <a:r>
              <a:rPr lang="ru-RU" dirty="0"/>
              <a:t>Выход на рынки Восточной Европы и Азии. Создание собственной линейки двигателей.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9F9973EB-F8F4-AF33-1C56-8DDFA34116B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51B6A329-98A8-0302-EF39-F6CE9CF082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endParaRPr lang="ru-RU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04C02617-84ED-19BD-34EF-F7A37C4E81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ED7D176-493E-C26A-58DF-67EA7F98DA0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84573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F4739D-D62B-4019-94ED-D2BC8DB05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Команда проекта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B60170C-E0AA-4705-9D05-72C277CE69E9}"/>
              </a:ext>
            </a:extLst>
          </p:cNvPr>
          <p:cNvSpPr/>
          <p:nvPr/>
        </p:nvSpPr>
        <p:spPr>
          <a:xfrm>
            <a:off x="606490" y="1035699"/>
            <a:ext cx="1212979" cy="1782147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7030A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73B3904-E747-4805-B3B1-FBA635941992}"/>
              </a:ext>
            </a:extLst>
          </p:cNvPr>
          <p:cNvSpPr/>
          <p:nvPr/>
        </p:nvSpPr>
        <p:spPr>
          <a:xfrm>
            <a:off x="1971870" y="2817846"/>
            <a:ext cx="1212979" cy="1782147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7030A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5E110CE-66C9-4461-BBD9-486C412EA9EB}"/>
              </a:ext>
            </a:extLst>
          </p:cNvPr>
          <p:cNvSpPr/>
          <p:nvPr/>
        </p:nvSpPr>
        <p:spPr>
          <a:xfrm>
            <a:off x="600270" y="4715069"/>
            <a:ext cx="1212979" cy="1782147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7030A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7714C4-2614-4488-8CE9-FF08B1C3770F}"/>
              </a:ext>
            </a:extLst>
          </p:cNvPr>
          <p:cNvSpPr txBox="1"/>
          <p:nvPr/>
        </p:nvSpPr>
        <p:spPr>
          <a:xfrm>
            <a:off x="2211355" y="1324947"/>
            <a:ext cx="3359021" cy="13234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7030A0"/>
                </a:solidFill>
                <a:effectLst/>
                <a:uFillTx/>
                <a:latin typeface="Gilroy-ExtraBold"/>
                <a:sym typeface="Helvetica"/>
              </a:rPr>
              <a:t>Климентьев Дмитрий Александрович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7030A0"/>
                </a:solidFill>
                <a:effectLst/>
                <a:uFillTx/>
                <a:latin typeface="Gilroy-ExtraBold"/>
                <a:sym typeface="Helvetica"/>
              </a:rPr>
              <a:t>Лидер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rgbClr val="7030A0"/>
                </a:solidFill>
                <a:latin typeface="Gilroy-ExtraBold"/>
              </a:rPr>
              <a:t>ID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7030A0"/>
              </a:solidFill>
              <a:effectLst/>
              <a:uFillTx/>
              <a:latin typeface="Gilroy-ExtraBold"/>
              <a:sym typeface="Helvetic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F7F08C-EB86-4D64-9E08-B2B7EB29AC78}"/>
              </a:ext>
            </a:extLst>
          </p:cNvPr>
          <p:cNvSpPr txBox="1"/>
          <p:nvPr/>
        </p:nvSpPr>
        <p:spPr>
          <a:xfrm>
            <a:off x="2211355" y="5182625"/>
            <a:ext cx="3359021" cy="13234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uFillTx/>
                <a:latin typeface="Gilroy-ExtraBold"/>
                <a:sym typeface="Helvetica"/>
              </a:rPr>
              <a:t>Завелевич</a:t>
            </a: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7030A0"/>
                </a:solidFill>
                <a:effectLst/>
                <a:uFillTx/>
                <a:latin typeface="Gilroy-ExtraBold"/>
                <a:sym typeface="Helvetica"/>
              </a:rPr>
              <a:t> Лев Александрович</a:t>
            </a:r>
          </a:p>
          <a:p>
            <a:r>
              <a:rPr lang="ru-RU" sz="2000" dirty="0">
                <a:solidFill>
                  <a:srgbClr val="7030A0"/>
                </a:solidFill>
                <a:latin typeface="Gilroy-ExtraBold"/>
              </a:rPr>
              <a:t>Инженер-конструктор</a:t>
            </a:r>
          </a:p>
          <a:p>
            <a:r>
              <a:rPr lang="en-US" sz="2000" dirty="0">
                <a:solidFill>
                  <a:srgbClr val="7030A0"/>
                </a:solidFill>
                <a:latin typeface="Gilroy-ExtraBold"/>
              </a:rPr>
              <a:t>ID</a:t>
            </a:r>
            <a:r>
              <a:rPr lang="ru-RU" sz="2000" dirty="0">
                <a:solidFill>
                  <a:srgbClr val="7030A0"/>
                </a:solidFill>
                <a:latin typeface="Gilroy-ExtraBold"/>
              </a:rPr>
              <a:t> 6880428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D470A7-7A19-419C-95CB-BD1C63EE6D10}"/>
              </a:ext>
            </a:extLst>
          </p:cNvPr>
          <p:cNvSpPr txBox="1"/>
          <p:nvPr/>
        </p:nvSpPr>
        <p:spPr>
          <a:xfrm>
            <a:off x="3651380" y="3484674"/>
            <a:ext cx="3359021" cy="10156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7030A0"/>
                </a:solidFill>
                <a:effectLst/>
                <a:uFillTx/>
                <a:latin typeface="Gilroy-ExtraBold"/>
                <a:sym typeface="Helvetica"/>
              </a:rPr>
              <a:t>Затеев Илья Владимирович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7030A0"/>
                </a:solidFill>
                <a:effectLst/>
                <a:uFillTx/>
                <a:latin typeface="Gilroy-ExtraBold"/>
                <a:sym typeface="Helvetica"/>
              </a:rPr>
              <a:t>Инженер-проектировщик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rgbClr val="7030A0"/>
                </a:solidFill>
                <a:latin typeface="Gilroy-ExtraBold"/>
              </a:rPr>
              <a:t>ID</a:t>
            </a:r>
            <a:r>
              <a:rPr lang="ru-RU" sz="2000" dirty="0">
                <a:solidFill>
                  <a:srgbClr val="7030A0"/>
                </a:solidFill>
                <a:latin typeface="Gilroy-ExtraBold"/>
              </a:rPr>
              <a:t> 6876326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7030A0"/>
              </a:solidFill>
              <a:effectLst/>
              <a:uFillTx/>
              <a:latin typeface="Gilroy-ExtraBold"/>
              <a:sym typeface="Helvetica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9D358A-AB9E-8437-C43A-ADC075B752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56"/>
          <a:stretch/>
        </p:blipFill>
        <p:spPr>
          <a:xfrm>
            <a:off x="606490" y="1028817"/>
            <a:ext cx="1212979" cy="178214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35C113-972E-9DE8-428A-F916BEA2F4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55"/>
          <a:stretch/>
        </p:blipFill>
        <p:spPr>
          <a:xfrm>
            <a:off x="1971871" y="2817846"/>
            <a:ext cx="1212978" cy="178214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D5B268-7A22-7D5E-A461-74FC6661AF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55"/>
          <a:stretch/>
        </p:blipFill>
        <p:spPr>
          <a:xfrm>
            <a:off x="606490" y="4715068"/>
            <a:ext cx="1212979" cy="178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11353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rgbClr val="7030A0"/>
                </a:solidFill>
                <a:latin typeface="Gilroy-ExtraBold"/>
                <a:ea typeface="+mn-ea"/>
                <a:cs typeface="+mn-cs"/>
              </a:rPr>
              <a:t>89228459680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811A80-0112-D4DB-659C-D11487277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159" y="3429000"/>
            <a:ext cx="1773283" cy="203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22351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4361</TotalTime>
  <Words>662</Words>
  <Application>Microsoft Office PowerPoint</Application>
  <PresentationFormat>Широкоэкранный</PresentationFormat>
  <Paragraphs>86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Gilroy-ExtraBold</vt:lpstr>
      <vt:lpstr>Gilroy-Light</vt:lpstr>
      <vt:lpstr>Helvetica</vt:lpstr>
      <vt:lpstr>Times New Roman</vt:lpstr>
      <vt:lpstr>Тема Office</vt:lpstr>
      <vt:lpstr>Намоточный станок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Команда проекта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Виктория Бокарева</dc:creator>
  <cp:lastModifiedBy>Дмитрий Климентьев</cp:lastModifiedBy>
  <cp:revision>160</cp:revision>
  <dcterms:modified xsi:type="dcterms:W3CDTF">2025-12-10T06:01:29Z</dcterms:modified>
</cp:coreProperties>
</file>