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8B4CB91-E4F5-4D97-90A4-F296EB03724B}">
  <a:tblStyle styleId="{E8B4CB91-E4F5-4D97-90A4-F296EB0372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EA71F98-063E-44F6-BE91-D80EB00A70A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5.jp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7.jpg"/><Relationship Id="rId5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19.jpg"/><Relationship Id="rId5" Type="http://schemas.openxmlformats.org/officeDocument/2006/relationships/image" Target="../media/image23.jpg"/><Relationship Id="rId6" Type="http://schemas.openxmlformats.org/officeDocument/2006/relationships/image" Target="../media/image21.jpg"/><Relationship Id="rId7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SymtoBook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ПЕРСОНАЛЬНАЯ ФАРМАКОЛОГИЯ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77400" y="1541400"/>
            <a:ext cx="6630900" cy="30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2134"/>
              <a:buNone/>
            </a:pPr>
            <a:r>
              <a:rPr lang="ru" sz="4138"/>
              <a:t>    </a:t>
            </a:r>
            <a:r>
              <a:rPr lang="ru" sz="3506">
                <a:latin typeface="Raleway"/>
                <a:ea typeface="Raleway"/>
                <a:cs typeface="Raleway"/>
                <a:sym typeface="Raleway"/>
              </a:rPr>
              <a:t>Актуальность проекта состоит в том, что люди хотят получить полноценное  лечение, но при этом на </a:t>
            </a:r>
            <a:r>
              <a:rPr lang="ru" sz="3506">
                <a:latin typeface="Raleway"/>
                <a:ea typeface="Raleway"/>
                <a:cs typeface="Raleway"/>
                <a:sym typeface="Raleway"/>
              </a:rPr>
              <a:t>приемах</a:t>
            </a:r>
            <a:r>
              <a:rPr lang="ru" sz="3506">
                <a:latin typeface="Raleway"/>
                <a:ea typeface="Raleway"/>
                <a:cs typeface="Raleway"/>
                <a:sym typeface="Raleway"/>
              </a:rPr>
              <a:t> у лечащего врача, они не могут в подробностях передать своё состояние здоровья, по причине того что люди часто не могут в точности запомнить все </a:t>
            </a:r>
            <a:r>
              <a:rPr lang="ru" sz="3506">
                <a:latin typeface="Raleway"/>
                <a:ea typeface="Raleway"/>
                <a:cs typeface="Raleway"/>
                <a:sym typeface="Raleway"/>
              </a:rPr>
              <a:t>протекающие</a:t>
            </a:r>
            <a:r>
              <a:rPr lang="ru" sz="3506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3506">
                <a:latin typeface="Raleway"/>
                <a:ea typeface="Raleway"/>
                <a:cs typeface="Raleway"/>
                <a:sym typeface="Raleway"/>
              </a:rPr>
              <a:t>симптомы своего заболевания. А в ситуациях с самолечением велик риск приема несовместимого с противопоказаниями пациента лекарства.</a:t>
            </a:r>
            <a:endParaRPr sz="3506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4430"/>
              <a:buNone/>
            </a:pPr>
            <a:r>
              <a:t/>
            </a:r>
            <a:endParaRPr sz="2723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55900"/>
              <a:buNone/>
            </a:pPr>
            <a:r>
              <a:t/>
            </a:r>
            <a:endParaRPr sz="460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38150" y="4350050"/>
            <a:ext cx="7229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-38150" y="797325"/>
            <a:ext cx="5291700" cy="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28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28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544050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469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21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Люди среднего возраста (18-45 лет), активные пользователи смартфонов, жители больших городов, регулярно посещающие больницы или </a:t>
            </a:r>
            <a:r>
              <a:rPr lang="ru" sz="1600">
                <a:solidFill>
                  <a:srgbClr val="132C40"/>
                </a:solidFill>
              </a:rPr>
              <a:t>поликлиники (от 4 раз)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 которую мы решаем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4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Проблема сбора анамнеза протекания </a:t>
            </a:r>
            <a:r>
              <a:rPr lang="ru">
                <a:solidFill>
                  <a:srgbClr val="132C40"/>
                </a:solidFill>
              </a:rPr>
              <a:t>симптомов</a:t>
            </a:r>
            <a:r>
              <a:rPr lang="ru">
                <a:solidFill>
                  <a:srgbClr val="132C40"/>
                </a:solidFill>
              </a:rPr>
              <a:t>, совместимость лекарств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Риск постановки неправильного диагноза вследствие </a:t>
            </a:r>
            <a:r>
              <a:rPr lang="ru">
                <a:solidFill>
                  <a:srgbClr val="132C40"/>
                </a:solidFill>
              </a:rPr>
              <a:t>некорректного представления информации о симптомах;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Возможное назначение несовместимых лекарств.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3744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 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61371" y="1954025"/>
            <a:ext cx="3899700" cy="26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Это приложение со следующими функциями: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1) Дневник состояния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2) Список противопоказаний пациента (аллергии, хронические заболевания, уже принимаемые </a:t>
            </a:r>
            <a:r>
              <a:rPr lang="ru">
                <a:solidFill>
                  <a:srgbClr val="132C40"/>
                </a:solidFill>
              </a:rPr>
              <a:t>лекарства и пр.)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3) Напоминая о необходимости принять лекарства в назначенное время 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4) Рекомендации по ведению ЗОЖ при наличии заболевания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5) Функция </a:t>
            </a:r>
            <a:r>
              <a:rPr lang="ru">
                <a:solidFill>
                  <a:srgbClr val="132C40"/>
                </a:solidFill>
              </a:rPr>
              <a:t>рекомендации</a:t>
            </a:r>
            <a:r>
              <a:rPr lang="ru">
                <a:solidFill>
                  <a:srgbClr val="132C40"/>
                </a:solidFill>
              </a:rPr>
              <a:t> по препаратам (заранее вписанных или искомых).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225" y="494525"/>
            <a:ext cx="2246600" cy="3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9200" y="494525"/>
            <a:ext cx="2246600" cy="3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838575" y="1783475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Фармоген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медицинским организациям и обычным потребителям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вления заболевания 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выбора совместимого препарата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сбора данных о несовместимости человека с конкретными препаратами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удобство и снижение рисков при выборе лекарств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664469" y="23870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0" name="Google Shape;200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488950" y="2419125"/>
            <a:ext cx="799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-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50 млн (18 - 45 лет) * 0,7 (коэффициент урбанизации) * 0.5 (посещают больницы от 3 раз в год) * 0,6 (активные пользователи смартфона) = 10,5 млн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1000 рублей в год - это 10,5 млрд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(сегмент А - люди с хроническими заболеваниями, сегм-т В - люди, которые часто болеют)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</a:t>
            </a:r>
            <a:r>
              <a:rPr lang="ru"/>
              <a:t>10 млн рублей, е</a:t>
            </a:r>
            <a:r>
              <a:rPr lang="ru"/>
              <a:t>сли удасться привлечь 10000 человек.</a:t>
            </a:r>
            <a:endParaRPr/>
          </a:p>
        </p:txBody>
      </p:sp>
      <p:sp>
        <p:nvSpPr>
          <p:cNvPr id="202" name="Google Shape;202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/>
          <p:nvPr/>
        </p:nvSpPr>
        <p:spPr>
          <a:xfrm rot="-5400000">
            <a:off x="-966150" y="1813475"/>
            <a:ext cx="2846700" cy="720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p32"/>
          <p:cNvSpPr txBox="1"/>
          <p:nvPr>
            <p:ph type="title"/>
          </p:nvPr>
        </p:nvSpPr>
        <p:spPr>
          <a:xfrm rot="-5400000">
            <a:off x="-966150" y="18199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9" name="Google Shape;219;p32"/>
          <p:cNvGraphicFramePr/>
          <p:nvPr/>
        </p:nvGraphicFramePr>
        <p:xfrm>
          <a:off x="1274613" y="27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{E8B4CB91-E4F5-4D97-90A4-F296EB03724B}</a:tableStyleId>
              </a:tblPr>
              <a:tblGrid>
                <a:gridCol w="2024800"/>
                <a:gridCol w="1257850"/>
                <a:gridCol w="1257850"/>
                <a:gridCol w="1257850"/>
                <a:gridCol w="1257850"/>
              </a:tblGrid>
              <a:tr h="787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Сравнение с нашим приложением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Здоровье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WellNess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Symptomate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Наше приложение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63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Доступность между платформами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Только на IOS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Только на IOS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на IOS и на Android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На IOS и на Android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63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Цена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Бесплатный 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контент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Платный контент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Бесплатный контент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Платный и Бесплатный контент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63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Определение совместимости лекарств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0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Отметка своих симптомов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Поиск вручную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3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Лента советов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0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Запись своих заболеваний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3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Напоминания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9" name="Google Shape;229;p33"/>
          <p:cNvSpPr txBox="1"/>
          <p:nvPr>
            <p:ph idx="1" type="body"/>
          </p:nvPr>
        </p:nvSpPr>
        <p:spPr>
          <a:xfrm>
            <a:off x="456818" y="292213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100 рублей в месяц, с возможность скидки при покупке от 1 года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подписку для доступа к приложению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Бизнес-модель: подписочная система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Будем привлекать людей </a:t>
            </a:r>
            <a:r>
              <a:rPr lang="ru"/>
              <a:t>размещая</a:t>
            </a:r>
            <a:r>
              <a:rPr lang="ru"/>
              <a:t> рекламу в тематических пабликах социальных сетей, а так же внешняя реклама в поликлиниках и аптеках.</a:t>
            </a:r>
            <a:endParaRPr/>
          </a:p>
        </p:txBody>
      </p:sp>
      <p:sp>
        <p:nvSpPr>
          <p:cNvPr id="230" name="Google Shape;23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34"/>
          <p:cNvSpPr txBox="1"/>
          <p:nvPr>
            <p:ph idx="1" type="body"/>
          </p:nvPr>
        </p:nvSpPr>
        <p:spPr>
          <a:xfrm>
            <a:off x="525893" y="2363181"/>
            <a:ext cx="7993200" cy="18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ru" sz="1800"/>
              <a:t>На данный момент проект в стадии разработки: 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Мы провели 15 интервью, по результатам которых сделали вывод о востребованности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Создали дизайн приложения 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Рассчитали рынок</a:t>
            </a:r>
            <a:endParaRPr sz="1800"/>
          </a:p>
        </p:txBody>
      </p:sp>
      <p:sp>
        <p:nvSpPr>
          <p:cNvPr id="240" name="Google Shape;24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type="title"/>
          </p:nvPr>
        </p:nvSpPr>
        <p:spPr>
          <a:xfrm>
            <a:off x="457192" y="-929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9" name="Google Shape;249;p35"/>
          <p:cNvGraphicFramePr/>
          <p:nvPr/>
        </p:nvGraphicFramePr>
        <p:xfrm>
          <a:off x="456835" y="553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{1EA71F98-063E-44F6-BE91-D80EB00A70AF}</a:tableStyleId>
              </a:tblPr>
              <a:tblGrid>
                <a:gridCol w="1255350"/>
                <a:gridCol w="1255350"/>
                <a:gridCol w="1255350"/>
                <a:gridCol w="1255350"/>
                <a:gridCol w="1255350"/>
                <a:gridCol w="1255350"/>
              </a:tblGrid>
              <a:tr h="70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ФИНСАСИТ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 ПРОЕКТА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КОММУНИКАТОР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55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Лавренчук Денис 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Логачев Данила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Мингазова Арина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Салыбаев Расул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Серсенбиева Арина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35"/>
          <p:cNvSpPr txBox="1"/>
          <p:nvPr>
            <p:ph idx="1" type="body"/>
          </p:nvPr>
        </p:nvSpPr>
        <p:spPr>
          <a:xfrm>
            <a:off x="457193" y="455973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2" name="Google Shape;25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5950" y="2833750"/>
            <a:ext cx="1082199" cy="130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5"/>
          <p:cNvPicPr preferRelativeResize="0"/>
          <p:nvPr/>
        </p:nvPicPr>
        <p:blipFill rotWithShape="1">
          <a:blip r:embed="rId4">
            <a:alphaModFix/>
          </a:blip>
          <a:srcRect b="18903" l="0" r="0" t="0"/>
          <a:stretch/>
        </p:blipFill>
        <p:spPr>
          <a:xfrm>
            <a:off x="4334200" y="2833750"/>
            <a:ext cx="1082200" cy="130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0387" y="2833770"/>
            <a:ext cx="1051578" cy="130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8625" y="2833750"/>
            <a:ext cx="1051599" cy="130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95550" y="2833750"/>
            <a:ext cx="1051599" cy="130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8" name="Google Shape;268;p36"/>
          <p:cNvSpPr txBox="1"/>
          <p:nvPr>
            <p:ph idx="1" type="body"/>
          </p:nvPr>
        </p:nvSpPr>
        <p:spPr>
          <a:xfrm>
            <a:off x="530725" y="1159663"/>
            <a:ext cx="7973700" cy="15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Запустить первичную версию приложения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Запустить рекламу для привлечения клиентов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Получение первой прибыли с подписок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Доработка приложения, расширение серверов и рекламы.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Увеличение прибыли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456818" y="4431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5170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7" name="Google Shape;277;p36"/>
          <p:cNvGraphicFramePr/>
          <p:nvPr/>
        </p:nvGraphicFramePr>
        <p:xfrm>
          <a:off x="583110" y="2992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{1EA71F98-063E-44F6-BE91-D80EB00A70AF}</a:tableStyleId>
              </a:tblPr>
              <a:tblGrid>
                <a:gridCol w="3259625"/>
                <a:gridCol w="1638825"/>
                <a:gridCol w="2449225"/>
              </a:tblGrid>
              <a:tr h="250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431350">
                <a:tc>
                  <a:txBody>
                    <a:bodyPr/>
                    <a:lstStyle/>
                    <a:p>
                      <a:pPr indent="0" lvl="0" marL="457200" rtl="0" algn="just"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200">
                          <a:solidFill>
                            <a:srgbClr val="4A4A4A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Для подтверждения концепции разработать макетный образец технологии, чтобы продемонстрировать ее ключевые характеристики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 члены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8" name="Google Shape;278;p36"/>
          <p:cNvSpPr txBox="1"/>
          <p:nvPr/>
        </p:nvSpPr>
        <p:spPr>
          <a:xfrm>
            <a:off x="457200" y="25717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4" name="Google Shape;28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100">
                <a:solidFill>
                  <a:srgbClr val="132C40"/>
                </a:solidFill>
              </a:rPr>
              <a:t>ЛАВРЕНЧУК ДЕНИС АЛЕКСАНДРОВИЧ</a:t>
            </a:r>
            <a:endParaRPr b="1" sz="2100">
              <a:solidFill>
                <a:srgbClr val="132C40"/>
              </a:solidFill>
            </a:endParaRPr>
          </a:p>
        </p:txBody>
      </p:sp>
      <p:sp>
        <p:nvSpPr>
          <p:cNvPr id="285" name="Google Shape;285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800">
                <a:solidFill>
                  <a:srgbClr val="132C40"/>
                </a:solidFill>
              </a:rPr>
              <a:t>+79226502115</a:t>
            </a:r>
            <a:endParaRPr b="1"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800">
                <a:solidFill>
                  <a:srgbClr val="132C40"/>
                </a:solidFill>
              </a:rPr>
              <a:t>lavrenchuk_da@edu.surgu.ru</a:t>
            </a:r>
            <a:endParaRPr b="1" sz="1800">
              <a:solidFill>
                <a:srgbClr val="132C40"/>
              </a:solidFill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