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F10469-6FD5-48EE-8EF9-97A2CC472EC3}">
  <a:tblStyle styleId="{0CF10469-6FD5-48EE-8EF9-97A2CC472EC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aleway-regular.fntdata"/><Relationship Id="rId21" Type="http://schemas.openxmlformats.org/officeDocument/2006/relationships/slide" Target="slides/slide15.xml"/><Relationship Id="rId24" Type="http://schemas.openxmlformats.org/officeDocument/2006/relationships/font" Target="fonts/Raleway-italic.fntdata"/><Relationship Id="rId23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SemiBold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SemiBold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5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4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013e0b3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g2c013e0b3a9_0_0:notes"/>
          <p:cNvSpPr/>
          <p:nvPr>
            <p:ph idx="2" type="sldImg"/>
          </p:nvPr>
        </p:nvSpPr>
        <p:spPr>
          <a:xfrm>
            <a:off x="123913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" name="Google Shape;85;p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4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6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c013e0b3a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2c013e0b3a9_0_6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c016641d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2c016641d86_0_0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c013e0b3a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2c013e0b3a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12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079fb96d7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2c079fb96d7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123914" y="685497"/>
            <a:ext cx="66111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 b="4320" l="0" r="2181" t="1755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2" name="Google Shape;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4" name="Google Shape;5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10" Type="http://schemas.openxmlformats.org/officeDocument/2006/relationships/image" Target="../media/image14.png"/><Relationship Id="rId9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8.png"/><Relationship Id="rId7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-=Tanya=-\2035 Работа\-=Айдентика 2035=-\лого университета\Univer20_35_RGB_white.emf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 txBox="1"/>
          <p:nvPr>
            <p:ph type="title"/>
          </p:nvPr>
        </p:nvSpPr>
        <p:spPr>
          <a:xfrm>
            <a:off x="404626" y="984550"/>
            <a:ext cx="5285100" cy="15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MeatTechBotMilk (образовательная платформа)</a:t>
            </a:r>
            <a:endParaRPr b="1"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57193" y="2189956"/>
            <a:ext cx="3825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ru" sz="1400">
                <a:latin typeface="Times New Roman"/>
                <a:ea typeface="Times New Roman"/>
                <a:cs typeface="Times New Roman"/>
                <a:sym typeface="Times New Roman"/>
              </a:rPr>
              <a:t>оздание образовательной платформы с искусственным интеллектом, направленной на помощь абитуриентам,  студентам направления “Продукты питания животного происхождения”, потенциальным работодателям </a:t>
            </a:r>
            <a:endParaRPr sz="1400"/>
          </a:p>
        </p:txBody>
      </p:sp>
      <p:pic>
        <p:nvPicPr>
          <p:cNvPr id="63" name="Google Shape;6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2402" y="1319274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5594513" y="1026"/>
            <a:ext cx="1674000" cy="11211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anchorCtr="0" anchor="ctr" bIns="109600" lIns="109600" spcFirstLastPara="1" rIns="109600" wrap="square" tIns="109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8"/>
              <a:buFont typeface="Arial"/>
              <a:buNone/>
            </a:pPr>
            <a:r>
              <a:t/>
            </a:r>
            <a:endParaRPr b="0" i="0" sz="125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69557" y="-17076"/>
            <a:ext cx="1863300" cy="11391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anchorCtr="0" anchor="ctr" bIns="121975" lIns="121975" spcFirstLastPara="1" rIns="121975" wrap="square" tIns="121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61790" y="189809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69" name="Google Shape;69;p12" title="putp_technologies_logo_violet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89733" y="277075"/>
            <a:ext cx="1550833" cy="59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 title="4691888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88463" y="1300526"/>
            <a:ext cx="3825300" cy="3825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4873" y="120400"/>
            <a:ext cx="864150" cy="8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/>
          <p:nvPr>
            <p:ph type="title"/>
          </p:nvPr>
        </p:nvSpPr>
        <p:spPr>
          <a:xfrm>
            <a:off x="456818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АКТУАЛЬНОСТЬ ИДЕИ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14675" y="1883525"/>
            <a:ext cx="80859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Круглосуточная поддержка абитуриентов и студентов </a:t>
            </a:r>
            <a:r>
              <a:rPr lang="ru" sz="1800">
                <a:solidFill>
                  <a:schemeClr val="dk2"/>
                </a:solidFill>
              </a:rPr>
              <a:t>направления “Продукты питания животного происхождения”</a:t>
            </a: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по вопросам поступления, учебы и быта, взаимодействия с преподавателями и потенциальными работодателями с возможностью оказания дополнительных услуг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81" name="Google Shape;81;p13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type="title"/>
          </p:nvPr>
        </p:nvSpPr>
        <p:spPr>
          <a:xfrm>
            <a:off x="374367" y="10502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8" name="Google Shape;88;p14"/>
          <p:cNvSpPr txBox="1"/>
          <p:nvPr>
            <p:ph idx="1" type="body"/>
          </p:nvPr>
        </p:nvSpPr>
        <p:spPr>
          <a:xfrm>
            <a:off x="374375" y="1758323"/>
            <a:ext cx="7993200" cy="25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400">
                <a:solidFill>
                  <a:srgbClr val="132C40"/>
                </a:solidFill>
              </a:rPr>
              <a:t>.</a:t>
            </a:r>
            <a:endParaRPr i="1" sz="1400">
              <a:solidFill>
                <a:srgbClr val="132C40"/>
              </a:solidFill>
            </a:endParaRPr>
          </a:p>
          <a:p>
            <a:pPr indent="0" lvl="0" marL="10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ru" sz="18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Абитуриенты интересующихся </a:t>
            </a:r>
            <a:r>
              <a:rPr lang="ru" sz="1800">
                <a:latin typeface="Arial"/>
                <a:ea typeface="Arial"/>
                <a:cs typeface="Arial"/>
                <a:sym typeface="Arial"/>
              </a:rPr>
              <a:t>направлением “Продукты питания животного происхождения”</a:t>
            </a:r>
            <a:endParaRPr sz="18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- Студенты направления </a:t>
            </a:r>
            <a:r>
              <a:rPr lang="ru" sz="1800">
                <a:latin typeface="Arial"/>
                <a:ea typeface="Arial"/>
                <a:cs typeface="Arial"/>
                <a:sym typeface="Arial"/>
              </a:rPr>
              <a:t> “Продукты питания животного происхождения”</a:t>
            </a:r>
            <a:endParaRPr sz="18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- Работодатели пищевой промышленности, заинтересованные в привлечении квалифицированных кадров.</a:t>
            </a:r>
            <a:endParaRPr sz="18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highlight>
                <a:schemeClr val="lt1"/>
              </a:highlight>
            </a:endParaRPr>
          </a:p>
        </p:txBody>
      </p:sp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91" name="Google Shape;91;p14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457192" y="843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355850" y="1747675"/>
            <a:ext cx="85692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</a:rPr>
              <a:t>Нет единого, простого и легкодоступного чата для </a:t>
            </a: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круглосуточной поддержки абитуриентов и студентов </a:t>
            </a:r>
            <a:r>
              <a:rPr lang="ru" sz="1800">
                <a:solidFill>
                  <a:schemeClr val="dk2"/>
                </a:solidFill>
              </a:rPr>
              <a:t>направления “</a:t>
            </a:r>
            <a:r>
              <a:rPr lang="ru" sz="1800">
                <a:solidFill>
                  <a:schemeClr val="dk1"/>
                </a:solidFill>
              </a:rPr>
              <a:t>Продукты питания животного происхождения”</a:t>
            </a: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по вопросам: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поступления; 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учебы и быта; 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взаимодействия с преподавателями; 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ru" sz="1800">
                <a:solidFill>
                  <a:schemeClr val="dk2"/>
                </a:solidFill>
                <a:highlight>
                  <a:schemeClr val="lt1"/>
                </a:highlight>
              </a:rPr>
              <a:t>потенциальными работодателями</a:t>
            </a:r>
            <a:endParaRPr sz="18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01" name="Google Shape;101;p15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432332" y="826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309225" y="1948150"/>
            <a:ext cx="8483100" cy="23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Мы, компания</a:t>
            </a:r>
            <a:r>
              <a:rPr b="1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студентов единомышленников,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помогаем</a:t>
            </a:r>
            <a:r>
              <a:rPr b="1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абитуриентам и ст</a:t>
            </a:r>
            <a:r>
              <a:rPr b="1" lang="ru" sz="1200">
                <a:solidFill>
                  <a:schemeClr val="dk2"/>
                </a:solidFill>
              </a:rPr>
              <a:t>удентам направления “Продукты питания животного происхождения”</a:t>
            </a:r>
            <a:endParaRPr b="1" i="0" sz="1200" u="none" cap="none" strike="noStrike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в ситуации </a:t>
            </a:r>
            <a:r>
              <a:rPr b="1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неопределенности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решать проблем</a:t>
            </a:r>
            <a:r>
              <a:rPr b="1" lang="ru" sz="12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ы/</a:t>
            </a:r>
            <a:r>
              <a:rPr b="1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rgbClr val="FF2F2D"/>
                </a:solidFill>
                <a:latin typeface="Raleway"/>
                <a:ea typeface="Raleway"/>
                <a:cs typeface="Raleway"/>
                <a:sym typeface="Raleway"/>
              </a:rPr>
              <a:t>вопросы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, связанные с поступлением, учебой и бытом во ВСГУТУ, трудоустройством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с помощью</a:t>
            </a:r>
            <a:r>
              <a:rPr b="1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чат-бота </a:t>
            </a:r>
            <a:r>
              <a:rPr b="1" lang="ru" sz="1800">
                <a:solidFill>
                  <a:schemeClr val="dk1"/>
                </a:solidFill>
              </a:rPr>
              <a:t>Milk- </a:t>
            </a:r>
            <a:r>
              <a:rPr b="1" lang="ru" sz="1800">
                <a:solidFill>
                  <a:schemeClr val="dk1"/>
                </a:solidFill>
                <a:highlight>
                  <a:schemeClr val="lt1"/>
                </a:highlight>
              </a:rPr>
              <a:t>MeatTechBot</a:t>
            </a:r>
            <a:endParaRPr b="1" i="0" sz="18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ru" sz="1200" u="none" cap="none" strike="noStrik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и получать</a:t>
            </a:r>
            <a:r>
              <a:rPr b="1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достоверную информацию по интересующим вопросам</a:t>
            </a:r>
            <a:endParaRPr b="1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9" name="Google Shape;109;p1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11" name="Google Shape;111;p16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539292" y="102604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374825" y="1731825"/>
            <a:ext cx="5512800" cy="29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</a:rPr>
              <a:t>Чат-бот Milk-MeatTechBot, предназначен для взаимодействия с абитуриентами,  студентами и потенциальными работодателями в плане предоставления информации о выбранной профессии, полезных ресурсах ВСГУТУ  и возможностях развития карьеры.</a:t>
            </a:r>
            <a:endParaRPr sz="12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</a:rPr>
              <a:t>Преимуществом нашего проекта является индивидуальный подход к каждому абитуриенту и студенту, понимание потребностей начинающих специалистов и предоставление актуальной и достоверной информации непосредственно от преподавателей и представителей отрасли.</a:t>
            </a:r>
            <a:endParaRPr sz="12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6349900" y="1372350"/>
            <a:ext cx="2664600" cy="2398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300" lIns="58300" spcFirstLastPara="1" rIns="58300" wrap="square" tIns="583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фото, картинка, </a:t>
            </a:r>
            <a:endParaRPr>
              <a:solidFill>
                <a:srgbClr val="132C4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>
                <a:solidFill>
                  <a:srgbClr val="132C40"/>
                </a:solidFill>
              </a:rPr>
              <a:t>схема предполагаемого продукта</a:t>
            </a:r>
            <a:endParaRPr>
              <a:solidFill>
                <a:srgbClr val="132C40"/>
              </a:solidFill>
            </a:endParaRPr>
          </a:p>
        </p:txBody>
      </p:sp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22" name="Google Shape;122;p17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9900" y="1372350"/>
            <a:ext cx="2664599" cy="266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type="title"/>
          </p:nvPr>
        </p:nvSpPr>
        <p:spPr>
          <a:xfrm>
            <a:off x="2186242" y="10910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530725" y="2123225"/>
            <a:ext cx="78597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Для разработки чат-бота в Телеграм требуется: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b="1" i="1" lang="ru">
                <a:latin typeface="Raleway"/>
                <a:ea typeface="Raleway"/>
                <a:cs typeface="Raleway"/>
                <a:sym typeface="Raleway"/>
              </a:rPr>
              <a:t>BOT Father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 (для регистрации бота)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виртуальный конструктор </a:t>
            </a:r>
            <a:r>
              <a:rPr b="1" i="1" lang="ru">
                <a:latin typeface="Raleway"/>
                <a:ea typeface="Raleway"/>
                <a:cs typeface="Raleway"/>
                <a:sym typeface="Raleway"/>
              </a:rPr>
              <a:t>Chatful/Botmother/SrndPulse</a:t>
            </a:r>
            <a:endParaRPr b="1"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современный компьютер/ноутбук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33" name="Google Shape;133;p18"/>
          <p:cNvSpPr txBox="1"/>
          <p:nvPr/>
        </p:nvSpPr>
        <p:spPr>
          <a:xfrm>
            <a:off x="4076875" y="4349375"/>
            <a:ext cx="4864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слайд на тренинге “Дизайн-спринт” не используется, не удалять(!) нужен будет в дальнейшей работе</a:t>
            </a:r>
            <a:endParaRPr>
              <a:solidFill>
                <a:srgbClr val="FF2F2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34" name="Google Shape;134;p18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2" name="Google Shape;142;p19"/>
          <p:cNvSpPr txBox="1"/>
          <p:nvPr>
            <p:ph type="title"/>
          </p:nvPr>
        </p:nvSpPr>
        <p:spPr>
          <a:xfrm>
            <a:off x="382292" y="12701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457200" y="1971025"/>
            <a:ext cx="8029500" cy="35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r>
              <a:rPr lang="ru" sz="21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В 5 ПРЕДЛОЖЕНИЯХ</a:t>
            </a:r>
            <a:endParaRPr sz="1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Мы работаем на рынке </a:t>
            </a:r>
            <a:r>
              <a:rPr i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B2C, B2B</a:t>
            </a:r>
            <a:endParaRPr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Сколько человек/компаний наша ЦА - </a:t>
            </a:r>
            <a:r>
              <a:rPr i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1000 человек/ несколько молоко и мясоперерабатывающих компаний</a:t>
            </a:r>
            <a:endParaRPr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Сколько будет стоить наше решение - </a:t>
            </a:r>
            <a:r>
              <a:rPr i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примерно 1500 руб</a:t>
            </a:r>
            <a:endParaRPr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Сколько человек/компаний реально купят наш продукт в первый год (доля от п.1) - </a:t>
            </a:r>
            <a:r>
              <a:rPr i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100 </a:t>
            </a:r>
            <a:r>
              <a:rPr i="1" lang="ru">
                <a:latin typeface="Raleway"/>
                <a:ea typeface="Raleway"/>
                <a:cs typeface="Raleway"/>
                <a:sym typeface="Raleway"/>
              </a:rPr>
              <a:t> 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i="1" lang="ru">
                <a:latin typeface="Raleway"/>
                <a:ea typeface="Raleway"/>
                <a:cs typeface="Raleway"/>
                <a:sym typeface="Raleway"/>
              </a:rPr>
              <a:t>Сколько заработаем в первый год - </a:t>
            </a:r>
            <a:r>
              <a:rPr i="1"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150000</a:t>
            </a:r>
            <a:endParaRPr i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4" name="Google Shape;144;p19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9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46" name="Google Shape;146;p19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457200" y="2329975"/>
            <a:ext cx="79125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Конкуренты - </a:t>
            </a:r>
            <a:r>
              <a:rPr b="1" i="1"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Gigachat, GPT, DeepSeek</a:t>
            </a:r>
            <a:endParaRPr b="1" i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Преимущества - </a:t>
            </a:r>
            <a:r>
              <a:rPr b="1" i="1" lang="ru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достоверная информация от первоисточников</a:t>
            </a:r>
            <a:endParaRPr b="1" i="1" sz="18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p20"/>
          <p:cNvSpPr txBox="1"/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57" name="Google Shape;157;p20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280225" y="1602675"/>
            <a:ext cx="5869500" cy="24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1" sz="13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Что продаем - </a:t>
            </a:r>
            <a:r>
              <a:rPr b="1" i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Доступ к чат боту для оказания дополнительных образовательных услуг, Результаты интеллектуальной деятельности</a:t>
            </a:r>
            <a:endParaRPr b="1" i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(магазин в канале)</a:t>
            </a:r>
            <a:endParaRPr b="1" i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Кому продаем? -</a:t>
            </a:r>
            <a:r>
              <a:rPr b="1" i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Работодателям, абитуриентам, заинтересованным студентам</a:t>
            </a:r>
            <a:endParaRPr b="1" i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Какую пользу и выгоду полу</a:t>
            </a:r>
            <a:r>
              <a:rPr i="1" lang="ru" sz="13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чает клиент? - </a:t>
            </a:r>
            <a:r>
              <a:rPr b="1" i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Оперативные</a:t>
            </a:r>
            <a:endParaRPr b="1" i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консультации по всем интересующим вопросам. Приобретение РИД</a:t>
            </a:r>
            <a:endParaRPr b="1" i="1" sz="13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4" name="Google Shape;164;p21"/>
          <p:cNvSpPr/>
          <p:nvPr/>
        </p:nvSpPr>
        <p:spPr>
          <a:xfrm>
            <a:off x="457201" y="9347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1"/>
          <p:cNvSpPr txBox="1"/>
          <p:nvPr>
            <p:ph type="title"/>
          </p:nvPr>
        </p:nvSpPr>
        <p:spPr>
          <a:xfrm>
            <a:off x="280226" y="8441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ru" sz="3000">
                <a:solidFill>
                  <a:schemeClr val="lt1"/>
                </a:solidFill>
              </a:rPr>
              <a:t>БИЗНЕС-МОДЕЛЬ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321025" y="4111050"/>
            <a:ext cx="8091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b="0" i="0" lang="ru" sz="1100" u="none" cap="none" strike="noStrik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 шеринг (аренда вместо покупки), подписка, freemium, lock-in (бритва и лезвие), самообслуживание, лицензия,  комиссия и другие.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1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1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69" name="Google Shape;169;p21"/>
          <p:cNvSpPr txBox="1"/>
          <p:nvPr/>
        </p:nvSpPr>
        <p:spPr>
          <a:xfrm>
            <a:off x="4076875" y="4501775"/>
            <a:ext cx="4864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слайд на тренинге “Дизайн-спринт” не используется, не удалять(!) нужен будет в дальнейшей работе</a:t>
            </a:r>
            <a:endParaRPr>
              <a:solidFill>
                <a:srgbClr val="FF2F2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70" name="Google Shape;170;p21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 txBox="1"/>
          <p:nvPr/>
        </p:nvSpPr>
        <p:spPr>
          <a:xfrm>
            <a:off x="6372225" y="1419300"/>
            <a:ext cx="30000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</a:rPr>
              <a:t>Основной источник дохода:</a:t>
            </a:r>
            <a:endParaRPr sz="12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</a:rPr>
              <a:t>- Предложение платных консультационных услуг для тех, кому необходима дополнительная помощь </a:t>
            </a:r>
            <a:endParaRPr sz="12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</a:rPr>
              <a:t>- Распространение брендированной продукции (брошюры, буклеты, памятки) от партнеров.</a:t>
            </a:r>
            <a:endParaRPr sz="12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highlight>
                  <a:schemeClr val="lt1"/>
                </a:highlight>
              </a:rPr>
              <a:t>- Получение грантов и субсидий от государственных структур и общественных организаций, поддерживающих развитие молодых специалистов.</a:t>
            </a:r>
            <a:endParaRPr sz="12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/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22"/>
          <p:cNvSpPr txBox="1"/>
          <p:nvPr>
            <p:ph idx="1" type="body"/>
          </p:nvPr>
        </p:nvSpPr>
        <p:spPr>
          <a:xfrm>
            <a:off x="-30650" y="2282075"/>
            <a:ext cx="4749300" cy="19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b="1" i="1" lang="ru" sz="1800">
                <a:solidFill>
                  <a:schemeClr val="dk1"/>
                </a:solidFill>
              </a:rPr>
              <a:t>Создали бот и получили токен</a:t>
            </a:r>
            <a:endParaRPr b="1" i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b="1" i="1" lang="ru" sz="1800">
                <a:solidFill>
                  <a:schemeClr val="dk1"/>
                </a:solidFill>
              </a:rPr>
              <a:t>Работали над наполнением</a:t>
            </a:r>
            <a:endParaRPr b="1" i="1"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Times New Roman"/>
                <a:ea typeface="Times New Roman"/>
                <a:cs typeface="Times New Roman"/>
                <a:sym typeface="Times New Roman"/>
              </a:rPr>
              <a:t>В связи с грядущей блокировкой </a:t>
            </a:r>
            <a:r>
              <a:rPr lang="ru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мессенджера Телеграмм, не видим необходимости продолжать наполнение чат бота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1800"/>
          </a:p>
        </p:txBody>
      </p:sp>
      <p:pic>
        <p:nvPicPr>
          <p:cNvPr id="179" name="Google Shape;179;p22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181" name="Google Shape;181;p22"/>
          <p:cNvSpPr txBox="1"/>
          <p:nvPr/>
        </p:nvSpPr>
        <p:spPr>
          <a:xfrm>
            <a:off x="4076875" y="4349375"/>
            <a:ext cx="4864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слайд на тренинге “Дизайн-спринт” не используется, не удалять(!) нужен будет в дальнейшей работе</a:t>
            </a:r>
            <a:endParaRPr>
              <a:solidFill>
                <a:srgbClr val="FF2F2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82" name="Google Shape;182;p22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 txBox="1"/>
          <p:nvPr/>
        </p:nvSpPr>
        <p:spPr>
          <a:xfrm>
            <a:off x="4845350" y="1187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http://t.me/TPGP_bot</a:t>
            </a:r>
            <a:endParaRPr/>
          </a:p>
        </p:txBody>
      </p:sp>
      <p:pic>
        <p:nvPicPr>
          <p:cNvPr id="185" name="Google Shape;18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5350" y="1896563"/>
            <a:ext cx="4095750" cy="147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/>
          <p:nvPr>
            <p:ph type="title"/>
          </p:nvPr>
        </p:nvSpPr>
        <p:spPr>
          <a:xfrm>
            <a:off x="353743" y="733169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191" name="Google Shape;191;p23"/>
          <p:cNvGraphicFramePr/>
          <p:nvPr/>
        </p:nvGraphicFramePr>
        <p:xfrm>
          <a:off x="353760" y="147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{0CF10469-6FD5-48EE-8EF9-97A2CC472EC3}</a:tableStyleId>
              </a:tblPr>
              <a:tblGrid>
                <a:gridCol w="1985675"/>
                <a:gridCol w="1206450"/>
                <a:gridCol w="2764900"/>
                <a:gridCol w="1985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БУДЕШЬ ДЕЛАТЬ?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ОПЫТ и КОМПЕТЕНЦИИ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5D8E1"/>
                    </a:solidFill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Колмакова Анастасия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Генерация идей, организация команды (коммуникация с целевой аудиторией)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Стратегическое мышление, коммуникативные навыки 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/>
                        <a:t>Дымчикова Туяна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Исполнитель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(анализ рынка и потребностей пользователей, определение целевой аудитории)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Способность эффективно управлять проектами и ресурсами команды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Хорганова Аяна</a:t>
                      </a:r>
                      <a:endParaRPr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Исполнитель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Разработка чат-бота (проектирование архитектуры и функциональности чат-бота)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Готовность решать нестандартные технические задачи и улучшать качество сервиса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2" name="Google Shape;192;p23"/>
          <p:cNvSpPr/>
          <p:nvPr/>
        </p:nvSpPr>
        <p:spPr>
          <a:xfrm>
            <a:off x="353743" y="4296863"/>
            <a:ext cx="7532100" cy="551400"/>
          </a:xfrm>
          <a:prstGeom prst="rect">
            <a:avLst/>
          </a:prstGeom>
          <a:noFill/>
          <a:ln cap="flat" cmpd="sng" w="9525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При распределении ролей в команде стартапа проговаривать свои сильные стороны и ограничения </a:t>
            </a:r>
            <a:b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ru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отношении выбранной роли</a:t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23"/>
          <p:cNvSpPr txBox="1"/>
          <p:nvPr>
            <p:ph idx="1" type="body"/>
          </p:nvPr>
        </p:nvSpPr>
        <p:spPr>
          <a:xfrm>
            <a:off x="328493" y="3927563"/>
            <a:ext cx="799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ts val="1200"/>
              <a:buNone/>
            </a:pPr>
            <a:r>
              <a:rPr lang="ru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ВАЖНО</a:t>
            </a:r>
            <a:endParaRPr>
              <a:solidFill>
                <a:srgbClr val="8F00FF"/>
              </a:solidFill>
            </a:endParaRPr>
          </a:p>
        </p:txBody>
      </p:sp>
      <p:pic>
        <p:nvPicPr>
          <p:cNvPr id="194" name="Google Shape;194;p23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196" name="Google Shape;196;p23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3"/>
          <p:cNvSpPr txBox="1"/>
          <p:nvPr/>
        </p:nvSpPr>
        <p:spPr>
          <a:xfrm>
            <a:off x="-1965221" y="3038675"/>
            <a:ext cx="91440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23"/>
          <p:cNvSpPr txBox="1"/>
          <p:nvPr/>
        </p:nvSpPr>
        <p:spPr>
          <a:xfrm flipH="1" rot="10800000">
            <a:off x="8475" y="2469875"/>
            <a:ext cx="21168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23"/>
          <p:cNvSpPr txBox="1"/>
          <p:nvPr/>
        </p:nvSpPr>
        <p:spPr>
          <a:xfrm>
            <a:off x="228600" y="1474341"/>
            <a:ext cx="17442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4"/>
          <p:cNvSpPr txBox="1"/>
          <p:nvPr>
            <p:ph type="title"/>
          </p:nvPr>
        </p:nvSpPr>
        <p:spPr>
          <a:xfrm>
            <a:off x="401717" y="1270006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06" name="Google Shape;206;p24"/>
          <p:cNvSpPr txBox="1"/>
          <p:nvPr/>
        </p:nvSpPr>
        <p:spPr>
          <a:xfrm>
            <a:off x="609150" y="2088575"/>
            <a:ext cx="6782100" cy="27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Raleway"/>
              <a:buAutoNum type="arabicPeriod"/>
            </a:pPr>
            <a:r>
              <a:rPr b="1" i="1"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Разработка  чат бота в мессенджере МАХ</a:t>
            </a:r>
            <a:endParaRPr b="1" i="1"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800"/>
              <a:buFont typeface="Raleway"/>
              <a:buAutoNum type="arabicPeriod"/>
            </a:pPr>
            <a:r>
              <a:rPr b="1" i="1"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Коммерциализация чат бота через внедрение дополнительных услуг (образовательные, реклама, продвижение результатов интеллектуальной деятельности, открытие магазина в канале)</a:t>
            </a:r>
            <a:endParaRPr b="1" i="1"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540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7" name="Google Shape;207;p24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pic>
        <p:nvPicPr>
          <p:cNvPr id="209" name="Google Shape;209;p24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 txBox="1"/>
          <p:nvPr>
            <p:ph type="title"/>
          </p:nvPr>
        </p:nvSpPr>
        <p:spPr>
          <a:xfrm>
            <a:off x="333127" y="845575"/>
            <a:ext cx="6017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Запрос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25"/>
          <p:cNvSpPr txBox="1"/>
          <p:nvPr>
            <p:ph idx="1" type="body"/>
          </p:nvPr>
        </p:nvSpPr>
        <p:spPr>
          <a:xfrm>
            <a:off x="333125" y="1689499"/>
            <a:ext cx="85368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ru" sz="1800"/>
              <a:t>инвесторам, фондам - </a:t>
            </a:r>
            <a:r>
              <a:rPr b="1" i="1" lang="ru" sz="1800"/>
              <a:t>нужны средства для покупки современного компьютера, оплаты услуг программиста или</a:t>
            </a:r>
            <a:endParaRPr b="1" i="1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ru" sz="1800"/>
              <a:t>университету - </a:t>
            </a:r>
            <a:r>
              <a:rPr b="1" i="1" lang="ru" sz="1800"/>
              <a:t>предоставить программиста для усовершенствования чат бота</a:t>
            </a:r>
            <a:endParaRPr b="1" i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400"/>
              <a:t>Результат - образовательный чат бот </a:t>
            </a:r>
            <a:r>
              <a:rPr lang="ru" sz="24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Milk-MeatTechBot</a:t>
            </a:r>
            <a:endParaRPr i="1" sz="1400"/>
          </a:p>
        </p:txBody>
      </p:sp>
      <p:pic>
        <p:nvPicPr>
          <p:cNvPr id="217" name="Google Shape;217;p25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5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219" name="Google Shape;219;p25"/>
          <p:cNvSpPr txBox="1"/>
          <p:nvPr/>
        </p:nvSpPr>
        <p:spPr>
          <a:xfrm>
            <a:off x="4076875" y="4349375"/>
            <a:ext cx="4864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2F2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слайд на тренинге “Дизайн-спринт” не используется, не удалять(!) нужен будет в дальнейшей работе</a:t>
            </a:r>
            <a:endParaRPr>
              <a:solidFill>
                <a:srgbClr val="FF2F2D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220" name="Google Shape;220;p25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/>
          <p:nvPr>
            <p:ph type="title"/>
          </p:nvPr>
        </p:nvSpPr>
        <p:spPr>
          <a:xfrm>
            <a:off x="875717" y="979944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Колмакова Анастасия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7" name="Google Shape;227;p26"/>
          <p:cNvSpPr txBox="1"/>
          <p:nvPr>
            <p:ph idx="1" type="body"/>
          </p:nvPr>
        </p:nvSpPr>
        <p:spPr>
          <a:xfrm>
            <a:off x="968395" y="2571752"/>
            <a:ext cx="1254300" cy="12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</p:txBody>
      </p:sp>
      <p:pic>
        <p:nvPicPr>
          <p:cNvPr id="228" name="Google Shape;228;p26"/>
          <p:cNvPicPr preferRelativeResize="0"/>
          <p:nvPr/>
        </p:nvPicPr>
        <p:blipFill rotWithShape="1">
          <a:blip r:embed="rId3">
            <a:alphaModFix/>
          </a:blip>
          <a:srcRect b="0" l="25406" r="0" t="0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6"/>
          <p:cNvSpPr txBox="1"/>
          <p:nvPr>
            <p:ph idx="12" type="sldNum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  <p:sp>
        <p:nvSpPr>
          <p:cNvPr id="230" name="Google Shape;230;p26"/>
          <p:cNvSpPr/>
          <p:nvPr/>
        </p:nvSpPr>
        <p:spPr>
          <a:xfrm>
            <a:off x="1889875" y="2813350"/>
            <a:ext cx="625800" cy="1130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1" name="Google Shape;231;p26" title="putp_technologies_logo_viol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75" y="53239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8400" y="1932150"/>
            <a:ext cx="2221745" cy="296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6"/>
          <p:cNvPicPr preferRelativeResize="0"/>
          <p:nvPr/>
        </p:nvPicPr>
        <p:blipFill rotWithShape="1">
          <a:blip r:embed="rId7">
            <a:alphaModFix/>
          </a:blip>
          <a:srcRect b="45721" l="0" r="0" t="6261"/>
          <a:stretch/>
        </p:blipFill>
        <p:spPr>
          <a:xfrm>
            <a:off x="5025450" y="1961805"/>
            <a:ext cx="2720650" cy="2903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