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96" r:id="rId3"/>
    <p:sldId id="294" r:id="rId4"/>
    <p:sldId id="295" r:id="rId5"/>
    <p:sldId id="297" r:id="rId6"/>
    <p:sldId id="299" r:id="rId7"/>
    <p:sldId id="300" r:id="rId8"/>
    <p:sldId id="301" r:id="rId9"/>
    <p:sldId id="302" r:id="rId10"/>
    <p:sldId id="298" r:id="rId11"/>
  </p:sldIdLst>
  <p:sldSz cx="12168188" cy="6840538"/>
  <p:notesSz cx="6858000" cy="9144000"/>
  <p:defaultTextStyle>
    <a:defPPr>
      <a:defRPr lang="ru-RU"/>
    </a:defPPr>
    <a:lvl1pPr marL="0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748" userDrawn="1">
          <p15:clr>
            <a:srgbClr val="547EBF"/>
          </p15:clr>
        </p15:guide>
        <p15:guide id="3" orient="horz" pos="3742" userDrawn="1">
          <p15:clr>
            <a:srgbClr val="547EBF"/>
          </p15:clr>
        </p15:guide>
        <p15:guide id="4" orient="horz" pos="1021" userDrawn="1">
          <p15:clr>
            <a:srgbClr val="547EBF"/>
          </p15:clr>
        </p15:guide>
        <p15:guide id="5" orient="horz" pos="3629" userDrawn="1">
          <p15:clr>
            <a:srgbClr val="547EBF"/>
          </p15:clr>
        </p15:guide>
        <p15:guide id="6" pos="38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4194"/>
    <a:srgbClr val="9F70AD"/>
    <a:srgbClr val="00B6F6"/>
    <a:srgbClr val="51C6EC"/>
    <a:srgbClr val="006DF2"/>
    <a:srgbClr val="6D7886"/>
    <a:srgbClr val="9460A4"/>
    <a:srgbClr val="858889"/>
    <a:srgbClr val="D9D9D9"/>
    <a:srgbClr val="9524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05" autoAdjust="0"/>
    <p:restoredTop sz="94016" autoAdjust="0"/>
  </p:normalViewPr>
  <p:slideViewPr>
    <p:cSldViewPr snapToGrid="0" snapToObjects="1">
      <p:cViewPr>
        <p:scale>
          <a:sx n="100" d="100"/>
          <a:sy n="100" d="100"/>
        </p:scale>
        <p:origin x="918" y="762"/>
      </p:cViewPr>
      <p:guideLst>
        <p:guide orient="horz" pos="748"/>
        <p:guide orient="horz" pos="3742"/>
        <p:guide orient="horz" pos="1021"/>
        <p:guide orient="horz" pos="3629"/>
        <p:guide pos="383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 varScale="1">
        <p:scale>
          <a:sx n="120" d="100"/>
          <a:sy n="120" d="100"/>
        </p:scale>
        <p:origin x="371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BichevinaEA\AppData\Local\Microsoft\Windows\INetCache\Content.Outlook\CTVETJ4H\2_520178665056004758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spPr>
            <a:solidFill>
              <a:srgbClr val="006DF2"/>
            </a:solidFill>
          </c:spPr>
          <c:dPt>
            <c:idx val="0"/>
            <c:bubble3D val="0"/>
            <c:spPr>
              <a:solidFill>
                <a:srgbClr val="00B6F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B1D-45FA-9DCE-6F671195C317}"/>
              </c:ext>
            </c:extLst>
          </c:dPt>
          <c:dPt>
            <c:idx val="1"/>
            <c:bubble3D val="0"/>
            <c:spPr>
              <a:solidFill>
                <a:srgbClr val="51C6EC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B1D-45FA-9DCE-6F671195C317}"/>
              </c:ext>
            </c:extLst>
          </c:dPt>
          <c:dPt>
            <c:idx val="2"/>
            <c:bubble3D val="0"/>
            <c:spPr>
              <a:solidFill>
                <a:srgbClr val="006DF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BB1D-45FA-9DCE-6F671195C31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Лист1!$B$5:$B$7</c:f>
              <c:strCache>
                <c:ptCount val="3"/>
                <c:pt idx="0">
                  <c:v>Подтвердили необходимость модернизации</c:v>
                </c:pt>
                <c:pt idx="1">
                  <c:v>Проводят НИОКР и готовы к сотрудничеству</c:v>
                </c:pt>
                <c:pt idx="2">
                  <c:v>Проблема не подтвердилась</c:v>
                </c:pt>
              </c:strCache>
            </c:strRef>
          </c:cat>
          <c:val>
            <c:numRef>
              <c:f>Лист1!$C$5:$C$7</c:f>
              <c:numCache>
                <c:formatCode>General</c:formatCode>
                <c:ptCount val="3"/>
                <c:pt idx="0">
                  <c:v>4</c:v>
                </c:pt>
                <c:pt idx="1">
                  <c:v>3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B1D-45FA-9DCE-6F671195C3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3211789151356091"/>
          <c:y val="0.65116396908719743"/>
          <c:w val="0.54687510936132988"/>
          <c:h val="0.348836030912803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" rtl="0"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Fedra Sans Pro" panose="020B0504040000020004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258579477965519"/>
          <c:y val="2.5530511977227593E-2"/>
          <c:w val="0.85903532765243695"/>
          <c:h val="0.89541024626984067"/>
        </c:manualLayout>
      </c:layout>
      <c:lineChart>
        <c:grouping val="standard"/>
        <c:varyColors val="0"/>
        <c:ser>
          <c:idx val="0"/>
          <c:order val="0"/>
          <c:tx>
            <c:strRef>
              <c:f>'[2_5201786650560047589.xlsx]2. Финансовый календарь'!$B$25</c:f>
              <c:strCache>
                <c:ptCount val="1"/>
                <c:pt idx="0">
                  <c:v>Итого расходов</c:v>
                </c:pt>
              </c:strCache>
            </c:strRef>
          </c:tx>
          <c:spPr>
            <a:ln>
              <a:solidFill>
                <a:srgbClr val="164194"/>
              </a:solidFill>
            </a:ln>
          </c:spPr>
          <c:marker>
            <c:symbol val="none"/>
          </c:marker>
          <c:cat>
            <c:multiLvlStrRef>
              <c:f>'[2_5201786650560047589.xlsx]2. Финансовый календарь'!$C$2:$T$3</c:f>
              <c:multiLvlStrCache>
                <c:ptCount val="18"/>
                <c:lvl>
                  <c:pt idx="0">
                    <c:v>январь</c:v>
                  </c:pt>
                  <c:pt idx="1">
                    <c:v>февраль</c:v>
                  </c:pt>
                  <c:pt idx="2">
                    <c:v>март</c:v>
                  </c:pt>
                  <c:pt idx="3">
                    <c:v>апрель</c:v>
                  </c:pt>
                  <c:pt idx="4">
                    <c:v>май</c:v>
                  </c:pt>
                  <c:pt idx="5">
                    <c:v>июнь</c:v>
                  </c:pt>
                  <c:pt idx="6">
                    <c:v>июль</c:v>
                  </c:pt>
                  <c:pt idx="7">
                    <c:v>август</c:v>
                  </c:pt>
                  <c:pt idx="8">
                    <c:v>сентябрь</c:v>
                  </c:pt>
                  <c:pt idx="9">
                    <c:v>октябрь</c:v>
                  </c:pt>
                  <c:pt idx="10">
                    <c:v>ноябрь</c:v>
                  </c:pt>
                  <c:pt idx="11">
                    <c:v>декабрь</c:v>
                  </c:pt>
                  <c:pt idx="12">
                    <c:v>январь</c:v>
                  </c:pt>
                  <c:pt idx="13">
                    <c:v>февраль</c:v>
                  </c:pt>
                  <c:pt idx="14">
                    <c:v>март</c:v>
                  </c:pt>
                  <c:pt idx="15">
                    <c:v>апрель</c:v>
                  </c:pt>
                  <c:pt idx="16">
                    <c:v>май</c:v>
                  </c:pt>
                  <c:pt idx="17">
                    <c:v>июнь</c:v>
                  </c:pt>
                </c:lvl>
                <c:lvl>
                  <c:pt idx="12">
                    <c:v>2024г</c:v>
                  </c:pt>
                </c:lvl>
              </c:multiLvlStrCache>
            </c:multiLvlStrRef>
          </c:cat>
          <c:val>
            <c:numRef>
              <c:f>'[2_5201786650560047589.xlsx]2. Финансовый календарь'!$C$25:$T$25</c:f>
              <c:numCache>
                <c:formatCode>[$р.-419]#\ ##0</c:formatCode>
                <c:ptCount val="18"/>
                <c:pt idx="0">
                  <c:v>1437750.11</c:v>
                </c:pt>
                <c:pt idx="1">
                  <c:v>2000</c:v>
                </c:pt>
                <c:pt idx="2">
                  <c:v>22000</c:v>
                </c:pt>
                <c:pt idx="3">
                  <c:v>22000</c:v>
                </c:pt>
                <c:pt idx="4">
                  <c:v>2000</c:v>
                </c:pt>
                <c:pt idx="5">
                  <c:v>2000</c:v>
                </c:pt>
                <c:pt idx="6">
                  <c:v>2000</c:v>
                </c:pt>
                <c:pt idx="7">
                  <c:v>22000</c:v>
                </c:pt>
                <c:pt idx="8">
                  <c:v>106000</c:v>
                </c:pt>
                <c:pt idx="9">
                  <c:v>106000</c:v>
                </c:pt>
                <c:pt idx="10">
                  <c:v>106000</c:v>
                </c:pt>
                <c:pt idx="11">
                  <c:v>106000</c:v>
                </c:pt>
                <c:pt idx="12">
                  <c:v>86000</c:v>
                </c:pt>
                <c:pt idx="13">
                  <c:v>86000</c:v>
                </c:pt>
                <c:pt idx="14">
                  <c:v>1210700.1100000003</c:v>
                </c:pt>
                <c:pt idx="15">
                  <c:v>192700</c:v>
                </c:pt>
                <c:pt idx="16">
                  <c:v>192700</c:v>
                </c:pt>
                <c:pt idx="17">
                  <c:v>192700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37-4986-9F6F-E88A26E73C2E}"/>
            </c:ext>
          </c:extLst>
        </c:ser>
        <c:ser>
          <c:idx val="1"/>
          <c:order val="1"/>
          <c:tx>
            <c:strRef>
              <c:f>'[2_5201786650560047589.xlsx]2. Финансовый календарь'!$B$29</c:f>
              <c:strCache>
                <c:ptCount val="1"/>
                <c:pt idx="0">
                  <c:v>Баланс по итогам месяца</c:v>
                </c:pt>
              </c:strCache>
            </c:strRef>
          </c:tx>
          <c:spPr>
            <a:ln>
              <a:solidFill>
                <a:srgbClr val="9F70AD"/>
              </a:solidFill>
            </a:ln>
          </c:spPr>
          <c:marker>
            <c:symbol val="none"/>
          </c:marker>
          <c:cat>
            <c:multiLvlStrRef>
              <c:f>'[2_5201786650560047589.xlsx]2. Финансовый календарь'!$C$2:$T$3</c:f>
              <c:multiLvlStrCache>
                <c:ptCount val="18"/>
                <c:lvl>
                  <c:pt idx="0">
                    <c:v>январь</c:v>
                  </c:pt>
                  <c:pt idx="1">
                    <c:v>февраль</c:v>
                  </c:pt>
                  <c:pt idx="2">
                    <c:v>март</c:v>
                  </c:pt>
                  <c:pt idx="3">
                    <c:v>апрель</c:v>
                  </c:pt>
                  <c:pt idx="4">
                    <c:v>май</c:v>
                  </c:pt>
                  <c:pt idx="5">
                    <c:v>июнь</c:v>
                  </c:pt>
                  <c:pt idx="6">
                    <c:v>июль</c:v>
                  </c:pt>
                  <c:pt idx="7">
                    <c:v>август</c:v>
                  </c:pt>
                  <c:pt idx="8">
                    <c:v>сентябрь</c:v>
                  </c:pt>
                  <c:pt idx="9">
                    <c:v>октябрь</c:v>
                  </c:pt>
                  <c:pt idx="10">
                    <c:v>ноябрь</c:v>
                  </c:pt>
                  <c:pt idx="11">
                    <c:v>декабрь</c:v>
                  </c:pt>
                  <c:pt idx="12">
                    <c:v>январь</c:v>
                  </c:pt>
                  <c:pt idx="13">
                    <c:v>февраль</c:v>
                  </c:pt>
                  <c:pt idx="14">
                    <c:v>март</c:v>
                  </c:pt>
                  <c:pt idx="15">
                    <c:v>апрель</c:v>
                  </c:pt>
                  <c:pt idx="16">
                    <c:v>май</c:v>
                  </c:pt>
                  <c:pt idx="17">
                    <c:v>июнь</c:v>
                  </c:pt>
                </c:lvl>
                <c:lvl>
                  <c:pt idx="12">
                    <c:v>2024г</c:v>
                  </c:pt>
                </c:lvl>
              </c:multiLvlStrCache>
            </c:multiLvlStrRef>
          </c:cat>
          <c:val>
            <c:numRef>
              <c:f>'[2_5201786650560047589.xlsx]2. Финансовый календарь'!$C$29:$T$29</c:f>
              <c:numCache>
                <c:formatCode>[$р.-419]#\ ##0</c:formatCode>
                <c:ptCount val="18"/>
                <c:pt idx="0">
                  <c:v>-1437750.11</c:v>
                </c:pt>
                <c:pt idx="1">
                  <c:v>-2000</c:v>
                </c:pt>
                <c:pt idx="2">
                  <c:v>-22000</c:v>
                </c:pt>
                <c:pt idx="3">
                  <c:v>117483.5</c:v>
                </c:pt>
                <c:pt idx="4">
                  <c:v>158942.5</c:v>
                </c:pt>
                <c:pt idx="5">
                  <c:v>180401.5</c:v>
                </c:pt>
                <c:pt idx="6">
                  <c:v>201860.5</c:v>
                </c:pt>
                <c:pt idx="7">
                  <c:v>192590</c:v>
                </c:pt>
                <c:pt idx="8">
                  <c:v>119319.5</c:v>
                </c:pt>
                <c:pt idx="9">
                  <c:v>224441</c:v>
                </c:pt>
                <c:pt idx="10">
                  <c:v>253175</c:v>
                </c:pt>
                <c:pt idx="11">
                  <c:v>281909</c:v>
                </c:pt>
                <c:pt idx="12">
                  <c:v>129505</c:v>
                </c:pt>
                <c:pt idx="13">
                  <c:v>301909</c:v>
                </c:pt>
                <c:pt idx="14">
                  <c:v>-130430.10999999988</c:v>
                </c:pt>
                <c:pt idx="15">
                  <c:v>1427705</c:v>
                </c:pt>
                <c:pt idx="16">
                  <c:v>1427705</c:v>
                </c:pt>
                <c:pt idx="17">
                  <c:v>1427705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37-4986-9F6F-E88A26E73C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7412992"/>
        <c:axId val="117414528"/>
      </c:lineChart>
      <c:catAx>
        <c:axId val="1174129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7414528"/>
        <c:crosses val="autoZero"/>
        <c:auto val="1"/>
        <c:lblAlgn val="ctr"/>
        <c:lblOffset val="100"/>
        <c:noMultiLvlLbl val="0"/>
      </c:catAx>
      <c:valAx>
        <c:axId val="117414528"/>
        <c:scaling>
          <c:orientation val="minMax"/>
        </c:scaling>
        <c:delete val="0"/>
        <c:axPos val="l"/>
        <c:majorGridlines/>
        <c:numFmt formatCode="[$р.-419]#\ ##0" sourceLinked="1"/>
        <c:majorTickMark val="out"/>
        <c:minorTickMark val="none"/>
        <c:tickLblPos val="nextTo"/>
        <c:crossAx val="117412992"/>
        <c:crosses val="autoZero"/>
        <c:crossBetween val="between"/>
      </c:valAx>
      <c:spPr>
        <a:noFill/>
      </c:spPr>
    </c:plotArea>
    <c:legend>
      <c:legendPos val="b"/>
      <c:overlay val="0"/>
    </c:legend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0.38619</cdr:x>
      <cdr:y>0.6069</cdr:y>
    </cdr:from>
    <cdr:to>
      <cdr:x>0.51649</cdr:x>
      <cdr:y>0.80069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765200" y="3323597"/>
          <a:ext cx="932981" cy="10612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/>
            <a:t>2024</a:t>
          </a:r>
        </a:p>
      </cdr:txBody>
    </cdr:sp>
  </cdr:relSizeAnchor>
  <cdr:relSizeAnchor xmlns:cdr="http://schemas.openxmlformats.org/drawingml/2006/chartDrawing">
    <cdr:from>
      <cdr:x>0.79909</cdr:x>
      <cdr:y>0.60664</cdr:y>
    </cdr:from>
    <cdr:to>
      <cdr:x>0.89487</cdr:x>
      <cdr:y>0.6455</cdr:y>
    </cdr:to>
    <cdr:sp macro="" textlink="">
      <cdr:nvSpPr>
        <cdr:cNvPr id="3" name="Rectangle 2">
          <a:extLst xmlns:a="http://schemas.openxmlformats.org/drawingml/2006/main">
            <a:ext uri="{FF2B5EF4-FFF2-40B4-BE49-F238E27FC236}">
              <a16:creationId xmlns:a16="http://schemas.microsoft.com/office/drawing/2014/main" id="{A5C8500E-5317-41E7-821D-B0C0FB4B1E80}"/>
            </a:ext>
          </a:extLst>
        </cdr:cNvPr>
        <cdr:cNvSpPr/>
      </cdr:nvSpPr>
      <cdr:spPr>
        <a:xfrm xmlns:a="http://schemas.openxmlformats.org/drawingml/2006/main">
          <a:off x="5721655" y="3322179"/>
          <a:ext cx="685853" cy="21281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dirty="0">
              <a:solidFill>
                <a:schemeClr val="tx1"/>
              </a:solidFill>
            </a:rPr>
            <a:t>2025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FEEBB-B15E-C549-A0FA-995F86C9DA48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D4C55-FBD9-6F4F-B00C-88E3331C1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3491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CEFFF-8571-E348-94EE-E8154671201E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EB4521-F593-574E-9920-BC8C890C5C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0330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4213" y="1143000"/>
            <a:ext cx="5489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03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 b="0"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1" y="5220191"/>
            <a:ext cx="9126141" cy="490143"/>
          </a:xfrm>
        </p:spPr>
        <p:txBody>
          <a:bodyPr anchor="b">
            <a:normAutofit/>
          </a:bodyPr>
          <a:lstStyle>
            <a:lvl1pPr marL="0" indent="0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 typeface="Arial" panose="020B0604020202020204" pitchFamily="34" charset="0"/>
              <a:buNone/>
              <a:defRPr lang="ru-RU" sz="1400" b="0" i="0" kern="1200" dirty="0">
                <a:solidFill>
                  <a:schemeClr val="tx1"/>
                </a:solidFill>
                <a:latin typeface="Fedra Sans Pro" panose="020B0504040000020004" pitchFamily="34" charset="0"/>
                <a:ea typeface="Fedra Sans Pro" panose="020B0504040000020004" pitchFamily="34" charset="0"/>
                <a:cs typeface="Fedra Sans Pro" panose="020B05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докладчика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тём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solidFill>
                  <a:schemeClr val="bg1"/>
                </a:solidFill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3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0" y="5220191"/>
            <a:ext cx="9126141" cy="490143"/>
          </a:xfrm>
        </p:spPr>
        <p:txBody>
          <a:bodyPr anchor="b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</a:t>
            </a:r>
            <a:r>
              <a:rPr lang="ru-RU" sz="1400" baseline="0" dirty="0" err="1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538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576264" y="981636"/>
            <a:ext cx="10944224" cy="5096435"/>
          </a:xfrm>
        </p:spPr>
        <p:txBody>
          <a:bodyPr/>
          <a:lstStyle>
            <a:lvl1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2pPr>
            <a:lvl3pPr>
              <a:defRPr b="1" i="0">
                <a:latin typeface="Fedra Sans Pro Bold" panose="020B0804040000020004" pitchFamily="34" charset="0"/>
                <a:ea typeface="Fedra Sans Pro Bold" panose="020B0804040000020004" pitchFamily="34" charset="0"/>
                <a:cs typeface="Fedra Sans Pro Bold" panose="020B0804040000020004" pitchFamily="34" charset="0"/>
              </a:defRPr>
            </a:lvl3pPr>
            <a:lvl4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4pPr>
            <a:lvl5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25" y="1705385"/>
            <a:ext cx="10495062" cy="2845473"/>
          </a:xfrm>
          <a:prstGeom prst="rect">
            <a:avLst/>
          </a:prstGeom>
        </p:spPr>
        <p:txBody>
          <a:bodyPr anchor="b"/>
          <a:lstStyle>
            <a:lvl1pPr>
              <a:defRPr sz="5985"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0225" y="4577778"/>
            <a:ext cx="10495062" cy="1496367"/>
          </a:xfrm>
        </p:spPr>
        <p:txBody>
          <a:bodyPr/>
          <a:lstStyle>
            <a:lvl1pPr marL="0" indent="0">
              <a:buNone/>
              <a:defRPr sz="2394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-52"/>
              </a:defRPr>
            </a:lvl1pPr>
            <a:lvl2pPr marL="456057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6563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0145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49" y="1676882"/>
            <a:ext cx="5147713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149" y="2498697"/>
            <a:ext cx="5147713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0145" y="1676882"/>
            <a:ext cx="5173065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0145" y="2498697"/>
            <a:ext cx="5173065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6" name="Прямая соединительная линия 15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ём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5" name="Прямая соединительная линия 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bg1"/>
                </a:solidFill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119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148" y="456036"/>
            <a:ext cx="3924557" cy="1596126"/>
          </a:xfrm>
          <a:prstGeom prst="rect">
            <a:avLst/>
          </a:prstGeom>
        </p:spPr>
        <p:txBody>
          <a:bodyPr anchor="b"/>
          <a:lstStyle>
            <a:lvl1pPr>
              <a:defRPr sz="3192"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3065" y="984911"/>
            <a:ext cx="6160145" cy="4861216"/>
          </a:xfrm>
        </p:spPr>
        <p:txBody>
          <a:bodyPr/>
          <a:lstStyle>
            <a:lvl1pPr>
              <a:defRPr sz="3192">
                <a:latin typeface="Fedra Sans Pro Light" panose="020B0304040000020004" pitchFamily="34" charset="0"/>
              </a:defRPr>
            </a:lvl1pPr>
            <a:lvl2pPr>
              <a:defRPr sz="2793">
                <a:latin typeface="Fedra Sans Pro Light" panose="020B0304040000020004" pitchFamily="34" charset="0"/>
              </a:defRPr>
            </a:lvl2pPr>
            <a:lvl3pPr>
              <a:defRPr sz="2394">
                <a:latin typeface="Fedra Sans Pro Light" panose="020B0304040000020004" pitchFamily="34" charset="0"/>
              </a:defRPr>
            </a:lvl3pPr>
            <a:lvl4pPr>
              <a:defRPr sz="1995">
                <a:latin typeface="Fedra Sans Pro Light" panose="020B0304040000020004" pitchFamily="34" charset="0"/>
              </a:defRPr>
            </a:lvl4pPr>
            <a:lvl5pPr>
              <a:defRPr sz="1995">
                <a:latin typeface="Fedra Sans Pro Light" panose="020B0304040000020004" pitchFamily="34" charset="0"/>
              </a:defRPr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148" y="2052161"/>
            <a:ext cx="3924557" cy="3801883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ФОТО и подпис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6263" y="1056031"/>
            <a:ext cx="2644457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6262" y="3810000"/>
            <a:ext cx="2664777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3352801" y="1056031"/>
            <a:ext cx="2621798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6083300" y="1056031"/>
            <a:ext cx="2651760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5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860788" y="1056031"/>
            <a:ext cx="2659699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9782" y="3810000"/>
            <a:ext cx="263429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7"/>
          </p:nvPr>
        </p:nvSpPr>
        <p:spPr>
          <a:xfrm>
            <a:off x="6090602" y="3810000"/>
            <a:ext cx="265461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8"/>
          </p:nvPr>
        </p:nvSpPr>
        <p:spPr>
          <a:xfrm>
            <a:off x="8859520" y="3810000"/>
            <a:ext cx="266096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25" name="Прямая соединительная линия 2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.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07859" y="364195"/>
            <a:ext cx="2623766" cy="5797040"/>
          </a:xfrm>
          <a:prstGeom prst="rect">
            <a:avLst/>
          </a:prstGeom>
        </p:spPr>
        <p:txBody>
          <a:bodyPr vert="eaVert"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6563" y="364195"/>
            <a:ext cx="7719194" cy="5797040"/>
          </a:xfrm>
        </p:spPr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742" y="1645878"/>
            <a:ext cx="10495062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86418" y="402449"/>
            <a:ext cx="10494962" cy="453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053128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73" r:id="rId9"/>
    <p:sldLayoutId id="2147483668" r:id="rId10"/>
    <p:sldLayoutId id="2147483669" r:id="rId11"/>
    <p:sldLayoutId id="2147483670" r:id="rId12"/>
    <p:sldLayoutId id="2147483671" r:id="rId13"/>
  </p:sldLayoutIdLst>
  <p:hf hdr="0" dt="0"/>
  <p:txStyles>
    <p:titleStyle>
      <a:lvl1pPr algn="l" defTabSz="912114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Fedra Sans Alt Pro" charset="0"/>
          <a:ea typeface="Fedra Sans Alt Pro" charset="0"/>
          <a:cs typeface="Fedra Sans Alt Pro" charset="0"/>
        </a:defRPr>
      </a:lvl1pPr>
    </p:titleStyle>
    <p:bodyStyle>
      <a:lvl1pPr marL="228029" indent="-228029" algn="l" defTabSz="91211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3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1pPr>
      <a:lvl2pPr marL="684086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4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2pPr>
      <a:lvl3pPr marL="1140143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3pPr>
      <a:lvl4pPr marL="1596200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4pPr>
      <a:lvl5pPr marL="2052257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5pPr>
      <a:lvl6pPr marL="2508314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4">
          <p15:clr>
            <a:srgbClr val="F26B43"/>
          </p15:clr>
        </p15:guide>
        <p15:guide id="2" pos="3832">
          <p15:clr>
            <a:srgbClr val="F26B43"/>
          </p15:clr>
        </p15:guide>
        <p15:guide id="3" pos="363">
          <p15:clr>
            <a:srgbClr val="F26B43"/>
          </p15:clr>
        </p15:guide>
        <p15:guide id="4" orient="horz" pos="454">
          <p15:clr>
            <a:srgbClr val="F26B43"/>
          </p15:clr>
        </p15:guide>
        <p15:guide id="5" orient="horz" pos="3992">
          <p15:clr>
            <a:srgbClr val="F26B43"/>
          </p15:clr>
        </p15:guide>
        <p15:guide id="6" pos="725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12" Type="http://schemas.microsoft.com/office/2007/relationships/hdphoto" Target="../media/hdphoto4.wdp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microsoft.com/office/2007/relationships/hdphoto" Target="../media/hdphoto1.wdp"/><Relationship Id="rId11" Type="http://schemas.openxmlformats.org/officeDocument/2006/relationships/image" Target="../media/image13.png"/><Relationship Id="rId5" Type="http://schemas.openxmlformats.org/officeDocument/2006/relationships/image" Target="../media/image10.png"/><Relationship Id="rId10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openxmlformats.org/officeDocument/2006/relationships/image" Target="../media/image12.png"/><Relationship Id="rId14" Type="http://schemas.microsoft.com/office/2007/relationships/hdphoto" Target="../media/hdphoto5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microsoft.com/office/2007/relationships/hdphoto" Target="../media/hdphoto7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image" Target="../media/image6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.xml"/><Relationship Id="rId4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ctrTitle"/>
          </p:nvPr>
        </p:nvSpPr>
        <p:spPr>
          <a:xfrm>
            <a:off x="1046781" y="1540770"/>
            <a:ext cx="10290003" cy="2276995"/>
          </a:xfrm>
        </p:spPr>
        <p:txBody>
          <a:bodyPr>
            <a:normAutofit/>
          </a:bodyPr>
          <a:lstStyle/>
          <a:p>
            <a:r>
              <a:rPr lang="ru-RU" dirty="0"/>
              <a:t>Разработка технологии современного источника выработки электроэнергии</a:t>
            </a:r>
            <a:endParaRPr lang="ru-RU" dirty="0">
              <a:latin typeface="Fedra Sans Pro" panose="020B0504040000020004" pitchFamily="34" charset="0"/>
            </a:endParaRPr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Докладчики:</a:t>
            </a:r>
          </a:p>
          <a:p>
            <a:r>
              <a:rPr lang="ru-RU" dirty="0"/>
              <a:t>Гурьянов Никита – студент, Кирпичникова Елизавета - студентка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665" y="1151389"/>
            <a:ext cx="868269" cy="2122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81" y="1030521"/>
            <a:ext cx="2287002" cy="666222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1F9E3692-FA33-4A38-A8D8-432CCFBF29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1099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Разработка технологии современного источника выработки электроэнергии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  <a:t>Что делает проект?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783477" y="2613666"/>
            <a:ext cx="553633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Задачи: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Научно-исследовательская работа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Создание прототипа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Исследование прототипа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Патентирование изделия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Создание компании, старт продаж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Оценка эффективности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Масштабирование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Уровень готовности проекта</a:t>
            </a:r>
            <a:r>
              <a:rPr lang="en-US" sz="2000" dirty="0">
                <a:latin typeface="Fedra Sans Pro" panose="020B0504040000020004"/>
                <a:cs typeface="Arial" panose="020B0604020202020204" pitchFamily="34" charset="0"/>
              </a:rPr>
              <a:t> TRL 2</a:t>
            </a:r>
            <a:endParaRPr lang="ru-RU" sz="2000" dirty="0">
              <a:latin typeface="Fedra Sans Pro" panose="020B0504040000020004"/>
              <a:cs typeface="Arial" panose="020B0604020202020204" pitchFamily="34" charset="0"/>
            </a:endParaRP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800" b="1" dirty="0">
              <a:solidFill>
                <a:srgbClr val="99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800" dirty="0">
              <a:solidFill>
                <a:srgbClr val="990099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57288FB-9B6B-4166-BCEC-75F6C870FF60}"/>
              </a:ext>
            </a:extLst>
          </p:cNvPr>
          <p:cNvSpPr txBox="1"/>
          <p:nvPr/>
        </p:nvSpPr>
        <p:spPr>
          <a:xfrm>
            <a:off x="5783477" y="797784"/>
            <a:ext cx="613756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Цель проекта: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Создание автономного источника электроэнергии, обладающего высоким КПД и экологичностью</a:t>
            </a:r>
          </a:p>
        </p:txBody>
      </p:sp>
      <p:sp>
        <p:nvSpPr>
          <p:cNvPr id="19" name="Прямоугольник 226">
            <a:extLst>
              <a:ext uri="{FF2B5EF4-FFF2-40B4-BE49-F238E27FC236}">
                <a16:creationId xmlns:a16="http://schemas.microsoft.com/office/drawing/2014/main" id="{1E731853-ECCA-4951-9299-C12E277381A9}"/>
              </a:ext>
            </a:extLst>
          </p:cNvPr>
          <p:cNvSpPr/>
          <p:nvPr/>
        </p:nvSpPr>
        <p:spPr>
          <a:xfrm>
            <a:off x="247146" y="1705725"/>
            <a:ext cx="5536332" cy="2908489"/>
          </a:xfrm>
          <a:prstGeom prst="rect">
            <a:avLst/>
          </a:prstGeom>
          <a:gradFill flip="none" rotWithShape="1">
            <a:gsLst>
              <a:gs pos="0">
                <a:srgbClr val="990099">
                  <a:tint val="66000"/>
                  <a:satMod val="160000"/>
                </a:srgbClr>
              </a:gs>
              <a:gs pos="50000">
                <a:srgbClr val="990099">
                  <a:tint val="44500"/>
                  <a:satMod val="160000"/>
                </a:srgbClr>
              </a:gs>
              <a:gs pos="100000">
                <a:srgbClr val="990099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algn="ctr"/>
            <a:endParaRPr lang="ru-RU" sz="2800" spc="20" dirty="0">
              <a:latin typeface="Arial Narrow" panose="020B0606020202030204" pitchFamily="34" charset="0"/>
            </a:endParaRPr>
          </a:p>
          <a:p>
            <a:pPr algn="just"/>
            <a:r>
              <a:rPr lang="ru-RU" sz="2400" spc="20" dirty="0">
                <a:latin typeface="Arial Narrow" panose="020B0606020202030204" pitchFamily="34" charset="0"/>
              </a:rPr>
              <a:t>Мы создаем твердооксидный топливный элемент (ТОТЭ), помогающий решать проблему автономной генерации электроэнергии компаниям ТЭК и физическим лицам путем преобразования химической энергии в электрическую.</a:t>
            </a:r>
          </a:p>
          <a:p>
            <a:pPr algn="ctr"/>
            <a:endParaRPr lang="en-US" sz="1100" spc="2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475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latin typeface="Fedra Sans Pro" panose="020B0504040000020004"/>
              </a:rPr>
              <a:t>/ </a:t>
            </a:r>
            <a:r>
              <a:rPr lang="ru-RU" dirty="0"/>
              <a:t>Разработка технологии современного источника выработки электроэнергии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70AD47"/>
                </a:solidFill>
                <a:latin typeface="Montserrat"/>
                <a:ea typeface="Montserrat"/>
                <a:cs typeface="Montserrat"/>
                <a:sym typeface="Montserrat"/>
              </a:rPr>
              <a:t>Проблема</a:t>
            </a:r>
            <a:r>
              <a:rPr lang="ru-RU" sz="6000" b="1" kern="0" dirty="0">
                <a:solidFill>
                  <a:srgbClr val="70AD47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br>
              <a:rPr lang="ru-RU" sz="6000" b="1" kern="0" dirty="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endParaRPr lang="ru-RU" dirty="0"/>
          </a:p>
        </p:txBody>
      </p:sp>
      <p:sp>
        <p:nvSpPr>
          <p:cNvPr id="172" name="Заголовок 1"/>
          <p:cNvSpPr txBox="1">
            <a:spLocks/>
          </p:cNvSpPr>
          <p:nvPr/>
        </p:nvSpPr>
        <p:spPr>
          <a:xfrm>
            <a:off x="1384728" y="53095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defRPr>
            </a:lvl1pPr>
          </a:lstStyle>
          <a:p>
            <a:r>
              <a:rPr lang="ru-RU"/>
              <a:t> </a:t>
            </a:r>
            <a:endParaRPr lang="ru-RU" dirty="0"/>
          </a:p>
        </p:txBody>
      </p:sp>
      <p:sp>
        <p:nvSpPr>
          <p:cNvPr id="173" name="Прямоугольник 172"/>
          <p:cNvSpPr/>
          <p:nvPr/>
        </p:nvSpPr>
        <p:spPr>
          <a:xfrm>
            <a:off x="583439" y="3206926"/>
            <a:ext cx="2968832" cy="2246769"/>
          </a:xfrm>
          <a:prstGeom prst="rect">
            <a:avLst/>
          </a:prstGeom>
          <a:solidFill>
            <a:schemeClr val="bg1"/>
          </a:solidFill>
          <a:ln>
            <a:solidFill>
              <a:srgbClr val="00B6F6"/>
            </a:solidFill>
            <a:prstDash val="dash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dirty="0">
                <a:solidFill>
                  <a:srgbClr val="164194"/>
                </a:solidFill>
                <a:latin typeface="Fedra Sans Pro" panose="020B0504040000020004"/>
                <a:ea typeface="Verdana" panose="020B0604030504040204" pitchFamily="34" charset="0"/>
                <a:cs typeface="Verdana" panose="020B0604030504040204" pitchFamily="34" charset="0"/>
              </a:rPr>
              <a:t>Автономность электрогенерации, низкий КПД энергоустановок </a:t>
            </a:r>
          </a:p>
          <a:p>
            <a:pPr algn="ctr">
              <a:defRPr/>
            </a:pPr>
            <a:r>
              <a:rPr lang="ru-RU" sz="2000" dirty="0">
                <a:solidFill>
                  <a:srgbClr val="164194"/>
                </a:solidFill>
                <a:latin typeface="Fedra Sans Pro" panose="020B0504040000020004"/>
                <a:ea typeface="Verdana" panose="020B0604030504040204" pitchFamily="34" charset="0"/>
                <a:cs typeface="Verdana" panose="020B0604030504040204" pitchFamily="34" charset="0"/>
              </a:rPr>
              <a:t>(35-40 %) и неэкологичность используемого топлива</a:t>
            </a:r>
            <a:endParaRPr lang="en-US" sz="3600" b="1" dirty="0">
              <a:solidFill>
                <a:srgbClr val="164194"/>
              </a:solidFill>
              <a:latin typeface="Fedra Sans Pro" panose="020B0504040000020004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74" name="Группа 173"/>
          <p:cNvGrpSpPr/>
          <p:nvPr/>
        </p:nvGrpSpPr>
        <p:grpSpPr>
          <a:xfrm>
            <a:off x="560903" y="1770380"/>
            <a:ext cx="759017" cy="1254241"/>
            <a:chOff x="564742" y="1829859"/>
            <a:chExt cx="759017" cy="1254241"/>
          </a:xfrm>
        </p:grpSpPr>
        <p:sp>
          <p:nvSpPr>
            <p:cNvPr id="175" name="Овал 8"/>
            <p:cNvSpPr/>
            <p:nvPr/>
          </p:nvSpPr>
          <p:spPr bwMode="auto">
            <a:xfrm>
              <a:off x="564742" y="1829859"/>
              <a:ext cx="759017" cy="759017"/>
            </a:xfrm>
            <a:prstGeom prst="ellipse">
              <a:avLst/>
            </a:prstGeom>
            <a:solidFill>
              <a:srgbClr val="00B6F6"/>
            </a:solidFill>
            <a:ln w="50800" cap="flat" cmpd="dbl" algn="ctr">
              <a:solidFill>
                <a:srgbClr val="00B6F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2160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7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grpSp>
          <p:nvGrpSpPr>
            <p:cNvPr id="176" name="Group 532"/>
            <p:cNvGrpSpPr/>
            <p:nvPr/>
          </p:nvGrpSpPr>
          <p:grpSpPr>
            <a:xfrm>
              <a:off x="772689" y="2729100"/>
              <a:ext cx="350020" cy="355000"/>
              <a:chOff x="7769292" y="2642410"/>
              <a:chExt cx="350020" cy="355000"/>
            </a:xfrm>
            <a:solidFill>
              <a:srgbClr val="008698"/>
            </a:solidFill>
          </p:grpSpPr>
          <p:sp>
            <p:nvSpPr>
              <p:cNvPr id="178" name="Chevron 533"/>
              <p:cNvSpPr/>
              <p:nvPr/>
            </p:nvSpPr>
            <p:spPr bwMode="auto">
              <a:xfrm rot="5400000">
                <a:off x="7854849" y="2732948"/>
                <a:ext cx="178905" cy="350020"/>
              </a:xfrm>
              <a:prstGeom prst="chevron">
                <a:avLst/>
              </a:prstGeom>
              <a:solidFill>
                <a:srgbClr val="00B6F6"/>
              </a:solidFill>
              <a:ln w="9525" cap="flat" cmpd="sng" algn="ctr">
                <a:solidFill>
                  <a:srgbClr val="00B6F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</a:endParaRPr>
              </a:p>
            </p:txBody>
          </p:sp>
          <p:sp>
            <p:nvSpPr>
              <p:cNvPr id="179" name="Chevron 534"/>
              <p:cNvSpPr/>
              <p:nvPr/>
            </p:nvSpPr>
            <p:spPr bwMode="auto">
              <a:xfrm rot="5400000">
                <a:off x="7854849" y="2556853"/>
                <a:ext cx="178905" cy="350020"/>
              </a:xfrm>
              <a:prstGeom prst="chevron">
                <a:avLst/>
              </a:prstGeom>
              <a:solidFill>
                <a:srgbClr val="00B6F6"/>
              </a:solidFill>
              <a:ln w="9525" cap="flat" cmpd="sng" algn="ctr">
                <a:solidFill>
                  <a:srgbClr val="00B6F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</a:endParaRPr>
              </a:p>
            </p:txBody>
          </p:sp>
        </p:grpSp>
        <p:pic>
          <p:nvPicPr>
            <p:cNvPr id="177" name="Picture 4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3205" y="1938740"/>
              <a:ext cx="468989" cy="494203"/>
            </a:xfrm>
            <a:prstGeom prst="rect">
              <a:avLst/>
            </a:prstGeom>
          </p:spPr>
        </p:pic>
      </p:grpSp>
      <p:sp>
        <p:nvSpPr>
          <p:cNvPr id="318" name="Прямоугольник 317"/>
          <p:cNvSpPr/>
          <p:nvPr/>
        </p:nvSpPr>
        <p:spPr>
          <a:xfrm>
            <a:off x="7609736" y="3024621"/>
            <a:ext cx="4489891" cy="92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164194"/>
                </a:solidFill>
                <a:latin typeface="Fedra Sans Pro" panose="020B0504040000020004"/>
                <a:ea typeface="Verdana" panose="020B0604030504040204" pitchFamily="34" charset="0"/>
              </a:rPr>
              <a:t>Анализ проблемных интервью с производителями электрогенераторов России</a:t>
            </a:r>
            <a:endParaRPr lang="ru-RU" dirty="0">
              <a:solidFill>
                <a:srgbClr val="164194"/>
              </a:solidFill>
              <a:latin typeface="Fedra Sans Pro" panose="020B0504040000020004"/>
            </a:endParaRPr>
          </a:p>
        </p:txBody>
      </p:sp>
      <p:graphicFrame>
        <p:nvGraphicFramePr>
          <p:cNvPr id="319" name="Диаграмма 3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277950"/>
              </p:ext>
            </p:extLst>
          </p:nvPr>
        </p:nvGraphicFramePr>
        <p:xfrm>
          <a:off x="7815271" y="3725698"/>
          <a:ext cx="4283896" cy="2528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20" name="Picture 6" descr="https://avatars.mds.yandex.net/i?id=e1430a85ba75d5fea16801174ab25a78-5294555-images-thumbs&amp;n=13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7399" y="1230224"/>
            <a:ext cx="2268469" cy="15610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1" name="Arc 63"/>
          <p:cNvSpPr>
            <a:spLocks/>
          </p:cNvSpPr>
          <p:nvPr/>
        </p:nvSpPr>
        <p:spPr bwMode="auto">
          <a:xfrm rot="13784141" flipH="1">
            <a:off x="7928498" y="3991363"/>
            <a:ext cx="760795" cy="481941"/>
          </a:xfrm>
          <a:custGeom>
            <a:avLst/>
            <a:gdLst>
              <a:gd name="T0" fmla="*/ 0 w 38048"/>
              <a:gd name="T1" fmla="*/ 5407399 h 21600"/>
              <a:gd name="T2" fmla="*/ 25543382 w 38048"/>
              <a:gd name="T3" fmla="*/ 10808295 h 21600"/>
              <a:gd name="T4" fmla="*/ 11433020 w 38048"/>
              <a:gd name="T5" fmla="*/ 14048562 h 21600"/>
              <a:gd name="T6" fmla="*/ 0 60000 65536"/>
              <a:gd name="T7" fmla="*/ 0 60000 65536"/>
              <a:gd name="T8" fmla="*/ 0 60000 65536"/>
              <a:gd name="T9" fmla="*/ 0 w 38048"/>
              <a:gd name="T10" fmla="*/ 0 h 21600"/>
              <a:gd name="T11" fmla="*/ 38048 w 38048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048" h="21600" fill="none" extrusionOk="0">
                <a:moveTo>
                  <a:pt x="-1" y="8313"/>
                </a:moveTo>
                <a:cubicBezTo>
                  <a:pt x="4092" y="3067"/>
                  <a:pt x="10375" y="-1"/>
                  <a:pt x="17030" y="0"/>
                </a:cubicBezTo>
                <a:cubicBezTo>
                  <a:pt x="27040" y="0"/>
                  <a:pt x="35738" y="6877"/>
                  <a:pt x="38047" y="16618"/>
                </a:cubicBezTo>
              </a:path>
              <a:path w="38048" h="21600" stroke="0" extrusionOk="0">
                <a:moveTo>
                  <a:pt x="-1" y="8313"/>
                </a:moveTo>
                <a:cubicBezTo>
                  <a:pt x="4092" y="3067"/>
                  <a:pt x="10375" y="-1"/>
                  <a:pt x="17030" y="0"/>
                </a:cubicBezTo>
                <a:cubicBezTo>
                  <a:pt x="27040" y="0"/>
                  <a:pt x="35738" y="6877"/>
                  <a:pt x="38047" y="16618"/>
                </a:cubicBezTo>
                <a:lnTo>
                  <a:pt x="17030" y="21600"/>
                </a:lnTo>
                <a:lnTo>
                  <a:pt x="-1" y="8313"/>
                </a:lnTo>
                <a:close/>
              </a:path>
            </a:pathLst>
          </a:custGeom>
          <a:noFill/>
          <a:ln w="19050">
            <a:solidFill>
              <a:srgbClr val="00B6F6"/>
            </a:solidFill>
            <a:prstDash val="sysDot"/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322" name="Picture 8" descr="https://lms.kgeu.ru/pluginfile.php?file=%2F180004%2Fcourse%2Foverviewfiles%2F3035873.jpg"/>
          <p:cNvPicPr>
            <a:picLocks noChangeAspect="1" noChangeArrowheads="1"/>
          </p:cNvPicPr>
          <p:nvPr/>
        </p:nvPicPr>
        <p:blipFill rotWithShape="1">
          <a:blip r:embed="rId6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6" r="38120"/>
          <a:stretch/>
        </p:blipFill>
        <p:spPr bwMode="auto">
          <a:xfrm>
            <a:off x="4450696" y="1226887"/>
            <a:ext cx="2388260" cy="15780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3" name="Группа 322"/>
          <p:cNvGrpSpPr/>
          <p:nvPr/>
        </p:nvGrpSpPr>
        <p:grpSpPr>
          <a:xfrm>
            <a:off x="5155175" y="4961670"/>
            <a:ext cx="2394857" cy="1264155"/>
            <a:chOff x="2300288" y="2843213"/>
            <a:chExt cx="1487488" cy="1089025"/>
          </a:xfrm>
          <a:gradFill flip="none" rotWithShape="1">
            <a:gsLst>
              <a:gs pos="0">
                <a:srgbClr val="008C95">
                  <a:tint val="66000"/>
                  <a:satMod val="160000"/>
                </a:srgbClr>
              </a:gs>
              <a:gs pos="50000">
                <a:srgbClr val="008C95">
                  <a:tint val="44500"/>
                  <a:satMod val="160000"/>
                </a:srgbClr>
              </a:gs>
              <a:gs pos="100000">
                <a:srgbClr val="008C95">
                  <a:tint val="23500"/>
                  <a:satMod val="160000"/>
                </a:srgbClr>
              </a:gs>
            </a:gsLst>
            <a:lin ang="2700000" scaled="1"/>
            <a:tileRect/>
          </a:gradFill>
        </p:grpSpPr>
        <p:sp>
          <p:nvSpPr>
            <p:cNvPr id="324" name="Freeform 65"/>
            <p:cNvSpPr>
              <a:spLocks/>
            </p:cNvSpPr>
            <p:nvPr/>
          </p:nvSpPr>
          <p:spPr bwMode="auto">
            <a:xfrm>
              <a:off x="2384425" y="3327400"/>
              <a:ext cx="73025" cy="273050"/>
            </a:xfrm>
            <a:custGeom>
              <a:avLst/>
              <a:gdLst>
                <a:gd name="T0" fmla="*/ 9 w 46"/>
                <a:gd name="T1" fmla="*/ 23 h 172"/>
                <a:gd name="T2" fmla="*/ 7 w 46"/>
                <a:gd name="T3" fmla="*/ 23 h 172"/>
                <a:gd name="T4" fmla="*/ 7 w 46"/>
                <a:gd name="T5" fmla="*/ 27 h 172"/>
                <a:gd name="T6" fmla="*/ 9 w 46"/>
                <a:gd name="T7" fmla="*/ 27 h 172"/>
                <a:gd name="T8" fmla="*/ 9 w 46"/>
                <a:gd name="T9" fmla="*/ 92 h 172"/>
                <a:gd name="T10" fmla="*/ 7 w 46"/>
                <a:gd name="T11" fmla="*/ 92 h 172"/>
                <a:gd name="T12" fmla="*/ 7 w 46"/>
                <a:gd name="T13" fmla="*/ 98 h 172"/>
                <a:gd name="T14" fmla="*/ 9 w 46"/>
                <a:gd name="T15" fmla="*/ 98 h 172"/>
                <a:gd name="T16" fmla="*/ 9 w 46"/>
                <a:gd name="T17" fmla="*/ 172 h 172"/>
                <a:gd name="T18" fmla="*/ 37 w 46"/>
                <a:gd name="T19" fmla="*/ 172 h 172"/>
                <a:gd name="T20" fmla="*/ 37 w 46"/>
                <a:gd name="T21" fmla="*/ 98 h 172"/>
                <a:gd name="T22" fmla="*/ 39 w 46"/>
                <a:gd name="T23" fmla="*/ 98 h 172"/>
                <a:gd name="T24" fmla="*/ 39 w 46"/>
                <a:gd name="T25" fmla="*/ 92 h 172"/>
                <a:gd name="T26" fmla="*/ 37 w 46"/>
                <a:gd name="T27" fmla="*/ 92 h 172"/>
                <a:gd name="T28" fmla="*/ 37 w 46"/>
                <a:gd name="T29" fmla="*/ 27 h 172"/>
                <a:gd name="T30" fmla="*/ 41 w 46"/>
                <a:gd name="T31" fmla="*/ 27 h 172"/>
                <a:gd name="T32" fmla="*/ 41 w 46"/>
                <a:gd name="T33" fmla="*/ 23 h 172"/>
                <a:gd name="T34" fmla="*/ 37 w 46"/>
                <a:gd name="T35" fmla="*/ 23 h 172"/>
                <a:gd name="T36" fmla="*/ 37 w 46"/>
                <a:gd name="T37" fmla="*/ 18 h 172"/>
                <a:gd name="T38" fmla="*/ 46 w 46"/>
                <a:gd name="T39" fmla="*/ 18 h 172"/>
                <a:gd name="T40" fmla="*/ 46 w 46"/>
                <a:gd name="T41" fmla="*/ 6 h 172"/>
                <a:gd name="T42" fmla="*/ 37 w 46"/>
                <a:gd name="T43" fmla="*/ 6 h 172"/>
                <a:gd name="T44" fmla="*/ 37 w 46"/>
                <a:gd name="T45" fmla="*/ 0 h 172"/>
                <a:gd name="T46" fmla="*/ 9 w 46"/>
                <a:gd name="T47" fmla="*/ 0 h 172"/>
                <a:gd name="T48" fmla="*/ 9 w 46"/>
                <a:gd name="T49" fmla="*/ 6 h 172"/>
                <a:gd name="T50" fmla="*/ 0 w 46"/>
                <a:gd name="T51" fmla="*/ 6 h 172"/>
                <a:gd name="T52" fmla="*/ 0 w 46"/>
                <a:gd name="T53" fmla="*/ 18 h 172"/>
                <a:gd name="T54" fmla="*/ 9 w 46"/>
                <a:gd name="T55" fmla="*/ 18 h 172"/>
                <a:gd name="T56" fmla="*/ 9 w 46"/>
                <a:gd name="T57" fmla="*/ 23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6" h="172">
                  <a:moveTo>
                    <a:pt x="9" y="23"/>
                  </a:moveTo>
                  <a:lnTo>
                    <a:pt x="7" y="23"/>
                  </a:lnTo>
                  <a:lnTo>
                    <a:pt x="7" y="27"/>
                  </a:lnTo>
                  <a:lnTo>
                    <a:pt x="9" y="27"/>
                  </a:lnTo>
                  <a:lnTo>
                    <a:pt x="9" y="92"/>
                  </a:lnTo>
                  <a:lnTo>
                    <a:pt x="7" y="92"/>
                  </a:lnTo>
                  <a:lnTo>
                    <a:pt x="7" y="98"/>
                  </a:lnTo>
                  <a:lnTo>
                    <a:pt x="9" y="98"/>
                  </a:lnTo>
                  <a:lnTo>
                    <a:pt x="9" y="172"/>
                  </a:lnTo>
                  <a:lnTo>
                    <a:pt x="37" y="172"/>
                  </a:lnTo>
                  <a:lnTo>
                    <a:pt x="37" y="98"/>
                  </a:lnTo>
                  <a:lnTo>
                    <a:pt x="39" y="98"/>
                  </a:lnTo>
                  <a:lnTo>
                    <a:pt x="39" y="92"/>
                  </a:lnTo>
                  <a:lnTo>
                    <a:pt x="37" y="92"/>
                  </a:lnTo>
                  <a:lnTo>
                    <a:pt x="37" y="27"/>
                  </a:lnTo>
                  <a:lnTo>
                    <a:pt x="41" y="27"/>
                  </a:lnTo>
                  <a:lnTo>
                    <a:pt x="41" y="23"/>
                  </a:lnTo>
                  <a:lnTo>
                    <a:pt x="37" y="23"/>
                  </a:lnTo>
                  <a:lnTo>
                    <a:pt x="37" y="18"/>
                  </a:lnTo>
                  <a:lnTo>
                    <a:pt x="46" y="18"/>
                  </a:lnTo>
                  <a:lnTo>
                    <a:pt x="46" y="6"/>
                  </a:lnTo>
                  <a:lnTo>
                    <a:pt x="37" y="6"/>
                  </a:lnTo>
                  <a:lnTo>
                    <a:pt x="37" y="0"/>
                  </a:lnTo>
                  <a:lnTo>
                    <a:pt x="9" y="0"/>
                  </a:lnTo>
                  <a:lnTo>
                    <a:pt x="9" y="6"/>
                  </a:lnTo>
                  <a:lnTo>
                    <a:pt x="0" y="6"/>
                  </a:lnTo>
                  <a:lnTo>
                    <a:pt x="0" y="18"/>
                  </a:lnTo>
                  <a:lnTo>
                    <a:pt x="9" y="18"/>
                  </a:lnTo>
                  <a:lnTo>
                    <a:pt x="9" y="23"/>
                  </a:lnTo>
                  <a:close/>
                </a:path>
              </a:pathLst>
            </a:custGeom>
            <a:solidFill>
              <a:srgbClr val="00B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5" name="Freeform 66"/>
            <p:cNvSpPr>
              <a:spLocks/>
            </p:cNvSpPr>
            <p:nvPr/>
          </p:nvSpPr>
          <p:spPr bwMode="auto">
            <a:xfrm>
              <a:off x="2482850" y="3327400"/>
              <a:ext cx="69850" cy="273050"/>
            </a:xfrm>
            <a:custGeom>
              <a:avLst/>
              <a:gdLst>
                <a:gd name="T0" fmla="*/ 9 w 44"/>
                <a:gd name="T1" fmla="*/ 23 h 172"/>
                <a:gd name="T2" fmla="*/ 5 w 44"/>
                <a:gd name="T3" fmla="*/ 23 h 172"/>
                <a:gd name="T4" fmla="*/ 5 w 44"/>
                <a:gd name="T5" fmla="*/ 27 h 172"/>
                <a:gd name="T6" fmla="*/ 9 w 44"/>
                <a:gd name="T7" fmla="*/ 27 h 172"/>
                <a:gd name="T8" fmla="*/ 9 w 44"/>
                <a:gd name="T9" fmla="*/ 92 h 172"/>
                <a:gd name="T10" fmla="*/ 7 w 44"/>
                <a:gd name="T11" fmla="*/ 92 h 172"/>
                <a:gd name="T12" fmla="*/ 7 w 44"/>
                <a:gd name="T13" fmla="*/ 98 h 172"/>
                <a:gd name="T14" fmla="*/ 9 w 44"/>
                <a:gd name="T15" fmla="*/ 98 h 172"/>
                <a:gd name="T16" fmla="*/ 9 w 44"/>
                <a:gd name="T17" fmla="*/ 172 h 172"/>
                <a:gd name="T18" fmla="*/ 37 w 44"/>
                <a:gd name="T19" fmla="*/ 172 h 172"/>
                <a:gd name="T20" fmla="*/ 37 w 44"/>
                <a:gd name="T21" fmla="*/ 98 h 172"/>
                <a:gd name="T22" fmla="*/ 39 w 44"/>
                <a:gd name="T23" fmla="*/ 98 h 172"/>
                <a:gd name="T24" fmla="*/ 39 w 44"/>
                <a:gd name="T25" fmla="*/ 92 h 172"/>
                <a:gd name="T26" fmla="*/ 37 w 44"/>
                <a:gd name="T27" fmla="*/ 92 h 172"/>
                <a:gd name="T28" fmla="*/ 37 w 44"/>
                <a:gd name="T29" fmla="*/ 27 h 172"/>
                <a:gd name="T30" fmla="*/ 39 w 44"/>
                <a:gd name="T31" fmla="*/ 27 h 172"/>
                <a:gd name="T32" fmla="*/ 39 w 44"/>
                <a:gd name="T33" fmla="*/ 23 h 172"/>
                <a:gd name="T34" fmla="*/ 37 w 44"/>
                <a:gd name="T35" fmla="*/ 23 h 172"/>
                <a:gd name="T36" fmla="*/ 37 w 44"/>
                <a:gd name="T37" fmla="*/ 18 h 172"/>
                <a:gd name="T38" fmla="*/ 44 w 44"/>
                <a:gd name="T39" fmla="*/ 18 h 172"/>
                <a:gd name="T40" fmla="*/ 44 w 44"/>
                <a:gd name="T41" fmla="*/ 6 h 172"/>
                <a:gd name="T42" fmla="*/ 37 w 44"/>
                <a:gd name="T43" fmla="*/ 6 h 172"/>
                <a:gd name="T44" fmla="*/ 37 w 44"/>
                <a:gd name="T45" fmla="*/ 0 h 172"/>
                <a:gd name="T46" fmla="*/ 9 w 44"/>
                <a:gd name="T47" fmla="*/ 0 h 172"/>
                <a:gd name="T48" fmla="*/ 9 w 44"/>
                <a:gd name="T49" fmla="*/ 6 h 172"/>
                <a:gd name="T50" fmla="*/ 0 w 44"/>
                <a:gd name="T51" fmla="*/ 6 h 172"/>
                <a:gd name="T52" fmla="*/ 0 w 44"/>
                <a:gd name="T53" fmla="*/ 18 h 172"/>
                <a:gd name="T54" fmla="*/ 9 w 44"/>
                <a:gd name="T55" fmla="*/ 18 h 172"/>
                <a:gd name="T56" fmla="*/ 9 w 44"/>
                <a:gd name="T57" fmla="*/ 23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4" h="172">
                  <a:moveTo>
                    <a:pt x="9" y="23"/>
                  </a:moveTo>
                  <a:lnTo>
                    <a:pt x="5" y="23"/>
                  </a:lnTo>
                  <a:lnTo>
                    <a:pt x="5" y="27"/>
                  </a:lnTo>
                  <a:lnTo>
                    <a:pt x="9" y="27"/>
                  </a:lnTo>
                  <a:lnTo>
                    <a:pt x="9" y="92"/>
                  </a:lnTo>
                  <a:lnTo>
                    <a:pt x="7" y="92"/>
                  </a:lnTo>
                  <a:lnTo>
                    <a:pt x="7" y="98"/>
                  </a:lnTo>
                  <a:lnTo>
                    <a:pt x="9" y="98"/>
                  </a:lnTo>
                  <a:lnTo>
                    <a:pt x="9" y="172"/>
                  </a:lnTo>
                  <a:lnTo>
                    <a:pt x="37" y="172"/>
                  </a:lnTo>
                  <a:lnTo>
                    <a:pt x="37" y="98"/>
                  </a:lnTo>
                  <a:lnTo>
                    <a:pt x="39" y="98"/>
                  </a:lnTo>
                  <a:lnTo>
                    <a:pt x="39" y="92"/>
                  </a:lnTo>
                  <a:lnTo>
                    <a:pt x="37" y="92"/>
                  </a:lnTo>
                  <a:lnTo>
                    <a:pt x="37" y="27"/>
                  </a:lnTo>
                  <a:lnTo>
                    <a:pt x="39" y="27"/>
                  </a:lnTo>
                  <a:lnTo>
                    <a:pt x="39" y="23"/>
                  </a:lnTo>
                  <a:lnTo>
                    <a:pt x="37" y="23"/>
                  </a:lnTo>
                  <a:lnTo>
                    <a:pt x="37" y="18"/>
                  </a:lnTo>
                  <a:lnTo>
                    <a:pt x="44" y="18"/>
                  </a:lnTo>
                  <a:lnTo>
                    <a:pt x="44" y="6"/>
                  </a:lnTo>
                  <a:lnTo>
                    <a:pt x="37" y="6"/>
                  </a:lnTo>
                  <a:lnTo>
                    <a:pt x="37" y="0"/>
                  </a:lnTo>
                  <a:lnTo>
                    <a:pt x="9" y="0"/>
                  </a:lnTo>
                  <a:lnTo>
                    <a:pt x="9" y="6"/>
                  </a:lnTo>
                  <a:lnTo>
                    <a:pt x="0" y="6"/>
                  </a:lnTo>
                  <a:lnTo>
                    <a:pt x="0" y="18"/>
                  </a:lnTo>
                  <a:lnTo>
                    <a:pt x="9" y="18"/>
                  </a:lnTo>
                  <a:lnTo>
                    <a:pt x="9" y="23"/>
                  </a:lnTo>
                  <a:close/>
                </a:path>
              </a:pathLst>
            </a:custGeom>
            <a:solidFill>
              <a:srgbClr val="00B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6" name="Freeform 67"/>
            <p:cNvSpPr>
              <a:spLocks noEditPoints="1"/>
            </p:cNvSpPr>
            <p:nvPr/>
          </p:nvSpPr>
          <p:spPr bwMode="auto">
            <a:xfrm>
              <a:off x="2725738" y="3041650"/>
              <a:ext cx="79375" cy="558800"/>
            </a:xfrm>
            <a:custGeom>
              <a:avLst/>
              <a:gdLst>
                <a:gd name="T0" fmla="*/ 2 w 50"/>
                <a:gd name="T1" fmla="*/ 317 h 352"/>
                <a:gd name="T2" fmla="*/ 9 w 50"/>
                <a:gd name="T3" fmla="*/ 317 h 352"/>
                <a:gd name="T4" fmla="*/ 9 w 50"/>
                <a:gd name="T5" fmla="*/ 352 h 352"/>
                <a:gd name="T6" fmla="*/ 50 w 50"/>
                <a:gd name="T7" fmla="*/ 352 h 352"/>
                <a:gd name="T8" fmla="*/ 50 w 50"/>
                <a:gd name="T9" fmla="*/ 0 h 352"/>
                <a:gd name="T10" fmla="*/ 9 w 50"/>
                <a:gd name="T11" fmla="*/ 0 h 352"/>
                <a:gd name="T12" fmla="*/ 9 w 50"/>
                <a:gd name="T13" fmla="*/ 7 h 352"/>
                <a:gd name="T14" fmla="*/ 2 w 50"/>
                <a:gd name="T15" fmla="*/ 7 h 352"/>
                <a:gd name="T16" fmla="*/ 2 w 50"/>
                <a:gd name="T17" fmla="*/ 0 h 352"/>
                <a:gd name="T18" fmla="*/ 0 w 50"/>
                <a:gd name="T19" fmla="*/ 0 h 352"/>
                <a:gd name="T20" fmla="*/ 0 w 50"/>
                <a:gd name="T21" fmla="*/ 352 h 352"/>
                <a:gd name="T22" fmla="*/ 2 w 50"/>
                <a:gd name="T23" fmla="*/ 352 h 352"/>
                <a:gd name="T24" fmla="*/ 2 w 50"/>
                <a:gd name="T25" fmla="*/ 317 h 352"/>
                <a:gd name="T26" fmla="*/ 2 w 50"/>
                <a:gd name="T27" fmla="*/ 9 h 352"/>
                <a:gd name="T28" fmla="*/ 9 w 50"/>
                <a:gd name="T29" fmla="*/ 9 h 352"/>
                <a:gd name="T30" fmla="*/ 9 w 50"/>
                <a:gd name="T31" fmla="*/ 69 h 352"/>
                <a:gd name="T32" fmla="*/ 2 w 50"/>
                <a:gd name="T33" fmla="*/ 69 h 352"/>
                <a:gd name="T34" fmla="*/ 2 w 50"/>
                <a:gd name="T35" fmla="*/ 9 h 352"/>
                <a:gd name="T36" fmla="*/ 2 w 50"/>
                <a:gd name="T37" fmla="*/ 71 h 352"/>
                <a:gd name="T38" fmla="*/ 9 w 50"/>
                <a:gd name="T39" fmla="*/ 71 h 352"/>
                <a:gd name="T40" fmla="*/ 9 w 50"/>
                <a:gd name="T41" fmla="*/ 129 h 352"/>
                <a:gd name="T42" fmla="*/ 2 w 50"/>
                <a:gd name="T43" fmla="*/ 129 h 352"/>
                <a:gd name="T44" fmla="*/ 2 w 50"/>
                <a:gd name="T45" fmla="*/ 71 h 352"/>
                <a:gd name="T46" fmla="*/ 2 w 50"/>
                <a:gd name="T47" fmla="*/ 133 h 352"/>
                <a:gd name="T48" fmla="*/ 9 w 50"/>
                <a:gd name="T49" fmla="*/ 133 h 352"/>
                <a:gd name="T50" fmla="*/ 9 w 50"/>
                <a:gd name="T51" fmla="*/ 191 h 352"/>
                <a:gd name="T52" fmla="*/ 2 w 50"/>
                <a:gd name="T53" fmla="*/ 191 h 352"/>
                <a:gd name="T54" fmla="*/ 2 w 50"/>
                <a:gd name="T55" fmla="*/ 133 h 352"/>
                <a:gd name="T56" fmla="*/ 2 w 50"/>
                <a:gd name="T57" fmla="*/ 195 h 352"/>
                <a:gd name="T58" fmla="*/ 9 w 50"/>
                <a:gd name="T59" fmla="*/ 195 h 352"/>
                <a:gd name="T60" fmla="*/ 9 w 50"/>
                <a:gd name="T61" fmla="*/ 253 h 352"/>
                <a:gd name="T62" fmla="*/ 2 w 50"/>
                <a:gd name="T63" fmla="*/ 253 h 352"/>
                <a:gd name="T64" fmla="*/ 2 w 50"/>
                <a:gd name="T65" fmla="*/ 195 h 352"/>
                <a:gd name="T66" fmla="*/ 2 w 50"/>
                <a:gd name="T67" fmla="*/ 256 h 352"/>
                <a:gd name="T68" fmla="*/ 9 w 50"/>
                <a:gd name="T69" fmla="*/ 256 h 352"/>
                <a:gd name="T70" fmla="*/ 9 w 50"/>
                <a:gd name="T71" fmla="*/ 315 h 352"/>
                <a:gd name="T72" fmla="*/ 2 w 50"/>
                <a:gd name="T73" fmla="*/ 315 h 352"/>
                <a:gd name="T74" fmla="*/ 2 w 50"/>
                <a:gd name="T75" fmla="*/ 256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0" h="352">
                  <a:moveTo>
                    <a:pt x="2" y="317"/>
                  </a:moveTo>
                  <a:lnTo>
                    <a:pt x="9" y="317"/>
                  </a:lnTo>
                  <a:lnTo>
                    <a:pt x="9" y="352"/>
                  </a:lnTo>
                  <a:lnTo>
                    <a:pt x="50" y="352"/>
                  </a:lnTo>
                  <a:lnTo>
                    <a:pt x="50" y="0"/>
                  </a:lnTo>
                  <a:lnTo>
                    <a:pt x="9" y="0"/>
                  </a:lnTo>
                  <a:lnTo>
                    <a:pt x="9" y="7"/>
                  </a:lnTo>
                  <a:lnTo>
                    <a:pt x="2" y="7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352"/>
                  </a:lnTo>
                  <a:lnTo>
                    <a:pt x="2" y="352"/>
                  </a:lnTo>
                  <a:lnTo>
                    <a:pt x="2" y="317"/>
                  </a:lnTo>
                  <a:close/>
                  <a:moveTo>
                    <a:pt x="2" y="9"/>
                  </a:moveTo>
                  <a:lnTo>
                    <a:pt x="9" y="9"/>
                  </a:lnTo>
                  <a:lnTo>
                    <a:pt x="9" y="69"/>
                  </a:lnTo>
                  <a:lnTo>
                    <a:pt x="2" y="69"/>
                  </a:lnTo>
                  <a:lnTo>
                    <a:pt x="2" y="9"/>
                  </a:lnTo>
                  <a:close/>
                  <a:moveTo>
                    <a:pt x="2" y="71"/>
                  </a:moveTo>
                  <a:lnTo>
                    <a:pt x="9" y="71"/>
                  </a:lnTo>
                  <a:lnTo>
                    <a:pt x="9" y="129"/>
                  </a:lnTo>
                  <a:lnTo>
                    <a:pt x="2" y="129"/>
                  </a:lnTo>
                  <a:lnTo>
                    <a:pt x="2" y="71"/>
                  </a:lnTo>
                  <a:close/>
                  <a:moveTo>
                    <a:pt x="2" y="133"/>
                  </a:moveTo>
                  <a:lnTo>
                    <a:pt x="9" y="133"/>
                  </a:lnTo>
                  <a:lnTo>
                    <a:pt x="9" y="191"/>
                  </a:lnTo>
                  <a:lnTo>
                    <a:pt x="2" y="191"/>
                  </a:lnTo>
                  <a:lnTo>
                    <a:pt x="2" y="133"/>
                  </a:lnTo>
                  <a:close/>
                  <a:moveTo>
                    <a:pt x="2" y="195"/>
                  </a:moveTo>
                  <a:lnTo>
                    <a:pt x="9" y="195"/>
                  </a:lnTo>
                  <a:lnTo>
                    <a:pt x="9" y="253"/>
                  </a:lnTo>
                  <a:lnTo>
                    <a:pt x="2" y="253"/>
                  </a:lnTo>
                  <a:lnTo>
                    <a:pt x="2" y="195"/>
                  </a:lnTo>
                  <a:close/>
                  <a:moveTo>
                    <a:pt x="2" y="256"/>
                  </a:moveTo>
                  <a:lnTo>
                    <a:pt x="9" y="256"/>
                  </a:lnTo>
                  <a:lnTo>
                    <a:pt x="9" y="315"/>
                  </a:lnTo>
                  <a:lnTo>
                    <a:pt x="2" y="315"/>
                  </a:lnTo>
                  <a:lnTo>
                    <a:pt x="2" y="256"/>
                  </a:lnTo>
                  <a:close/>
                </a:path>
              </a:pathLst>
            </a:custGeom>
            <a:solidFill>
              <a:srgbClr val="00B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7" name="Freeform 68"/>
            <p:cNvSpPr>
              <a:spLocks/>
            </p:cNvSpPr>
            <p:nvPr/>
          </p:nvSpPr>
          <p:spPr bwMode="auto">
            <a:xfrm>
              <a:off x="3546475" y="2843213"/>
              <a:ext cx="93663" cy="608013"/>
            </a:xfrm>
            <a:custGeom>
              <a:avLst/>
              <a:gdLst>
                <a:gd name="T0" fmla="*/ 50 w 59"/>
                <a:gd name="T1" fmla="*/ 351 h 383"/>
                <a:gd name="T2" fmla="*/ 59 w 59"/>
                <a:gd name="T3" fmla="*/ 351 h 383"/>
                <a:gd name="T4" fmla="*/ 50 w 59"/>
                <a:gd name="T5" fmla="*/ 0 h 383"/>
                <a:gd name="T6" fmla="*/ 11 w 59"/>
                <a:gd name="T7" fmla="*/ 0 h 383"/>
                <a:gd name="T8" fmla="*/ 0 w 59"/>
                <a:gd name="T9" fmla="*/ 383 h 383"/>
                <a:gd name="T10" fmla="*/ 50 w 59"/>
                <a:gd name="T11" fmla="*/ 383 h 383"/>
                <a:gd name="T12" fmla="*/ 50 w 59"/>
                <a:gd name="T13" fmla="*/ 351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383">
                  <a:moveTo>
                    <a:pt x="50" y="351"/>
                  </a:moveTo>
                  <a:lnTo>
                    <a:pt x="59" y="351"/>
                  </a:lnTo>
                  <a:lnTo>
                    <a:pt x="50" y="0"/>
                  </a:lnTo>
                  <a:lnTo>
                    <a:pt x="11" y="0"/>
                  </a:lnTo>
                  <a:lnTo>
                    <a:pt x="0" y="383"/>
                  </a:lnTo>
                  <a:lnTo>
                    <a:pt x="50" y="383"/>
                  </a:lnTo>
                  <a:lnTo>
                    <a:pt x="50" y="351"/>
                  </a:lnTo>
                  <a:close/>
                </a:path>
              </a:pathLst>
            </a:custGeom>
            <a:solidFill>
              <a:srgbClr val="00B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8" name="Freeform 69"/>
            <p:cNvSpPr>
              <a:spLocks noEditPoints="1"/>
            </p:cNvSpPr>
            <p:nvPr/>
          </p:nvSpPr>
          <p:spPr bwMode="auto">
            <a:xfrm>
              <a:off x="3519488" y="3409950"/>
              <a:ext cx="268288" cy="522288"/>
            </a:xfrm>
            <a:custGeom>
              <a:avLst/>
              <a:gdLst>
                <a:gd name="T0" fmla="*/ 70 w 169"/>
                <a:gd name="T1" fmla="*/ 30 h 329"/>
                <a:gd name="T2" fmla="*/ 0 w 169"/>
                <a:gd name="T3" fmla="*/ 329 h 329"/>
                <a:gd name="T4" fmla="*/ 169 w 169"/>
                <a:gd name="T5" fmla="*/ 288 h 329"/>
                <a:gd name="T6" fmla="*/ 169 w 169"/>
                <a:gd name="T7" fmla="*/ 0 h 329"/>
                <a:gd name="T8" fmla="*/ 74 w 169"/>
                <a:gd name="T9" fmla="*/ 284 h 329"/>
                <a:gd name="T10" fmla="*/ 10 w 169"/>
                <a:gd name="T11" fmla="*/ 265 h 329"/>
                <a:gd name="T12" fmla="*/ 74 w 169"/>
                <a:gd name="T13" fmla="*/ 284 h 329"/>
                <a:gd name="T14" fmla="*/ 10 w 169"/>
                <a:gd name="T15" fmla="*/ 224 h 329"/>
                <a:gd name="T16" fmla="*/ 74 w 169"/>
                <a:gd name="T17" fmla="*/ 205 h 329"/>
                <a:gd name="T18" fmla="*/ 74 w 169"/>
                <a:gd name="T19" fmla="*/ 164 h 329"/>
                <a:gd name="T20" fmla="*/ 10 w 169"/>
                <a:gd name="T21" fmla="*/ 143 h 329"/>
                <a:gd name="T22" fmla="*/ 74 w 169"/>
                <a:gd name="T23" fmla="*/ 164 h 329"/>
                <a:gd name="T24" fmla="*/ 10 w 169"/>
                <a:gd name="T25" fmla="*/ 102 h 329"/>
                <a:gd name="T26" fmla="*/ 74 w 169"/>
                <a:gd name="T27" fmla="*/ 83 h 329"/>
                <a:gd name="T28" fmla="*/ 145 w 169"/>
                <a:gd name="T29" fmla="*/ 284 h 329"/>
                <a:gd name="T30" fmla="*/ 125 w 169"/>
                <a:gd name="T31" fmla="*/ 265 h 329"/>
                <a:gd name="T32" fmla="*/ 145 w 169"/>
                <a:gd name="T33" fmla="*/ 284 h 329"/>
                <a:gd name="T34" fmla="*/ 125 w 169"/>
                <a:gd name="T35" fmla="*/ 256 h 329"/>
                <a:gd name="T36" fmla="*/ 145 w 169"/>
                <a:gd name="T37" fmla="*/ 237 h 329"/>
                <a:gd name="T38" fmla="*/ 145 w 169"/>
                <a:gd name="T39" fmla="*/ 228 h 329"/>
                <a:gd name="T40" fmla="*/ 125 w 169"/>
                <a:gd name="T41" fmla="*/ 208 h 329"/>
                <a:gd name="T42" fmla="*/ 145 w 169"/>
                <a:gd name="T43" fmla="*/ 228 h 329"/>
                <a:gd name="T44" fmla="*/ 125 w 169"/>
                <a:gd name="T45" fmla="*/ 200 h 329"/>
                <a:gd name="T46" fmla="*/ 145 w 169"/>
                <a:gd name="T47" fmla="*/ 180 h 329"/>
                <a:gd name="T48" fmla="*/ 145 w 169"/>
                <a:gd name="T49" fmla="*/ 173 h 329"/>
                <a:gd name="T50" fmla="*/ 125 w 169"/>
                <a:gd name="T51" fmla="*/ 152 h 329"/>
                <a:gd name="T52" fmla="*/ 145 w 169"/>
                <a:gd name="T53" fmla="*/ 173 h 329"/>
                <a:gd name="T54" fmla="*/ 125 w 169"/>
                <a:gd name="T55" fmla="*/ 145 h 329"/>
                <a:gd name="T56" fmla="*/ 145 w 169"/>
                <a:gd name="T57" fmla="*/ 123 h 329"/>
                <a:gd name="T58" fmla="*/ 145 w 169"/>
                <a:gd name="T59" fmla="*/ 116 h 329"/>
                <a:gd name="T60" fmla="*/ 125 w 169"/>
                <a:gd name="T61" fmla="*/ 95 h 329"/>
                <a:gd name="T62" fmla="*/ 145 w 169"/>
                <a:gd name="T63" fmla="*/ 116 h 329"/>
                <a:gd name="T64" fmla="*/ 125 w 169"/>
                <a:gd name="T65" fmla="*/ 88 h 329"/>
                <a:gd name="T66" fmla="*/ 145 w 169"/>
                <a:gd name="T67" fmla="*/ 67 h 329"/>
                <a:gd name="T68" fmla="*/ 145 w 169"/>
                <a:gd name="T69" fmla="*/ 60 h 329"/>
                <a:gd name="T70" fmla="*/ 125 w 169"/>
                <a:gd name="T71" fmla="*/ 39 h 329"/>
                <a:gd name="T72" fmla="*/ 145 w 169"/>
                <a:gd name="T73" fmla="*/ 60 h 329"/>
                <a:gd name="T74" fmla="*/ 125 w 169"/>
                <a:gd name="T75" fmla="*/ 32 h 329"/>
                <a:gd name="T76" fmla="*/ 145 w 169"/>
                <a:gd name="T77" fmla="*/ 12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9" h="329">
                  <a:moveTo>
                    <a:pt x="70" y="0"/>
                  </a:moveTo>
                  <a:lnTo>
                    <a:pt x="70" y="30"/>
                  </a:lnTo>
                  <a:lnTo>
                    <a:pt x="0" y="30"/>
                  </a:lnTo>
                  <a:lnTo>
                    <a:pt x="0" y="329"/>
                  </a:lnTo>
                  <a:lnTo>
                    <a:pt x="169" y="329"/>
                  </a:lnTo>
                  <a:lnTo>
                    <a:pt x="169" y="288"/>
                  </a:lnTo>
                  <a:lnTo>
                    <a:pt x="169" y="30"/>
                  </a:lnTo>
                  <a:lnTo>
                    <a:pt x="169" y="0"/>
                  </a:lnTo>
                  <a:lnTo>
                    <a:pt x="70" y="0"/>
                  </a:lnTo>
                  <a:close/>
                  <a:moveTo>
                    <a:pt x="74" y="284"/>
                  </a:moveTo>
                  <a:lnTo>
                    <a:pt x="10" y="284"/>
                  </a:lnTo>
                  <a:lnTo>
                    <a:pt x="10" y="265"/>
                  </a:lnTo>
                  <a:lnTo>
                    <a:pt x="74" y="265"/>
                  </a:lnTo>
                  <a:lnTo>
                    <a:pt x="74" y="284"/>
                  </a:lnTo>
                  <a:close/>
                  <a:moveTo>
                    <a:pt x="74" y="224"/>
                  </a:moveTo>
                  <a:lnTo>
                    <a:pt x="10" y="224"/>
                  </a:lnTo>
                  <a:lnTo>
                    <a:pt x="10" y="205"/>
                  </a:lnTo>
                  <a:lnTo>
                    <a:pt x="74" y="205"/>
                  </a:lnTo>
                  <a:lnTo>
                    <a:pt x="74" y="224"/>
                  </a:lnTo>
                  <a:close/>
                  <a:moveTo>
                    <a:pt x="74" y="164"/>
                  </a:moveTo>
                  <a:lnTo>
                    <a:pt x="10" y="164"/>
                  </a:lnTo>
                  <a:lnTo>
                    <a:pt x="10" y="143"/>
                  </a:lnTo>
                  <a:lnTo>
                    <a:pt x="74" y="143"/>
                  </a:lnTo>
                  <a:lnTo>
                    <a:pt x="74" y="164"/>
                  </a:lnTo>
                  <a:close/>
                  <a:moveTo>
                    <a:pt x="74" y="102"/>
                  </a:moveTo>
                  <a:lnTo>
                    <a:pt x="10" y="102"/>
                  </a:lnTo>
                  <a:lnTo>
                    <a:pt x="10" y="83"/>
                  </a:lnTo>
                  <a:lnTo>
                    <a:pt x="74" y="83"/>
                  </a:lnTo>
                  <a:lnTo>
                    <a:pt x="74" y="102"/>
                  </a:lnTo>
                  <a:close/>
                  <a:moveTo>
                    <a:pt x="145" y="284"/>
                  </a:moveTo>
                  <a:lnTo>
                    <a:pt x="125" y="284"/>
                  </a:lnTo>
                  <a:lnTo>
                    <a:pt x="125" y="265"/>
                  </a:lnTo>
                  <a:lnTo>
                    <a:pt x="145" y="265"/>
                  </a:lnTo>
                  <a:lnTo>
                    <a:pt x="145" y="284"/>
                  </a:lnTo>
                  <a:close/>
                  <a:moveTo>
                    <a:pt x="145" y="256"/>
                  </a:moveTo>
                  <a:lnTo>
                    <a:pt x="125" y="256"/>
                  </a:lnTo>
                  <a:lnTo>
                    <a:pt x="125" y="237"/>
                  </a:lnTo>
                  <a:lnTo>
                    <a:pt x="145" y="237"/>
                  </a:lnTo>
                  <a:lnTo>
                    <a:pt x="145" y="256"/>
                  </a:lnTo>
                  <a:close/>
                  <a:moveTo>
                    <a:pt x="145" y="228"/>
                  </a:moveTo>
                  <a:lnTo>
                    <a:pt x="125" y="228"/>
                  </a:lnTo>
                  <a:lnTo>
                    <a:pt x="125" y="208"/>
                  </a:lnTo>
                  <a:lnTo>
                    <a:pt x="145" y="208"/>
                  </a:lnTo>
                  <a:lnTo>
                    <a:pt x="145" y="228"/>
                  </a:lnTo>
                  <a:close/>
                  <a:moveTo>
                    <a:pt x="145" y="200"/>
                  </a:moveTo>
                  <a:lnTo>
                    <a:pt x="125" y="200"/>
                  </a:lnTo>
                  <a:lnTo>
                    <a:pt x="125" y="180"/>
                  </a:lnTo>
                  <a:lnTo>
                    <a:pt x="145" y="180"/>
                  </a:lnTo>
                  <a:lnTo>
                    <a:pt x="145" y="200"/>
                  </a:lnTo>
                  <a:close/>
                  <a:moveTo>
                    <a:pt x="145" y="173"/>
                  </a:moveTo>
                  <a:lnTo>
                    <a:pt x="125" y="173"/>
                  </a:lnTo>
                  <a:lnTo>
                    <a:pt x="125" y="152"/>
                  </a:lnTo>
                  <a:lnTo>
                    <a:pt x="145" y="152"/>
                  </a:lnTo>
                  <a:lnTo>
                    <a:pt x="145" y="173"/>
                  </a:lnTo>
                  <a:close/>
                  <a:moveTo>
                    <a:pt x="145" y="145"/>
                  </a:moveTo>
                  <a:lnTo>
                    <a:pt x="125" y="145"/>
                  </a:lnTo>
                  <a:lnTo>
                    <a:pt x="125" y="123"/>
                  </a:lnTo>
                  <a:lnTo>
                    <a:pt x="145" y="123"/>
                  </a:lnTo>
                  <a:lnTo>
                    <a:pt x="145" y="145"/>
                  </a:lnTo>
                  <a:close/>
                  <a:moveTo>
                    <a:pt x="145" y="116"/>
                  </a:moveTo>
                  <a:lnTo>
                    <a:pt x="125" y="116"/>
                  </a:lnTo>
                  <a:lnTo>
                    <a:pt x="125" y="95"/>
                  </a:lnTo>
                  <a:lnTo>
                    <a:pt x="145" y="95"/>
                  </a:lnTo>
                  <a:lnTo>
                    <a:pt x="145" y="116"/>
                  </a:lnTo>
                  <a:close/>
                  <a:moveTo>
                    <a:pt x="145" y="88"/>
                  </a:moveTo>
                  <a:lnTo>
                    <a:pt x="125" y="88"/>
                  </a:lnTo>
                  <a:lnTo>
                    <a:pt x="125" y="67"/>
                  </a:lnTo>
                  <a:lnTo>
                    <a:pt x="145" y="67"/>
                  </a:lnTo>
                  <a:lnTo>
                    <a:pt x="145" y="88"/>
                  </a:lnTo>
                  <a:close/>
                  <a:moveTo>
                    <a:pt x="145" y="60"/>
                  </a:moveTo>
                  <a:lnTo>
                    <a:pt x="125" y="60"/>
                  </a:lnTo>
                  <a:lnTo>
                    <a:pt x="125" y="39"/>
                  </a:lnTo>
                  <a:lnTo>
                    <a:pt x="145" y="39"/>
                  </a:lnTo>
                  <a:lnTo>
                    <a:pt x="145" y="60"/>
                  </a:lnTo>
                  <a:close/>
                  <a:moveTo>
                    <a:pt x="145" y="32"/>
                  </a:moveTo>
                  <a:lnTo>
                    <a:pt x="125" y="32"/>
                  </a:lnTo>
                  <a:lnTo>
                    <a:pt x="125" y="12"/>
                  </a:lnTo>
                  <a:lnTo>
                    <a:pt x="145" y="12"/>
                  </a:lnTo>
                  <a:lnTo>
                    <a:pt x="145" y="32"/>
                  </a:lnTo>
                  <a:close/>
                </a:path>
              </a:pathLst>
            </a:custGeom>
            <a:solidFill>
              <a:srgbClr val="00B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9" name="Freeform 70"/>
            <p:cNvSpPr>
              <a:spLocks noEditPoints="1"/>
            </p:cNvSpPr>
            <p:nvPr/>
          </p:nvSpPr>
          <p:spPr bwMode="auto">
            <a:xfrm>
              <a:off x="2300288" y="3605213"/>
              <a:ext cx="600075" cy="327025"/>
            </a:xfrm>
            <a:custGeom>
              <a:avLst/>
              <a:gdLst>
                <a:gd name="T0" fmla="*/ 0 w 378"/>
                <a:gd name="T1" fmla="*/ 206 h 206"/>
                <a:gd name="T2" fmla="*/ 378 w 378"/>
                <a:gd name="T3" fmla="*/ 144 h 206"/>
                <a:gd name="T4" fmla="*/ 20 w 378"/>
                <a:gd name="T5" fmla="*/ 176 h 206"/>
                <a:gd name="T6" fmla="*/ 57 w 378"/>
                <a:gd name="T7" fmla="*/ 176 h 206"/>
                <a:gd name="T8" fmla="*/ 20 w 378"/>
                <a:gd name="T9" fmla="*/ 138 h 206"/>
                <a:gd name="T10" fmla="*/ 57 w 378"/>
                <a:gd name="T11" fmla="*/ 130 h 206"/>
                <a:gd name="T12" fmla="*/ 57 w 378"/>
                <a:gd name="T13" fmla="*/ 115 h 206"/>
                <a:gd name="T14" fmla="*/ 20 w 378"/>
                <a:gd name="T15" fmla="*/ 107 h 206"/>
                <a:gd name="T16" fmla="*/ 57 w 378"/>
                <a:gd name="T17" fmla="*/ 107 h 206"/>
                <a:gd name="T18" fmla="*/ 20 w 378"/>
                <a:gd name="T19" fmla="*/ 69 h 206"/>
                <a:gd name="T20" fmla="*/ 57 w 378"/>
                <a:gd name="T21" fmla="*/ 61 h 206"/>
                <a:gd name="T22" fmla="*/ 57 w 378"/>
                <a:gd name="T23" fmla="*/ 46 h 206"/>
                <a:gd name="T24" fmla="*/ 20 w 378"/>
                <a:gd name="T25" fmla="*/ 38 h 206"/>
                <a:gd name="T26" fmla="*/ 57 w 378"/>
                <a:gd name="T27" fmla="*/ 38 h 206"/>
                <a:gd name="T28" fmla="*/ 94 w 378"/>
                <a:gd name="T29" fmla="*/ 161 h 206"/>
                <a:gd name="T30" fmla="*/ 132 w 378"/>
                <a:gd name="T31" fmla="*/ 153 h 206"/>
                <a:gd name="T32" fmla="*/ 132 w 378"/>
                <a:gd name="T33" fmla="*/ 138 h 206"/>
                <a:gd name="T34" fmla="*/ 94 w 378"/>
                <a:gd name="T35" fmla="*/ 130 h 206"/>
                <a:gd name="T36" fmla="*/ 132 w 378"/>
                <a:gd name="T37" fmla="*/ 130 h 206"/>
                <a:gd name="T38" fmla="*/ 94 w 378"/>
                <a:gd name="T39" fmla="*/ 92 h 206"/>
                <a:gd name="T40" fmla="*/ 132 w 378"/>
                <a:gd name="T41" fmla="*/ 84 h 206"/>
                <a:gd name="T42" fmla="*/ 132 w 378"/>
                <a:gd name="T43" fmla="*/ 69 h 206"/>
                <a:gd name="T44" fmla="*/ 94 w 378"/>
                <a:gd name="T45" fmla="*/ 61 h 206"/>
                <a:gd name="T46" fmla="*/ 132 w 378"/>
                <a:gd name="T47" fmla="*/ 61 h 206"/>
                <a:gd name="T48" fmla="*/ 94 w 378"/>
                <a:gd name="T49" fmla="*/ 23 h 206"/>
                <a:gd name="T50" fmla="*/ 208 w 378"/>
                <a:gd name="T51" fmla="*/ 176 h 206"/>
                <a:gd name="T52" fmla="*/ 208 w 378"/>
                <a:gd name="T53" fmla="*/ 161 h 206"/>
                <a:gd name="T54" fmla="*/ 170 w 378"/>
                <a:gd name="T55" fmla="*/ 153 h 206"/>
                <a:gd name="T56" fmla="*/ 208 w 378"/>
                <a:gd name="T57" fmla="*/ 153 h 206"/>
                <a:gd name="T58" fmla="*/ 170 w 378"/>
                <a:gd name="T59" fmla="*/ 115 h 206"/>
                <a:gd name="T60" fmla="*/ 208 w 378"/>
                <a:gd name="T61" fmla="*/ 107 h 206"/>
                <a:gd name="T62" fmla="*/ 208 w 378"/>
                <a:gd name="T63" fmla="*/ 92 h 206"/>
                <a:gd name="T64" fmla="*/ 170 w 378"/>
                <a:gd name="T65" fmla="*/ 84 h 206"/>
                <a:gd name="T66" fmla="*/ 208 w 378"/>
                <a:gd name="T67" fmla="*/ 84 h 206"/>
                <a:gd name="T68" fmla="*/ 170 w 378"/>
                <a:gd name="T69" fmla="*/ 46 h 206"/>
                <a:gd name="T70" fmla="*/ 208 w 378"/>
                <a:gd name="T71" fmla="*/ 38 h 206"/>
                <a:gd name="T72" fmla="*/ 208 w 378"/>
                <a:gd name="T73" fmla="*/ 23 h 206"/>
                <a:gd name="T74" fmla="*/ 245 w 378"/>
                <a:gd name="T75" fmla="*/ 176 h 206"/>
                <a:gd name="T76" fmla="*/ 282 w 378"/>
                <a:gd name="T77" fmla="*/ 176 h 206"/>
                <a:gd name="T78" fmla="*/ 245 w 378"/>
                <a:gd name="T79" fmla="*/ 138 h 206"/>
                <a:gd name="T80" fmla="*/ 282 w 378"/>
                <a:gd name="T81" fmla="*/ 130 h 206"/>
                <a:gd name="T82" fmla="*/ 282 w 378"/>
                <a:gd name="T83" fmla="*/ 115 h 206"/>
                <a:gd name="T84" fmla="*/ 245 w 378"/>
                <a:gd name="T85" fmla="*/ 107 h 206"/>
                <a:gd name="T86" fmla="*/ 282 w 378"/>
                <a:gd name="T87" fmla="*/ 107 h 206"/>
                <a:gd name="T88" fmla="*/ 245 w 378"/>
                <a:gd name="T89" fmla="*/ 69 h 206"/>
                <a:gd name="T90" fmla="*/ 282 w 378"/>
                <a:gd name="T91" fmla="*/ 61 h 206"/>
                <a:gd name="T92" fmla="*/ 282 w 378"/>
                <a:gd name="T93" fmla="*/ 46 h 206"/>
                <a:gd name="T94" fmla="*/ 245 w 378"/>
                <a:gd name="T95" fmla="*/ 38 h 206"/>
                <a:gd name="T96" fmla="*/ 282 w 378"/>
                <a:gd name="T97" fmla="*/ 38 h 206"/>
                <a:gd name="T98" fmla="*/ 321 w 378"/>
                <a:gd name="T99" fmla="*/ 115 h 206"/>
                <a:gd name="T100" fmla="*/ 358 w 378"/>
                <a:gd name="T101" fmla="*/ 107 h 206"/>
                <a:gd name="T102" fmla="*/ 358 w 378"/>
                <a:gd name="T103" fmla="*/ 92 h 206"/>
                <a:gd name="T104" fmla="*/ 321 w 378"/>
                <a:gd name="T105" fmla="*/ 84 h 206"/>
                <a:gd name="T106" fmla="*/ 358 w 378"/>
                <a:gd name="T107" fmla="*/ 84 h 206"/>
                <a:gd name="T108" fmla="*/ 321 w 378"/>
                <a:gd name="T109" fmla="*/ 46 h 206"/>
                <a:gd name="T110" fmla="*/ 358 w 378"/>
                <a:gd name="T111" fmla="*/ 38 h 206"/>
                <a:gd name="T112" fmla="*/ 358 w 378"/>
                <a:gd name="T113" fmla="*/ 23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8" h="206">
                  <a:moveTo>
                    <a:pt x="378" y="0"/>
                  </a:moveTo>
                  <a:lnTo>
                    <a:pt x="0" y="0"/>
                  </a:lnTo>
                  <a:lnTo>
                    <a:pt x="0" y="206"/>
                  </a:lnTo>
                  <a:lnTo>
                    <a:pt x="342" y="206"/>
                  </a:lnTo>
                  <a:lnTo>
                    <a:pt x="342" y="144"/>
                  </a:lnTo>
                  <a:lnTo>
                    <a:pt x="378" y="144"/>
                  </a:lnTo>
                  <a:lnTo>
                    <a:pt x="378" y="0"/>
                  </a:lnTo>
                  <a:close/>
                  <a:moveTo>
                    <a:pt x="57" y="176"/>
                  </a:moveTo>
                  <a:lnTo>
                    <a:pt x="20" y="176"/>
                  </a:lnTo>
                  <a:lnTo>
                    <a:pt x="20" y="161"/>
                  </a:lnTo>
                  <a:lnTo>
                    <a:pt x="57" y="161"/>
                  </a:lnTo>
                  <a:lnTo>
                    <a:pt x="57" y="176"/>
                  </a:lnTo>
                  <a:close/>
                  <a:moveTo>
                    <a:pt x="57" y="153"/>
                  </a:moveTo>
                  <a:lnTo>
                    <a:pt x="20" y="153"/>
                  </a:lnTo>
                  <a:lnTo>
                    <a:pt x="20" y="138"/>
                  </a:lnTo>
                  <a:lnTo>
                    <a:pt x="57" y="138"/>
                  </a:lnTo>
                  <a:lnTo>
                    <a:pt x="57" y="153"/>
                  </a:lnTo>
                  <a:close/>
                  <a:moveTo>
                    <a:pt x="57" y="130"/>
                  </a:moveTo>
                  <a:lnTo>
                    <a:pt x="20" y="130"/>
                  </a:lnTo>
                  <a:lnTo>
                    <a:pt x="20" y="115"/>
                  </a:lnTo>
                  <a:lnTo>
                    <a:pt x="57" y="115"/>
                  </a:lnTo>
                  <a:lnTo>
                    <a:pt x="57" y="130"/>
                  </a:lnTo>
                  <a:close/>
                  <a:moveTo>
                    <a:pt x="57" y="107"/>
                  </a:moveTo>
                  <a:lnTo>
                    <a:pt x="20" y="107"/>
                  </a:lnTo>
                  <a:lnTo>
                    <a:pt x="20" y="92"/>
                  </a:lnTo>
                  <a:lnTo>
                    <a:pt x="57" y="92"/>
                  </a:lnTo>
                  <a:lnTo>
                    <a:pt x="57" y="107"/>
                  </a:lnTo>
                  <a:close/>
                  <a:moveTo>
                    <a:pt x="57" y="84"/>
                  </a:moveTo>
                  <a:lnTo>
                    <a:pt x="20" y="84"/>
                  </a:lnTo>
                  <a:lnTo>
                    <a:pt x="20" y="69"/>
                  </a:lnTo>
                  <a:lnTo>
                    <a:pt x="57" y="69"/>
                  </a:lnTo>
                  <a:lnTo>
                    <a:pt x="57" y="84"/>
                  </a:lnTo>
                  <a:close/>
                  <a:moveTo>
                    <a:pt x="57" y="61"/>
                  </a:moveTo>
                  <a:lnTo>
                    <a:pt x="20" y="61"/>
                  </a:lnTo>
                  <a:lnTo>
                    <a:pt x="20" y="46"/>
                  </a:lnTo>
                  <a:lnTo>
                    <a:pt x="57" y="46"/>
                  </a:lnTo>
                  <a:lnTo>
                    <a:pt x="57" y="61"/>
                  </a:lnTo>
                  <a:close/>
                  <a:moveTo>
                    <a:pt x="57" y="38"/>
                  </a:moveTo>
                  <a:lnTo>
                    <a:pt x="20" y="38"/>
                  </a:lnTo>
                  <a:lnTo>
                    <a:pt x="20" y="23"/>
                  </a:lnTo>
                  <a:lnTo>
                    <a:pt x="57" y="23"/>
                  </a:lnTo>
                  <a:lnTo>
                    <a:pt x="57" y="38"/>
                  </a:lnTo>
                  <a:close/>
                  <a:moveTo>
                    <a:pt x="132" y="176"/>
                  </a:moveTo>
                  <a:lnTo>
                    <a:pt x="94" y="176"/>
                  </a:lnTo>
                  <a:lnTo>
                    <a:pt x="94" y="161"/>
                  </a:lnTo>
                  <a:lnTo>
                    <a:pt x="132" y="161"/>
                  </a:lnTo>
                  <a:lnTo>
                    <a:pt x="132" y="176"/>
                  </a:lnTo>
                  <a:close/>
                  <a:moveTo>
                    <a:pt x="132" y="153"/>
                  </a:moveTo>
                  <a:lnTo>
                    <a:pt x="94" y="153"/>
                  </a:lnTo>
                  <a:lnTo>
                    <a:pt x="94" y="138"/>
                  </a:lnTo>
                  <a:lnTo>
                    <a:pt x="132" y="138"/>
                  </a:lnTo>
                  <a:lnTo>
                    <a:pt x="132" y="153"/>
                  </a:lnTo>
                  <a:close/>
                  <a:moveTo>
                    <a:pt x="132" y="130"/>
                  </a:moveTo>
                  <a:lnTo>
                    <a:pt x="94" y="130"/>
                  </a:lnTo>
                  <a:lnTo>
                    <a:pt x="94" y="115"/>
                  </a:lnTo>
                  <a:lnTo>
                    <a:pt x="132" y="115"/>
                  </a:lnTo>
                  <a:lnTo>
                    <a:pt x="132" y="130"/>
                  </a:lnTo>
                  <a:close/>
                  <a:moveTo>
                    <a:pt x="132" y="107"/>
                  </a:moveTo>
                  <a:lnTo>
                    <a:pt x="94" y="107"/>
                  </a:lnTo>
                  <a:lnTo>
                    <a:pt x="94" y="92"/>
                  </a:lnTo>
                  <a:lnTo>
                    <a:pt x="132" y="92"/>
                  </a:lnTo>
                  <a:lnTo>
                    <a:pt x="132" y="107"/>
                  </a:lnTo>
                  <a:close/>
                  <a:moveTo>
                    <a:pt x="132" y="84"/>
                  </a:moveTo>
                  <a:lnTo>
                    <a:pt x="94" y="84"/>
                  </a:lnTo>
                  <a:lnTo>
                    <a:pt x="94" y="69"/>
                  </a:lnTo>
                  <a:lnTo>
                    <a:pt x="132" y="69"/>
                  </a:lnTo>
                  <a:lnTo>
                    <a:pt x="132" y="84"/>
                  </a:lnTo>
                  <a:close/>
                  <a:moveTo>
                    <a:pt x="132" y="61"/>
                  </a:moveTo>
                  <a:lnTo>
                    <a:pt x="94" y="61"/>
                  </a:lnTo>
                  <a:lnTo>
                    <a:pt x="94" y="46"/>
                  </a:lnTo>
                  <a:lnTo>
                    <a:pt x="132" y="46"/>
                  </a:lnTo>
                  <a:lnTo>
                    <a:pt x="132" y="61"/>
                  </a:lnTo>
                  <a:close/>
                  <a:moveTo>
                    <a:pt x="132" y="38"/>
                  </a:moveTo>
                  <a:lnTo>
                    <a:pt x="94" y="38"/>
                  </a:lnTo>
                  <a:lnTo>
                    <a:pt x="94" y="23"/>
                  </a:lnTo>
                  <a:lnTo>
                    <a:pt x="132" y="23"/>
                  </a:lnTo>
                  <a:lnTo>
                    <a:pt x="132" y="38"/>
                  </a:lnTo>
                  <a:close/>
                  <a:moveTo>
                    <a:pt x="208" y="176"/>
                  </a:moveTo>
                  <a:lnTo>
                    <a:pt x="170" y="176"/>
                  </a:lnTo>
                  <a:lnTo>
                    <a:pt x="170" y="161"/>
                  </a:lnTo>
                  <a:lnTo>
                    <a:pt x="208" y="161"/>
                  </a:lnTo>
                  <a:lnTo>
                    <a:pt x="208" y="176"/>
                  </a:lnTo>
                  <a:close/>
                  <a:moveTo>
                    <a:pt x="208" y="153"/>
                  </a:moveTo>
                  <a:lnTo>
                    <a:pt x="170" y="153"/>
                  </a:lnTo>
                  <a:lnTo>
                    <a:pt x="170" y="138"/>
                  </a:lnTo>
                  <a:lnTo>
                    <a:pt x="208" y="138"/>
                  </a:lnTo>
                  <a:lnTo>
                    <a:pt x="208" y="153"/>
                  </a:lnTo>
                  <a:close/>
                  <a:moveTo>
                    <a:pt x="208" y="130"/>
                  </a:moveTo>
                  <a:lnTo>
                    <a:pt x="170" y="130"/>
                  </a:lnTo>
                  <a:lnTo>
                    <a:pt x="170" y="115"/>
                  </a:lnTo>
                  <a:lnTo>
                    <a:pt x="208" y="115"/>
                  </a:lnTo>
                  <a:lnTo>
                    <a:pt x="208" y="130"/>
                  </a:lnTo>
                  <a:close/>
                  <a:moveTo>
                    <a:pt x="208" y="107"/>
                  </a:moveTo>
                  <a:lnTo>
                    <a:pt x="170" y="107"/>
                  </a:lnTo>
                  <a:lnTo>
                    <a:pt x="170" y="92"/>
                  </a:lnTo>
                  <a:lnTo>
                    <a:pt x="208" y="92"/>
                  </a:lnTo>
                  <a:lnTo>
                    <a:pt x="208" y="107"/>
                  </a:lnTo>
                  <a:close/>
                  <a:moveTo>
                    <a:pt x="208" y="84"/>
                  </a:moveTo>
                  <a:lnTo>
                    <a:pt x="170" y="84"/>
                  </a:lnTo>
                  <a:lnTo>
                    <a:pt x="170" y="69"/>
                  </a:lnTo>
                  <a:lnTo>
                    <a:pt x="208" y="69"/>
                  </a:lnTo>
                  <a:lnTo>
                    <a:pt x="208" y="84"/>
                  </a:lnTo>
                  <a:close/>
                  <a:moveTo>
                    <a:pt x="208" y="61"/>
                  </a:moveTo>
                  <a:lnTo>
                    <a:pt x="170" y="61"/>
                  </a:lnTo>
                  <a:lnTo>
                    <a:pt x="170" y="46"/>
                  </a:lnTo>
                  <a:lnTo>
                    <a:pt x="208" y="46"/>
                  </a:lnTo>
                  <a:lnTo>
                    <a:pt x="208" y="61"/>
                  </a:lnTo>
                  <a:close/>
                  <a:moveTo>
                    <a:pt x="208" y="38"/>
                  </a:moveTo>
                  <a:lnTo>
                    <a:pt x="170" y="38"/>
                  </a:lnTo>
                  <a:lnTo>
                    <a:pt x="170" y="23"/>
                  </a:lnTo>
                  <a:lnTo>
                    <a:pt x="208" y="23"/>
                  </a:lnTo>
                  <a:lnTo>
                    <a:pt x="208" y="38"/>
                  </a:lnTo>
                  <a:close/>
                  <a:moveTo>
                    <a:pt x="282" y="176"/>
                  </a:moveTo>
                  <a:lnTo>
                    <a:pt x="245" y="176"/>
                  </a:lnTo>
                  <a:lnTo>
                    <a:pt x="245" y="161"/>
                  </a:lnTo>
                  <a:lnTo>
                    <a:pt x="282" y="161"/>
                  </a:lnTo>
                  <a:lnTo>
                    <a:pt x="282" y="176"/>
                  </a:lnTo>
                  <a:close/>
                  <a:moveTo>
                    <a:pt x="282" y="153"/>
                  </a:moveTo>
                  <a:lnTo>
                    <a:pt x="245" y="153"/>
                  </a:lnTo>
                  <a:lnTo>
                    <a:pt x="245" y="138"/>
                  </a:lnTo>
                  <a:lnTo>
                    <a:pt x="282" y="138"/>
                  </a:lnTo>
                  <a:lnTo>
                    <a:pt x="282" y="153"/>
                  </a:lnTo>
                  <a:close/>
                  <a:moveTo>
                    <a:pt x="282" y="130"/>
                  </a:moveTo>
                  <a:lnTo>
                    <a:pt x="245" y="130"/>
                  </a:lnTo>
                  <a:lnTo>
                    <a:pt x="245" y="115"/>
                  </a:lnTo>
                  <a:lnTo>
                    <a:pt x="282" y="115"/>
                  </a:lnTo>
                  <a:lnTo>
                    <a:pt x="282" y="130"/>
                  </a:lnTo>
                  <a:close/>
                  <a:moveTo>
                    <a:pt x="282" y="107"/>
                  </a:moveTo>
                  <a:lnTo>
                    <a:pt x="245" y="107"/>
                  </a:lnTo>
                  <a:lnTo>
                    <a:pt x="245" y="92"/>
                  </a:lnTo>
                  <a:lnTo>
                    <a:pt x="282" y="92"/>
                  </a:lnTo>
                  <a:lnTo>
                    <a:pt x="282" y="107"/>
                  </a:lnTo>
                  <a:close/>
                  <a:moveTo>
                    <a:pt x="282" y="84"/>
                  </a:moveTo>
                  <a:lnTo>
                    <a:pt x="245" y="84"/>
                  </a:lnTo>
                  <a:lnTo>
                    <a:pt x="245" y="69"/>
                  </a:lnTo>
                  <a:lnTo>
                    <a:pt x="282" y="69"/>
                  </a:lnTo>
                  <a:lnTo>
                    <a:pt x="282" y="84"/>
                  </a:lnTo>
                  <a:close/>
                  <a:moveTo>
                    <a:pt x="282" y="61"/>
                  </a:moveTo>
                  <a:lnTo>
                    <a:pt x="245" y="61"/>
                  </a:lnTo>
                  <a:lnTo>
                    <a:pt x="245" y="46"/>
                  </a:lnTo>
                  <a:lnTo>
                    <a:pt x="282" y="46"/>
                  </a:lnTo>
                  <a:lnTo>
                    <a:pt x="282" y="61"/>
                  </a:lnTo>
                  <a:close/>
                  <a:moveTo>
                    <a:pt x="282" y="38"/>
                  </a:moveTo>
                  <a:lnTo>
                    <a:pt x="245" y="38"/>
                  </a:lnTo>
                  <a:lnTo>
                    <a:pt x="245" y="23"/>
                  </a:lnTo>
                  <a:lnTo>
                    <a:pt x="282" y="23"/>
                  </a:lnTo>
                  <a:lnTo>
                    <a:pt x="282" y="38"/>
                  </a:lnTo>
                  <a:close/>
                  <a:moveTo>
                    <a:pt x="358" y="130"/>
                  </a:moveTo>
                  <a:lnTo>
                    <a:pt x="321" y="130"/>
                  </a:lnTo>
                  <a:lnTo>
                    <a:pt x="321" y="115"/>
                  </a:lnTo>
                  <a:lnTo>
                    <a:pt x="358" y="115"/>
                  </a:lnTo>
                  <a:lnTo>
                    <a:pt x="358" y="130"/>
                  </a:lnTo>
                  <a:close/>
                  <a:moveTo>
                    <a:pt x="358" y="107"/>
                  </a:moveTo>
                  <a:lnTo>
                    <a:pt x="321" y="107"/>
                  </a:lnTo>
                  <a:lnTo>
                    <a:pt x="321" y="92"/>
                  </a:lnTo>
                  <a:lnTo>
                    <a:pt x="358" y="92"/>
                  </a:lnTo>
                  <a:lnTo>
                    <a:pt x="358" y="107"/>
                  </a:lnTo>
                  <a:close/>
                  <a:moveTo>
                    <a:pt x="358" y="84"/>
                  </a:moveTo>
                  <a:lnTo>
                    <a:pt x="321" y="84"/>
                  </a:lnTo>
                  <a:lnTo>
                    <a:pt x="321" y="69"/>
                  </a:lnTo>
                  <a:lnTo>
                    <a:pt x="358" y="69"/>
                  </a:lnTo>
                  <a:lnTo>
                    <a:pt x="358" y="84"/>
                  </a:lnTo>
                  <a:close/>
                  <a:moveTo>
                    <a:pt x="358" y="61"/>
                  </a:moveTo>
                  <a:lnTo>
                    <a:pt x="321" y="61"/>
                  </a:lnTo>
                  <a:lnTo>
                    <a:pt x="321" y="46"/>
                  </a:lnTo>
                  <a:lnTo>
                    <a:pt x="358" y="46"/>
                  </a:lnTo>
                  <a:lnTo>
                    <a:pt x="358" y="61"/>
                  </a:lnTo>
                  <a:close/>
                  <a:moveTo>
                    <a:pt x="358" y="38"/>
                  </a:moveTo>
                  <a:lnTo>
                    <a:pt x="321" y="38"/>
                  </a:lnTo>
                  <a:lnTo>
                    <a:pt x="321" y="23"/>
                  </a:lnTo>
                  <a:lnTo>
                    <a:pt x="358" y="23"/>
                  </a:lnTo>
                  <a:lnTo>
                    <a:pt x="358" y="38"/>
                  </a:lnTo>
                  <a:close/>
                </a:path>
              </a:pathLst>
            </a:custGeom>
            <a:solidFill>
              <a:srgbClr val="00B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0" name="Freeform 71"/>
            <p:cNvSpPr>
              <a:spLocks/>
            </p:cNvSpPr>
            <p:nvPr/>
          </p:nvSpPr>
          <p:spPr bwMode="auto">
            <a:xfrm>
              <a:off x="3011488" y="3267075"/>
              <a:ext cx="50800" cy="406400"/>
            </a:xfrm>
            <a:custGeom>
              <a:avLst/>
              <a:gdLst>
                <a:gd name="T0" fmla="*/ 30 w 32"/>
                <a:gd name="T1" fmla="*/ 215 h 256"/>
                <a:gd name="T2" fmla="*/ 32 w 32"/>
                <a:gd name="T3" fmla="*/ 215 h 256"/>
                <a:gd name="T4" fmla="*/ 27 w 32"/>
                <a:gd name="T5" fmla="*/ 0 h 256"/>
                <a:gd name="T6" fmla="*/ 7 w 32"/>
                <a:gd name="T7" fmla="*/ 0 h 256"/>
                <a:gd name="T8" fmla="*/ 0 w 32"/>
                <a:gd name="T9" fmla="*/ 256 h 256"/>
                <a:gd name="T10" fmla="*/ 30 w 32"/>
                <a:gd name="T11" fmla="*/ 256 h 256"/>
                <a:gd name="T12" fmla="*/ 30 w 32"/>
                <a:gd name="T13" fmla="*/ 215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56">
                  <a:moveTo>
                    <a:pt x="30" y="215"/>
                  </a:moveTo>
                  <a:lnTo>
                    <a:pt x="32" y="215"/>
                  </a:lnTo>
                  <a:lnTo>
                    <a:pt x="27" y="0"/>
                  </a:lnTo>
                  <a:lnTo>
                    <a:pt x="7" y="0"/>
                  </a:lnTo>
                  <a:lnTo>
                    <a:pt x="0" y="256"/>
                  </a:lnTo>
                  <a:lnTo>
                    <a:pt x="30" y="256"/>
                  </a:lnTo>
                  <a:lnTo>
                    <a:pt x="30" y="215"/>
                  </a:lnTo>
                  <a:close/>
                </a:path>
              </a:pathLst>
            </a:custGeom>
            <a:solidFill>
              <a:srgbClr val="00B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1" name="Freeform 72"/>
            <p:cNvSpPr>
              <a:spLocks/>
            </p:cNvSpPr>
            <p:nvPr/>
          </p:nvSpPr>
          <p:spPr bwMode="auto">
            <a:xfrm>
              <a:off x="3130550" y="3117850"/>
              <a:ext cx="66675" cy="490538"/>
            </a:xfrm>
            <a:custGeom>
              <a:avLst/>
              <a:gdLst>
                <a:gd name="T0" fmla="*/ 28 w 42"/>
                <a:gd name="T1" fmla="*/ 265 h 309"/>
                <a:gd name="T2" fmla="*/ 42 w 42"/>
                <a:gd name="T3" fmla="*/ 265 h 309"/>
                <a:gd name="T4" fmla="*/ 35 w 42"/>
                <a:gd name="T5" fmla="*/ 0 h 309"/>
                <a:gd name="T6" fmla="*/ 8 w 42"/>
                <a:gd name="T7" fmla="*/ 0 h 309"/>
                <a:gd name="T8" fmla="*/ 0 w 42"/>
                <a:gd name="T9" fmla="*/ 309 h 309"/>
                <a:gd name="T10" fmla="*/ 28 w 42"/>
                <a:gd name="T11" fmla="*/ 309 h 309"/>
                <a:gd name="T12" fmla="*/ 28 w 42"/>
                <a:gd name="T13" fmla="*/ 265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309">
                  <a:moveTo>
                    <a:pt x="28" y="265"/>
                  </a:moveTo>
                  <a:lnTo>
                    <a:pt x="42" y="265"/>
                  </a:lnTo>
                  <a:lnTo>
                    <a:pt x="35" y="0"/>
                  </a:lnTo>
                  <a:lnTo>
                    <a:pt x="8" y="0"/>
                  </a:lnTo>
                  <a:lnTo>
                    <a:pt x="0" y="309"/>
                  </a:lnTo>
                  <a:lnTo>
                    <a:pt x="28" y="309"/>
                  </a:lnTo>
                  <a:lnTo>
                    <a:pt x="28" y="265"/>
                  </a:lnTo>
                  <a:close/>
                </a:path>
              </a:pathLst>
            </a:custGeom>
            <a:solidFill>
              <a:srgbClr val="00B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2" name="Freeform 73"/>
            <p:cNvSpPr>
              <a:spLocks/>
            </p:cNvSpPr>
            <p:nvPr/>
          </p:nvSpPr>
          <p:spPr bwMode="auto">
            <a:xfrm>
              <a:off x="3306763" y="2976563"/>
              <a:ext cx="84138" cy="631825"/>
            </a:xfrm>
            <a:custGeom>
              <a:avLst/>
              <a:gdLst>
                <a:gd name="T0" fmla="*/ 28 w 53"/>
                <a:gd name="T1" fmla="*/ 398 h 398"/>
                <a:gd name="T2" fmla="*/ 53 w 53"/>
                <a:gd name="T3" fmla="*/ 398 h 398"/>
                <a:gd name="T4" fmla="*/ 42 w 53"/>
                <a:gd name="T5" fmla="*/ 0 h 398"/>
                <a:gd name="T6" fmla="*/ 10 w 53"/>
                <a:gd name="T7" fmla="*/ 0 h 398"/>
                <a:gd name="T8" fmla="*/ 0 w 53"/>
                <a:gd name="T9" fmla="*/ 354 h 398"/>
                <a:gd name="T10" fmla="*/ 28 w 53"/>
                <a:gd name="T11" fmla="*/ 354 h 398"/>
                <a:gd name="T12" fmla="*/ 28 w 53"/>
                <a:gd name="T13" fmla="*/ 398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398">
                  <a:moveTo>
                    <a:pt x="28" y="398"/>
                  </a:moveTo>
                  <a:lnTo>
                    <a:pt x="53" y="398"/>
                  </a:lnTo>
                  <a:lnTo>
                    <a:pt x="42" y="0"/>
                  </a:lnTo>
                  <a:lnTo>
                    <a:pt x="10" y="0"/>
                  </a:lnTo>
                  <a:lnTo>
                    <a:pt x="0" y="354"/>
                  </a:lnTo>
                  <a:lnTo>
                    <a:pt x="28" y="354"/>
                  </a:lnTo>
                  <a:lnTo>
                    <a:pt x="28" y="398"/>
                  </a:lnTo>
                  <a:close/>
                </a:path>
              </a:pathLst>
            </a:custGeom>
            <a:solidFill>
              <a:srgbClr val="00B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3" name="Freeform 74"/>
            <p:cNvSpPr>
              <a:spLocks noEditPoints="1"/>
            </p:cNvSpPr>
            <p:nvPr/>
          </p:nvSpPr>
          <p:spPr bwMode="auto">
            <a:xfrm>
              <a:off x="2849563" y="3544888"/>
              <a:ext cx="647700" cy="387350"/>
            </a:xfrm>
            <a:custGeom>
              <a:avLst/>
              <a:gdLst>
                <a:gd name="T0" fmla="*/ 311 w 408"/>
                <a:gd name="T1" fmla="*/ 44 h 244"/>
                <a:gd name="T2" fmla="*/ 208 w 408"/>
                <a:gd name="T3" fmla="*/ 0 h 244"/>
                <a:gd name="T4" fmla="*/ 138 w 408"/>
                <a:gd name="T5" fmla="*/ 44 h 244"/>
                <a:gd name="T6" fmla="*/ 76 w 408"/>
                <a:gd name="T7" fmla="*/ 86 h 244"/>
                <a:gd name="T8" fmla="*/ 0 w 408"/>
                <a:gd name="T9" fmla="*/ 185 h 244"/>
                <a:gd name="T10" fmla="*/ 408 w 408"/>
                <a:gd name="T11" fmla="*/ 244 h 244"/>
                <a:gd name="T12" fmla="*/ 346 w 408"/>
                <a:gd name="T13" fmla="*/ 86 h 244"/>
                <a:gd name="T14" fmla="*/ 210 w 408"/>
                <a:gd name="T15" fmla="*/ 199 h 244"/>
                <a:gd name="T16" fmla="*/ 154 w 408"/>
                <a:gd name="T17" fmla="*/ 185 h 244"/>
                <a:gd name="T18" fmla="*/ 210 w 408"/>
                <a:gd name="T19" fmla="*/ 199 h 244"/>
                <a:gd name="T20" fmla="*/ 154 w 408"/>
                <a:gd name="T21" fmla="*/ 157 h 244"/>
                <a:gd name="T22" fmla="*/ 210 w 408"/>
                <a:gd name="T23" fmla="*/ 145 h 244"/>
                <a:gd name="T24" fmla="*/ 210 w 408"/>
                <a:gd name="T25" fmla="*/ 116 h 244"/>
                <a:gd name="T26" fmla="*/ 154 w 408"/>
                <a:gd name="T27" fmla="*/ 102 h 244"/>
                <a:gd name="T28" fmla="*/ 210 w 408"/>
                <a:gd name="T29" fmla="*/ 116 h 244"/>
                <a:gd name="T30" fmla="*/ 154 w 408"/>
                <a:gd name="T31" fmla="*/ 74 h 244"/>
                <a:gd name="T32" fmla="*/ 210 w 408"/>
                <a:gd name="T33" fmla="*/ 61 h 244"/>
                <a:gd name="T34" fmla="*/ 289 w 408"/>
                <a:gd name="T35" fmla="*/ 199 h 244"/>
                <a:gd name="T36" fmla="*/ 233 w 408"/>
                <a:gd name="T37" fmla="*/ 185 h 244"/>
                <a:gd name="T38" fmla="*/ 289 w 408"/>
                <a:gd name="T39" fmla="*/ 199 h 244"/>
                <a:gd name="T40" fmla="*/ 233 w 408"/>
                <a:gd name="T41" fmla="*/ 157 h 244"/>
                <a:gd name="T42" fmla="*/ 289 w 408"/>
                <a:gd name="T43" fmla="*/ 145 h 244"/>
                <a:gd name="T44" fmla="*/ 289 w 408"/>
                <a:gd name="T45" fmla="*/ 116 h 244"/>
                <a:gd name="T46" fmla="*/ 233 w 408"/>
                <a:gd name="T47" fmla="*/ 102 h 244"/>
                <a:gd name="T48" fmla="*/ 289 w 408"/>
                <a:gd name="T49" fmla="*/ 116 h 244"/>
                <a:gd name="T50" fmla="*/ 233 w 408"/>
                <a:gd name="T51" fmla="*/ 74 h 244"/>
                <a:gd name="T52" fmla="*/ 289 w 408"/>
                <a:gd name="T53" fmla="*/ 61 h 244"/>
                <a:gd name="T54" fmla="*/ 289 w 408"/>
                <a:gd name="T55" fmla="*/ 33 h 244"/>
                <a:gd name="T56" fmla="*/ 233 w 408"/>
                <a:gd name="T57" fmla="*/ 19 h 244"/>
                <a:gd name="T58" fmla="*/ 289 w 408"/>
                <a:gd name="T59" fmla="*/ 33 h 244"/>
                <a:gd name="T60" fmla="*/ 309 w 408"/>
                <a:gd name="T61" fmla="*/ 199 h 244"/>
                <a:gd name="T62" fmla="*/ 365 w 408"/>
                <a:gd name="T63" fmla="*/ 185 h 244"/>
                <a:gd name="T64" fmla="*/ 365 w 408"/>
                <a:gd name="T65" fmla="*/ 157 h 244"/>
                <a:gd name="T66" fmla="*/ 309 w 408"/>
                <a:gd name="T67" fmla="*/ 145 h 244"/>
                <a:gd name="T68" fmla="*/ 365 w 408"/>
                <a:gd name="T69" fmla="*/ 157 h 244"/>
                <a:gd name="T70" fmla="*/ 365 w 408"/>
                <a:gd name="T71" fmla="*/ 116 h 244"/>
                <a:gd name="T72" fmla="*/ 309 w 408"/>
                <a:gd name="T73" fmla="*/ 102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08" h="244">
                  <a:moveTo>
                    <a:pt x="346" y="44"/>
                  </a:moveTo>
                  <a:lnTo>
                    <a:pt x="311" y="44"/>
                  </a:lnTo>
                  <a:lnTo>
                    <a:pt x="311" y="0"/>
                  </a:lnTo>
                  <a:lnTo>
                    <a:pt x="208" y="0"/>
                  </a:lnTo>
                  <a:lnTo>
                    <a:pt x="208" y="44"/>
                  </a:lnTo>
                  <a:lnTo>
                    <a:pt x="138" y="44"/>
                  </a:lnTo>
                  <a:lnTo>
                    <a:pt x="138" y="86"/>
                  </a:lnTo>
                  <a:lnTo>
                    <a:pt x="76" y="86"/>
                  </a:lnTo>
                  <a:lnTo>
                    <a:pt x="76" y="185"/>
                  </a:lnTo>
                  <a:lnTo>
                    <a:pt x="0" y="185"/>
                  </a:lnTo>
                  <a:lnTo>
                    <a:pt x="0" y="244"/>
                  </a:lnTo>
                  <a:lnTo>
                    <a:pt x="408" y="244"/>
                  </a:lnTo>
                  <a:lnTo>
                    <a:pt x="408" y="86"/>
                  </a:lnTo>
                  <a:lnTo>
                    <a:pt x="346" y="86"/>
                  </a:lnTo>
                  <a:lnTo>
                    <a:pt x="346" y="44"/>
                  </a:lnTo>
                  <a:close/>
                  <a:moveTo>
                    <a:pt x="210" y="199"/>
                  </a:moveTo>
                  <a:lnTo>
                    <a:pt x="154" y="199"/>
                  </a:lnTo>
                  <a:lnTo>
                    <a:pt x="154" y="185"/>
                  </a:lnTo>
                  <a:lnTo>
                    <a:pt x="210" y="185"/>
                  </a:lnTo>
                  <a:lnTo>
                    <a:pt x="210" y="199"/>
                  </a:lnTo>
                  <a:close/>
                  <a:moveTo>
                    <a:pt x="210" y="157"/>
                  </a:moveTo>
                  <a:lnTo>
                    <a:pt x="154" y="157"/>
                  </a:lnTo>
                  <a:lnTo>
                    <a:pt x="154" y="145"/>
                  </a:lnTo>
                  <a:lnTo>
                    <a:pt x="210" y="145"/>
                  </a:lnTo>
                  <a:lnTo>
                    <a:pt x="210" y="157"/>
                  </a:lnTo>
                  <a:close/>
                  <a:moveTo>
                    <a:pt x="210" y="116"/>
                  </a:moveTo>
                  <a:lnTo>
                    <a:pt x="154" y="116"/>
                  </a:lnTo>
                  <a:lnTo>
                    <a:pt x="154" y="102"/>
                  </a:lnTo>
                  <a:lnTo>
                    <a:pt x="210" y="102"/>
                  </a:lnTo>
                  <a:lnTo>
                    <a:pt x="210" y="116"/>
                  </a:lnTo>
                  <a:close/>
                  <a:moveTo>
                    <a:pt x="210" y="74"/>
                  </a:moveTo>
                  <a:lnTo>
                    <a:pt x="154" y="74"/>
                  </a:lnTo>
                  <a:lnTo>
                    <a:pt x="154" y="61"/>
                  </a:lnTo>
                  <a:lnTo>
                    <a:pt x="210" y="61"/>
                  </a:lnTo>
                  <a:lnTo>
                    <a:pt x="210" y="74"/>
                  </a:lnTo>
                  <a:close/>
                  <a:moveTo>
                    <a:pt x="289" y="199"/>
                  </a:moveTo>
                  <a:lnTo>
                    <a:pt x="233" y="199"/>
                  </a:lnTo>
                  <a:lnTo>
                    <a:pt x="233" y="185"/>
                  </a:lnTo>
                  <a:lnTo>
                    <a:pt x="289" y="185"/>
                  </a:lnTo>
                  <a:lnTo>
                    <a:pt x="289" y="199"/>
                  </a:lnTo>
                  <a:close/>
                  <a:moveTo>
                    <a:pt x="289" y="157"/>
                  </a:moveTo>
                  <a:lnTo>
                    <a:pt x="233" y="157"/>
                  </a:lnTo>
                  <a:lnTo>
                    <a:pt x="233" y="145"/>
                  </a:lnTo>
                  <a:lnTo>
                    <a:pt x="289" y="145"/>
                  </a:lnTo>
                  <a:lnTo>
                    <a:pt x="289" y="157"/>
                  </a:lnTo>
                  <a:close/>
                  <a:moveTo>
                    <a:pt x="289" y="116"/>
                  </a:moveTo>
                  <a:lnTo>
                    <a:pt x="233" y="116"/>
                  </a:lnTo>
                  <a:lnTo>
                    <a:pt x="233" y="102"/>
                  </a:lnTo>
                  <a:lnTo>
                    <a:pt x="289" y="102"/>
                  </a:lnTo>
                  <a:lnTo>
                    <a:pt x="289" y="116"/>
                  </a:lnTo>
                  <a:close/>
                  <a:moveTo>
                    <a:pt x="289" y="74"/>
                  </a:moveTo>
                  <a:lnTo>
                    <a:pt x="233" y="74"/>
                  </a:lnTo>
                  <a:lnTo>
                    <a:pt x="233" y="61"/>
                  </a:lnTo>
                  <a:lnTo>
                    <a:pt x="289" y="61"/>
                  </a:lnTo>
                  <a:lnTo>
                    <a:pt x="289" y="74"/>
                  </a:lnTo>
                  <a:close/>
                  <a:moveTo>
                    <a:pt x="289" y="33"/>
                  </a:moveTo>
                  <a:lnTo>
                    <a:pt x="233" y="33"/>
                  </a:lnTo>
                  <a:lnTo>
                    <a:pt x="233" y="19"/>
                  </a:lnTo>
                  <a:lnTo>
                    <a:pt x="289" y="19"/>
                  </a:lnTo>
                  <a:lnTo>
                    <a:pt x="289" y="33"/>
                  </a:lnTo>
                  <a:close/>
                  <a:moveTo>
                    <a:pt x="365" y="199"/>
                  </a:moveTo>
                  <a:lnTo>
                    <a:pt x="309" y="199"/>
                  </a:lnTo>
                  <a:lnTo>
                    <a:pt x="309" y="185"/>
                  </a:lnTo>
                  <a:lnTo>
                    <a:pt x="365" y="185"/>
                  </a:lnTo>
                  <a:lnTo>
                    <a:pt x="365" y="199"/>
                  </a:lnTo>
                  <a:close/>
                  <a:moveTo>
                    <a:pt x="365" y="157"/>
                  </a:moveTo>
                  <a:lnTo>
                    <a:pt x="309" y="157"/>
                  </a:lnTo>
                  <a:lnTo>
                    <a:pt x="309" y="145"/>
                  </a:lnTo>
                  <a:lnTo>
                    <a:pt x="365" y="145"/>
                  </a:lnTo>
                  <a:lnTo>
                    <a:pt x="365" y="157"/>
                  </a:lnTo>
                  <a:close/>
                  <a:moveTo>
                    <a:pt x="365" y="102"/>
                  </a:moveTo>
                  <a:lnTo>
                    <a:pt x="365" y="116"/>
                  </a:lnTo>
                  <a:lnTo>
                    <a:pt x="309" y="116"/>
                  </a:lnTo>
                  <a:lnTo>
                    <a:pt x="309" y="102"/>
                  </a:lnTo>
                  <a:lnTo>
                    <a:pt x="365" y="102"/>
                  </a:lnTo>
                  <a:close/>
                </a:path>
              </a:pathLst>
            </a:custGeom>
            <a:solidFill>
              <a:srgbClr val="00B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334" name="TextBox 333"/>
          <p:cNvSpPr txBox="1"/>
          <p:nvPr/>
        </p:nvSpPr>
        <p:spPr>
          <a:xfrm>
            <a:off x="4445216" y="3187119"/>
            <a:ext cx="2393740" cy="461665"/>
          </a:xfrm>
          <a:prstGeom prst="rect">
            <a:avLst/>
          </a:prstGeom>
          <a:gradFill flip="none" rotWithShape="1">
            <a:gsLst>
              <a:gs pos="0">
                <a:srgbClr val="00B6F6">
                  <a:tint val="66000"/>
                  <a:satMod val="160000"/>
                </a:srgbClr>
              </a:gs>
              <a:gs pos="50000">
                <a:srgbClr val="00B6F6">
                  <a:tint val="44500"/>
                  <a:satMod val="160000"/>
                </a:srgbClr>
              </a:gs>
              <a:gs pos="100000">
                <a:srgbClr val="00B6F6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164194"/>
                </a:solidFill>
                <a:latin typeface="Fedra Sans Pro" panose="020B0504040000020004"/>
              </a:rPr>
              <a:t>Общее количество проведенных интервью: 18 </a:t>
            </a:r>
          </a:p>
        </p:txBody>
      </p:sp>
      <p:sp>
        <p:nvSpPr>
          <p:cNvPr id="335" name="Arc 63"/>
          <p:cNvSpPr>
            <a:spLocks/>
          </p:cNvSpPr>
          <p:nvPr/>
        </p:nvSpPr>
        <p:spPr bwMode="auto">
          <a:xfrm rot="9501175">
            <a:off x="6522012" y="3413976"/>
            <a:ext cx="1309897" cy="481941"/>
          </a:xfrm>
          <a:custGeom>
            <a:avLst/>
            <a:gdLst>
              <a:gd name="T0" fmla="*/ 0 w 38048"/>
              <a:gd name="T1" fmla="*/ 5407399 h 21600"/>
              <a:gd name="T2" fmla="*/ 25543382 w 38048"/>
              <a:gd name="T3" fmla="*/ 10808295 h 21600"/>
              <a:gd name="T4" fmla="*/ 11433020 w 38048"/>
              <a:gd name="T5" fmla="*/ 14048562 h 21600"/>
              <a:gd name="T6" fmla="*/ 0 60000 65536"/>
              <a:gd name="T7" fmla="*/ 0 60000 65536"/>
              <a:gd name="T8" fmla="*/ 0 60000 65536"/>
              <a:gd name="T9" fmla="*/ 0 w 38048"/>
              <a:gd name="T10" fmla="*/ 0 h 21600"/>
              <a:gd name="T11" fmla="*/ 38048 w 38048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048" h="21600" fill="none" extrusionOk="0">
                <a:moveTo>
                  <a:pt x="-1" y="8313"/>
                </a:moveTo>
                <a:cubicBezTo>
                  <a:pt x="4092" y="3067"/>
                  <a:pt x="10375" y="-1"/>
                  <a:pt x="17030" y="0"/>
                </a:cubicBezTo>
                <a:cubicBezTo>
                  <a:pt x="27040" y="0"/>
                  <a:pt x="35738" y="6877"/>
                  <a:pt x="38047" y="16618"/>
                </a:cubicBezTo>
              </a:path>
              <a:path w="38048" h="21600" stroke="0" extrusionOk="0">
                <a:moveTo>
                  <a:pt x="-1" y="8313"/>
                </a:moveTo>
                <a:cubicBezTo>
                  <a:pt x="4092" y="3067"/>
                  <a:pt x="10375" y="-1"/>
                  <a:pt x="17030" y="0"/>
                </a:cubicBezTo>
                <a:cubicBezTo>
                  <a:pt x="27040" y="0"/>
                  <a:pt x="35738" y="6877"/>
                  <a:pt x="38047" y="16618"/>
                </a:cubicBezTo>
                <a:lnTo>
                  <a:pt x="17030" y="21600"/>
                </a:lnTo>
                <a:lnTo>
                  <a:pt x="-1" y="8313"/>
                </a:lnTo>
                <a:close/>
              </a:path>
            </a:pathLst>
          </a:custGeom>
          <a:noFill/>
          <a:ln w="19050">
            <a:solidFill>
              <a:srgbClr val="00B6F6"/>
            </a:solidFill>
            <a:prstDash val="sysDot"/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537112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564495" y="6304527"/>
            <a:ext cx="4180019" cy="327308"/>
          </a:xfrm>
        </p:spPr>
        <p:txBody>
          <a:bodyPr/>
          <a:lstStyle/>
          <a:p>
            <a:r>
              <a:rPr lang="en-US" dirty="0"/>
              <a:t>/ </a:t>
            </a:r>
            <a:r>
              <a:rPr lang="ru-RU" dirty="0"/>
              <a:t>Разработка технологии современного источника выработки электроэнергии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99817" y="6304527"/>
            <a:ext cx="2508548" cy="298746"/>
          </a:xfrm>
        </p:spPr>
        <p:txBody>
          <a:bodyPr/>
          <a:lstStyle/>
          <a:p>
            <a:fld id="{674C6043-E933-254F-AF58-BD9BDD4CBC0E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482" y="6312487"/>
            <a:ext cx="679385" cy="19791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Решение 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56" name="Заголовок 1"/>
          <p:cNvSpPr txBox="1">
            <a:spLocks/>
          </p:cNvSpPr>
          <p:nvPr/>
        </p:nvSpPr>
        <p:spPr>
          <a:xfrm>
            <a:off x="1810248" y="611243"/>
            <a:ext cx="8378190" cy="214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defRPr>
            </a:lvl1pPr>
          </a:lstStyle>
          <a:p>
            <a:r>
              <a:rPr lang="ru-RU"/>
              <a:t> </a:t>
            </a:r>
            <a:endParaRPr lang="ru-RU" dirty="0"/>
          </a:p>
        </p:txBody>
      </p:sp>
      <p:grpSp>
        <p:nvGrpSpPr>
          <p:cNvPr id="57" name="Группа 56"/>
          <p:cNvGrpSpPr/>
          <p:nvPr/>
        </p:nvGrpSpPr>
        <p:grpSpPr>
          <a:xfrm>
            <a:off x="4744514" y="619665"/>
            <a:ext cx="7086034" cy="4817644"/>
            <a:chOff x="2571751" y="1482991"/>
            <a:chExt cx="9620250" cy="5227276"/>
          </a:xfrm>
        </p:grpSpPr>
        <p:sp>
          <p:nvSpPr>
            <p:cNvPr id="58" name="Прямоугольник с двумя скругленными соседними углами 57"/>
            <p:cNvSpPr/>
            <p:nvPr/>
          </p:nvSpPr>
          <p:spPr bwMode="auto">
            <a:xfrm rot="16200000">
              <a:off x="6972343" y="-2917601"/>
              <a:ext cx="819065" cy="9620250"/>
            </a:xfrm>
            <a:prstGeom prst="round2SameRect">
              <a:avLst>
                <a:gd name="adj1" fmla="val 15614"/>
                <a:gd name="adj2" fmla="val 0"/>
              </a:avLst>
            </a:prstGeom>
            <a:gradFill flip="none" rotWithShape="1">
              <a:gsLst>
                <a:gs pos="0">
                  <a:srgbClr val="00B6F6">
                    <a:tint val="66000"/>
                    <a:satMod val="160000"/>
                  </a:srgbClr>
                </a:gs>
                <a:gs pos="50000">
                  <a:srgbClr val="00B6F6">
                    <a:tint val="44500"/>
                    <a:satMod val="160000"/>
                  </a:srgbClr>
                </a:gs>
                <a:gs pos="100000">
                  <a:srgbClr val="00B6F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 w="9525" cap="flat" cmpd="sng" algn="ctr">
              <a:solidFill>
                <a:srgbClr val="00B6F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9" name="Rectangle 155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gray">
            <a:xfrm>
              <a:off x="2718411" y="3041547"/>
              <a:ext cx="2879999" cy="366872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6F6"/>
              </a:solidFill>
              <a:prstDash val="lgDash"/>
              <a:miter lim="800000"/>
              <a:headEnd/>
              <a:tailEnd/>
            </a:ln>
          </p:spPr>
          <p:txBody>
            <a:bodyPr wrap="square" lIns="72000" tIns="72000" rIns="72000" bIns="72000">
              <a:noAutofit/>
            </a:bodyPr>
            <a:lstStyle/>
            <a:p>
              <a:pPr algn="just" defTabSz="895350">
                <a:spcAft>
                  <a:spcPts val="600"/>
                </a:spcAft>
                <a:buClr>
                  <a:srgbClr val="164194"/>
                </a:buClr>
              </a:pPr>
              <a:r>
                <a:rPr lang="ru-RU" sz="1100" b="1" dirty="0"/>
                <a:t>Новый источник генерации электроэнергии:</a:t>
              </a:r>
            </a:p>
            <a:p>
              <a:pPr marL="285750" indent="-285750" algn="just" defTabSz="895350">
                <a:spcAft>
                  <a:spcPts val="600"/>
                </a:spcAft>
                <a:buClr>
                  <a:srgbClr val="164194"/>
                </a:buClr>
                <a:buFont typeface="Arial" panose="020B0604020202020204" pitchFamily="34" charset="0"/>
                <a:buChar char="•"/>
              </a:pPr>
              <a:r>
                <a:rPr lang="ru-RU" sz="1100" dirty="0"/>
                <a:t>ТОТЭ (Твёрдо Оксидный Топливный Элемент) — это прямое преобразование химической энергии топлива в электроэнергию.</a:t>
              </a:r>
              <a:endParaRPr lang="ru-RU" sz="1100" dirty="0">
                <a:solidFill>
                  <a:srgbClr val="000000"/>
                </a:solidFill>
              </a:endParaRPr>
            </a:p>
            <a:p>
              <a:pPr marL="285750" indent="-285750" defTabSz="895350">
                <a:spcBef>
                  <a:spcPts val="0"/>
                </a:spcBef>
                <a:spcAft>
                  <a:spcPts val="600"/>
                </a:spcAft>
                <a:buClr>
                  <a:srgbClr val="008C95"/>
                </a:buClr>
                <a:buFont typeface="Wingdings" panose="05000000000000000000" pitchFamily="2" charset="2"/>
                <a:buChar char="§"/>
              </a:pPr>
              <a:endParaRPr lang="ru-RU" sz="1400" dirty="0">
                <a:solidFill>
                  <a:srgbClr val="000000"/>
                </a:solidFill>
              </a:endParaRPr>
            </a:p>
            <a:p>
              <a:pPr marL="285750" indent="-285750" defTabSz="895350">
                <a:spcBef>
                  <a:spcPts val="0"/>
                </a:spcBef>
                <a:spcAft>
                  <a:spcPts val="600"/>
                </a:spcAft>
                <a:buClr>
                  <a:srgbClr val="008C95"/>
                </a:buClr>
                <a:buFont typeface="Wingdings" panose="05000000000000000000" pitchFamily="2" charset="2"/>
                <a:buChar char="§"/>
              </a:pPr>
              <a:endParaRPr lang="ru-RU" sz="1400" dirty="0">
                <a:solidFill>
                  <a:srgbClr val="000000"/>
                </a:solidFill>
              </a:endParaRPr>
            </a:p>
            <a:p>
              <a:pPr marL="285750" indent="-285750" defTabSz="895350">
                <a:spcBef>
                  <a:spcPts val="0"/>
                </a:spcBef>
                <a:spcAft>
                  <a:spcPts val="600"/>
                </a:spcAft>
                <a:buClr>
                  <a:srgbClr val="008C95"/>
                </a:buClr>
                <a:buFont typeface="Wingdings" panose="05000000000000000000" pitchFamily="2" charset="2"/>
                <a:buChar char="§"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60" name="Rectangle 156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gray">
            <a:xfrm>
              <a:off x="5824349" y="3041547"/>
              <a:ext cx="2879999" cy="366871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6F6"/>
              </a:solidFill>
              <a:prstDash val="lgDash"/>
              <a:miter lim="800000"/>
              <a:headEnd/>
              <a:tailEnd/>
            </a:ln>
          </p:spPr>
          <p:txBody>
            <a:bodyPr wrap="square" lIns="72000" tIns="72000" rIns="72000" bIns="72000">
              <a:noAutofit/>
            </a:bodyPr>
            <a:lstStyle/>
            <a:p>
              <a:pPr algn="just" defTabSz="895350">
                <a:spcAft>
                  <a:spcPts val="600"/>
                </a:spcAft>
                <a:buClr>
                  <a:srgbClr val="164194"/>
                </a:buClr>
              </a:pPr>
              <a:r>
                <a:rPr lang="ru-RU" sz="1100" b="1" dirty="0">
                  <a:solidFill>
                    <a:srgbClr val="000000"/>
                  </a:solidFill>
                </a:rPr>
                <a:t>В ТОТЭ в качестве топлива могут использоваться различные низкомолекулярные газы, в состав которых входит водород:</a:t>
              </a:r>
            </a:p>
            <a:p>
              <a:pPr marL="171450" indent="-171450" algn="just" defTabSz="895350">
                <a:spcAft>
                  <a:spcPts val="600"/>
                </a:spcAft>
                <a:buClr>
                  <a:srgbClr val="164194"/>
                </a:buClr>
                <a:buFont typeface="Arial" panose="020B0604020202020204" pitchFamily="34" charset="0"/>
                <a:buChar char="•"/>
              </a:pPr>
              <a:r>
                <a:rPr lang="ru-RU" sz="1100" dirty="0">
                  <a:solidFill>
                    <a:srgbClr val="000000"/>
                  </a:solidFill>
                </a:rPr>
                <a:t>Природный газ</a:t>
              </a:r>
            </a:p>
            <a:p>
              <a:pPr marL="171450" indent="-171450" algn="just" defTabSz="895350">
                <a:spcAft>
                  <a:spcPts val="600"/>
                </a:spcAft>
                <a:buClr>
                  <a:srgbClr val="164194"/>
                </a:buClr>
                <a:buFont typeface="Arial" panose="020B0604020202020204" pitchFamily="34" charset="0"/>
                <a:buChar char="•"/>
              </a:pPr>
              <a:r>
                <a:rPr lang="ru-RU" sz="1100" dirty="0">
                  <a:solidFill>
                    <a:srgbClr val="000000"/>
                  </a:solidFill>
                </a:rPr>
                <a:t>Углеводороды</a:t>
              </a:r>
            </a:p>
            <a:p>
              <a:pPr marL="171450" indent="-171450" algn="just" defTabSz="895350">
                <a:spcAft>
                  <a:spcPts val="600"/>
                </a:spcAft>
                <a:buClr>
                  <a:srgbClr val="164194"/>
                </a:buClr>
                <a:buFont typeface="Arial" panose="020B0604020202020204" pitchFamily="34" charset="0"/>
                <a:buChar char="•"/>
              </a:pPr>
              <a:r>
                <a:rPr lang="ru-RU" sz="1100" dirty="0">
                  <a:solidFill>
                    <a:srgbClr val="000000"/>
                  </a:solidFill>
                </a:rPr>
                <a:t>Метан</a:t>
              </a:r>
            </a:p>
            <a:p>
              <a:pPr marL="171450" indent="-171450" algn="just" defTabSz="895350">
                <a:spcAft>
                  <a:spcPts val="600"/>
                </a:spcAft>
                <a:buClr>
                  <a:srgbClr val="164194"/>
                </a:buClr>
                <a:buFont typeface="Arial" panose="020B0604020202020204" pitchFamily="34" charset="0"/>
                <a:buChar char="•"/>
              </a:pPr>
              <a:r>
                <a:rPr lang="ru-RU" sz="1100" dirty="0">
                  <a:solidFill>
                    <a:srgbClr val="000000"/>
                  </a:solidFill>
                </a:rPr>
                <a:t>Водород</a:t>
              </a:r>
            </a:p>
            <a:p>
              <a:pPr algn="just" defTabSz="895350">
                <a:spcAft>
                  <a:spcPts val="600"/>
                </a:spcAft>
                <a:buClr>
                  <a:srgbClr val="164194"/>
                </a:buClr>
              </a:pPr>
              <a:endParaRPr lang="ru-RU" sz="1200" dirty="0">
                <a:solidFill>
                  <a:srgbClr val="000000"/>
                </a:solidFill>
              </a:endParaRPr>
            </a:p>
            <a:p>
              <a:pPr marL="171450" indent="-171450" algn="just" defTabSz="895350">
                <a:spcAft>
                  <a:spcPts val="600"/>
                </a:spcAft>
                <a:buClr>
                  <a:srgbClr val="164194"/>
                </a:buClr>
                <a:buFont typeface="Arial" panose="020B0604020202020204" pitchFamily="34" charset="0"/>
                <a:buChar char="•"/>
              </a:pPr>
              <a:endParaRPr lang="ru-RU" sz="1200" b="1" dirty="0">
                <a:solidFill>
                  <a:srgbClr val="000000"/>
                </a:solidFill>
              </a:endParaRPr>
            </a:p>
            <a:p>
              <a:pPr marL="285750" indent="-285750" defTabSz="895350">
                <a:spcAft>
                  <a:spcPts val="600"/>
                </a:spcAft>
                <a:buClr>
                  <a:srgbClr val="164194"/>
                </a:buClr>
                <a:buFont typeface="Arial" panose="020B0604020202020204" pitchFamily="34" charset="0"/>
                <a:buChar char="■"/>
              </a:pPr>
              <a:endParaRPr lang="ru-RU" sz="1200" dirty="0">
                <a:solidFill>
                  <a:srgbClr val="000000"/>
                </a:solidFill>
              </a:endParaRPr>
            </a:p>
          </p:txBody>
        </p:sp>
        <p:sp>
          <p:nvSpPr>
            <p:cNvPr id="61" name="Прямоугольник 60"/>
            <p:cNvSpPr/>
            <p:nvPr/>
          </p:nvSpPr>
          <p:spPr>
            <a:xfrm>
              <a:off x="3409891" y="2493460"/>
              <a:ext cx="1572242" cy="434130"/>
            </a:xfrm>
            <a:prstGeom prst="rect">
              <a:avLst/>
            </a:prstGeom>
            <a:ln>
              <a:solidFill>
                <a:srgbClr val="00B6F6"/>
              </a:solidFill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000" dirty="0">
                  <a:solidFill>
                    <a:srgbClr val="164194"/>
                  </a:solidFill>
                </a:rPr>
                <a:t>Продукт</a:t>
              </a:r>
            </a:p>
          </p:txBody>
        </p:sp>
        <p:sp>
          <p:nvSpPr>
            <p:cNvPr id="62" name="Прямоугольник 61"/>
            <p:cNvSpPr/>
            <p:nvPr/>
          </p:nvSpPr>
          <p:spPr>
            <a:xfrm>
              <a:off x="6055587" y="2282411"/>
              <a:ext cx="2411143" cy="768076"/>
            </a:xfrm>
            <a:prstGeom prst="rect">
              <a:avLst/>
            </a:prstGeom>
            <a:ln>
              <a:solidFill>
                <a:srgbClr val="00B6F6"/>
              </a:solidFill>
            </a:ln>
          </p:spPr>
          <p:txBody>
            <a:bodyPr wrap="square" anchor="ctr">
              <a:spAutoFit/>
            </a:bodyPr>
            <a:lstStyle/>
            <a:p>
              <a:pPr algn="ctr"/>
              <a:r>
                <a:rPr lang="ru-RU" sz="2000" dirty="0">
                  <a:solidFill>
                    <a:srgbClr val="164194"/>
                  </a:solidFill>
                </a:rPr>
                <a:t>Очевидные плюсы </a:t>
              </a:r>
            </a:p>
          </p:txBody>
        </p:sp>
        <p:sp>
          <p:nvSpPr>
            <p:cNvPr id="63" name="Скругленный прямоугольник 62"/>
            <p:cNvSpPr/>
            <p:nvPr/>
          </p:nvSpPr>
          <p:spPr bwMode="auto">
            <a:xfrm>
              <a:off x="3834411" y="1568524"/>
              <a:ext cx="648000" cy="648000"/>
            </a:xfrm>
            <a:prstGeom prst="roundRect">
              <a:avLst/>
            </a:prstGeom>
            <a:solidFill>
              <a:schemeClr val="bg1"/>
            </a:solidFill>
            <a:ln w="28575" cmpd="sng">
              <a:solidFill>
                <a:srgbClr val="00B6F6"/>
              </a:solidFill>
            </a:ln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400" b="1" dirty="0">
                  <a:ln>
                    <a:solidFill>
                      <a:srgbClr val="00B6F6"/>
                    </a:solidFill>
                  </a:ln>
                  <a:solidFill>
                    <a:srgbClr val="00B6F6"/>
                  </a:solidFill>
                  <a:latin typeface="Arial" charset="0"/>
                </a:rPr>
                <a:t>1</a:t>
              </a:r>
            </a:p>
          </p:txBody>
        </p:sp>
        <p:sp>
          <p:nvSpPr>
            <p:cNvPr id="64" name="Скругленный прямоугольник 63"/>
            <p:cNvSpPr/>
            <p:nvPr/>
          </p:nvSpPr>
          <p:spPr bwMode="auto">
            <a:xfrm>
              <a:off x="6940350" y="1568524"/>
              <a:ext cx="648000" cy="648000"/>
            </a:xfrm>
            <a:prstGeom prst="roundRect">
              <a:avLst/>
            </a:prstGeom>
            <a:solidFill>
              <a:schemeClr val="bg1"/>
            </a:solidFill>
            <a:ln w="28575" cmpd="sng">
              <a:solidFill>
                <a:srgbClr val="00B6F6"/>
              </a:solidFill>
            </a:ln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400" b="1" dirty="0">
                  <a:solidFill>
                    <a:srgbClr val="00B6F6"/>
                  </a:solidFill>
                  <a:latin typeface="Arial" charset="0"/>
                </a:rPr>
                <a:t>2</a:t>
              </a:r>
            </a:p>
          </p:txBody>
        </p:sp>
        <p:sp>
          <p:nvSpPr>
            <p:cNvPr id="65" name="Прямоугольник 64"/>
            <p:cNvSpPr/>
            <p:nvPr/>
          </p:nvSpPr>
          <p:spPr>
            <a:xfrm>
              <a:off x="8912766" y="3041547"/>
              <a:ext cx="3113355" cy="366871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B6F6"/>
              </a:solidFill>
              <a:prstDash val="lgDash"/>
            </a:ln>
          </p:spPr>
          <p:txBody>
            <a:bodyPr wrap="square" lIns="72000" tIns="72000" rIns="72000" bIns="72000">
              <a:noAutofit/>
            </a:bodyPr>
            <a:lstStyle/>
            <a:p>
              <a:pPr marL="171450" indent="-171450" defTabSz="895350">
                <a:spcAft>
                  <a:spcPts val="600"/>
                </a:spcAft>
                <a:buClr>
                  <a:srgbClr val="164194"/>
                </a:buClr>
                <a:buFont typeface="Arial" panose="020B0604020202020204" pitchFamily="34" charset="0"/>
                <a:buChar char="•"/>
              </a:pPr>
              <a:r>
                <a:rPr lang="ru-RU" sz="1100" dirty="0" err="1">
                  <a:solidFill>
                    <a:srgbClr val="000000"/>
                  </a:solidFill>
                </a:rPr>
                <a:t>Сверхкомпактность</a:t>
              </a:r>
              <a:endParaRPr lang="ru-RU" sz="1100" dirty="0">
                <a:solidFill>
                  <a:srgbClr val="000000"/>
                </a:solidFill>
              </a:endParaRPr>
            </a:p>
            <a:p>
              <a:pPr marL="171450" indent="-171450" defTabSz="895350">
                <a:spcAft>
                  <a:spcPts val="600"/>
                </a:spcAft>
                <a:buClr>
                  <a:srgbClr val="164194"/>
                </a:buClr>
                <a:buFont typeface="Arial" panose="020B0604020202020204" pitchFamily="34" charset="0"/>
                <a:buChar char="•"/>
              </a:pPr>
              <a:r>
                <a:rPr lang="ru-RU" sz="1100" dirty="0"/>
                <a:t>Электрический КПД энергоустановок на ТОТЭ – до 70%, </a:t>
              </a:r>
            </a:p>
            <a:p>
              <a:pPr marL="171450" indent="-171450" defTabSz="895350">
                <a:spcAft>
                  <a:spcPts val="600"/>
                </a:spcAft>
                <a:buClr>
                  <a:srgbClr val="164194"/>
                </a:buClr>
                <a:buFont typeface="Arial" panose="020B0604020202020204" pitchFamily="34" charset="0"/>
                <a:buChar char="•"/>
              </a:pPr>
              <a:r>
                <a:rPr lang="ru-RU" sz="1100" dirty="0"/>
                <a:t>Высокая экологичность и бесшумность в работе.</a:t>
              </a:r>
            </a:p>
            <a:p>
              <a:pPr marL="171450" indent="-171450" defTabSz="895350">
                <a:spcAft>
                  <a:spcPts val="600"/>
                </a:spcAft>
                <a:buClr>
                  <a:srgbClr val="164194"/>
                </a:buClr>
                <a:buFont typeface="Arial" panose="020B0604020202020204" pitchFamily="34" charset="0"/>
                <a:buChar char="•"/>
              </a:pPr>
              <a:r>
                <a:rPr lang="ru-RU" sz="1100" dirty="0"/>
                <a:t>Период эксплуатации – более 3 лет.</a:t>
              </a:r>
            </a:p>
            <a:p>
              <a:pPr marL="171450" indent="-171450" defTabSz="895350">
                <a:spcAft>
                  <a:spcPts val="600"/>
                </a:spcAft>
                <a:buClr>
                  <a:srgbClr val="164194"/>
                </a:buClr>
                <a:buFont typeface="Arial" panose="020B0604020202020204" pitchFamily="34" charset="0"/>
                <a:buChar char="•"/>
              </a:pPr>
              <a:r>
                <a:rPr lang="ru-RU" sz="1100" dirty="0">
                  <a:solidFill>
                    <a:srgbClr val="000000"/>
                  </a:solidFill>
                </a:rPr>
                <a:t>Возможность использования в быту.</a:t>
              </a:r>
            </a:p>
            <a:p>
              <a:pPr marL="285750" indent="-285750" defTabSz="895350">
                <a:spcAft>
                  <a:spcPts val="600"/>
                </a:spcAft>
                <a:buClr>
                  <a:srgbClr val="008C95"/>
                </a:buClr>
                <a:buFont typeface="Arial" panose="020B0604020202020204" pitchFamily="34" charset="0"/>
                <a:buChar char="■"/>
              </a:pPr>
              <a:endParaRPr lang="ru-RU" sz="1400" dirty="0">
                <a:solidFill>
                  <a:srgbClr val="000000"/>
                </a:solidFill>
              </a:endParaRPr>
            </a:p>
            <a:p>
              <a:pPr marL="285750" lvl="0" indent="-285750">
                <a:spcBef>
                  <a:spcPts val="0"/>
                </a:spcBef>
                <a:spcAft>
                  <a:spcPts val="600"/>
                </a:spcAft>
                <a:buClr>
                  <a:srgbClr val="008C95"/>
                </a:buClr>
                <a:buFont typeface="Wingdings" panose="05000000000000000000" pitchFamily="2" charset="2"/>
                <a:buChar char="§"/>
              </a:pPr>
              <a:endParaRPr lang="ru-RU" sz="1400" dirty="0"/>
            </a:p>
          </p:txBody>
        </p:sp>
        <p:sp>
          <p:nvSpPr>
            <p:cNvPr id="66" name="Прямоугольник 65"/>
            <p:cNvSpPr/>
            <p:nvPr/>
          </p:nvSpPr>
          <p:spPr>
            <a:xfrm>
              <a:off x="8808767" y="2450417"/>
              <a:ext cx="3313787" cy="434130"/>
            </a:xfrm>
            <a:prstGeom prst="rect">
              <a:avLst/>
            </a:prstGeom>
            <a:ln>
              <a:solidFill>
                <a:srgbClr val="00B6F6"/>
              </a:solidFill>
            </a:ln>
          </p:spPr>
          <p:txBody>
            <a:bodyPr wrap="square" anchor="ctr">
              <a:spAutoFit/>
            </a:bodyPr>
            <a:lstStyle/>
            <a:p>
              <a:pPr algn="ctr"/>
              <a:r>
                <a:rPr lang="ru-RU" sz="2000" dirty="0">
                  <a:solidFill>
                    <a:srgbClr val="164194"/>
                  </a:solidFill>
                </a:rPr>
                <a:t>Характеристики</a:t>
              </a:r>
            </a:p>
          </p:txBody>
        </p:sp>
        <p:sp>
          <p:nvSpPr>
            <p:cNvPr id="67" name="Скругленный прямоугольник 66"/>
            <p:cNvSpPr/>
            <p:nvPr/>
          </p:nvSpPr>
          <p:spPr bwMode="auto">
            <a:xfrm>
              <a:off x="10028767" y="1568524"/>
              <a:ext cx="648000" cy="648000"/>
            </a:xfrm>
            <a:prstGeom prst="roundRect">
              <a:avLst/>
            </a:prstGeom>
            <a:solidFill>
              <a:schemeClr val="bg1"/>
            </a:solidFill>
            <a:ln w="28575" cmpd="sng">
              <a:solidFill>
                <a:srgbClr val="00B6F6"/>
              </a:solidFill>
            </a:ln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400" b="1" dirty="0">
                  <a:solidFill>
                    <a:srgbClr val="00B6F6"/>
                  </a:solidFill>
                  <a:latin typeface="Arial" charset="0"/>
                </a:rPr>
                <a:t>3</a:t>
              </a:r>
            </a:p>
          </p:txBody>
        </p:sp>
      </p:grpSp>
      <p:grpSp>
        <p:nvGrpSpPr>
          <p:cNvPr id="68" name="Группа 67"/>
          <p:cNvGrpSpPr>
            <a:grpSpLocks noChangeAspect="1"/>
          </p:cNvGrpSpPr>
          <p:nvPr/>
        </p:nvGrpSpPr>
        <p:grpSpPr>
          <a:xfrm>
            <a:off x="5032017" y="299193"/>
            <a:ext cx="428805" cy="428805"/>
            <a:chOff x="2518846" y="2462806"/>
            <a:chExt cx="468000" cy="468000"/>
          </a:xfrm>
          <a:solidFill>
            <a:srgbClr val="00B6F6"/>
          </a:solidFill>
        </p:grpSpPr>
        <p:sp>
          <p:nvSpPr>
            <p:cNvPr id="69" name="Овал 8"/>
            <p:cNvSpPr/>
            <p:nvPr/>
          </p:nvSpPr>
          <p:spPr bwMode="auto">
            <a:xfrm>
              <a:off x="2518846" y="2462806"/>
              <a:ext cx="468000" cy="468000"/>
            </a:xfrm>
            <a:prstGeom prst="ellipse">
              <a:avLst/>
            </a:prstGeom>
            <a:grpFill/>
            <a:ln w="38100" cap="flat" cmpd="dbl" algn="ctr">
              <a:solidFill>
                <a:srgbClr val="00B6F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2160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7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pic>
          <p:nvPicPr>
            <p:cNvPr id="70" name="Picture 4" descr="C:\Users\Strahovmv\Desktop\РАБОЧИЙ СТОЛ\14. БИБЛИОТЕКИ\ICONS FREE\if_adjust-panel-customize-tune_2205223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6846" y="2570472"/>
              <a:ext cx="252000" cy="252000"/>
            </a:xfrm>
            <a:prstGeom prst="rect">
              <a:avLst/>
            </a:prstGeom>
            <a:grpFill/>
            <a:ln>
              <a:solidFill>
                <a:srgbClr val="00B6F6"/>
              </a:solidFill>
            </a:ln>
          </p:spPr>
        </p:pic>
      </p:grpSp>
      <p:grpSp>
        <p:nvGrpSpPr>
          <p:cNvPr id="71" name="Группа 70"/>
          <p:cNvGrpSpPr>
            <a:grpSpLocks noChangeAspect="1"/>
          </p:cNvGrpSpPr>
          <p:nvPr/>
        </p:nvGrpSpPr>
        <p:grpSpPr>
          <a:xfrm>
            <a:off x="7549324" y="323584"/>
            <a:ext cx="428805" cy="428805"/>
            <a:chOff x="7574259" y="2938055"/>
            <a:chExt cx="468000" cy="468000"/>
          </a:xfrm>
          <a:solidFill>
            <a:srgbClr val="00B6F6"/>
          </a:solidFill>
        </p:grpSpPr>
        <p:sp>
          <p:nvSpPr>
            <p:cNvPr id="72" name="Овал 8"/>
            <p:cNvSpPr/>
            <p:nvPr/>
          </p:nvSpPr>
          <p:spPr bwMode="auto">
            <a:xfrm>
              <a:off x="7574259" y="2938055"/>
              <a:ext cx="468000" cy="468000"/>
            </a:xfrm>
            <a:prstGeom prst="ellipse">
              <a:avLst/>
            </a:prstGeom>
            <a:grpFill/>
            <a:ln w="44450" cap="flat" cmpd="dbl" algn="ctr">
              <a:solidFill>
                <a:srgbClr val="00B6F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pic>
          <p:nvPicPr>
            <p:cNvPr id="73" name="Picture 30" descr="C:\sam-nat\info-dop\ИКОНКИ\шестеренка.png"/>
            <p:cNvPicPr>
              <a:picLocks noChangeAspect="1" noChangeArrowheads="1"/>
            </p:cNvPicPr>
            <p:nvPr/>
          </p:nvPicPr>
          <p:blipFill>
            <a:blip r:embed="rId7" cstate="print">
              <a:duotone>
                <a:srgbClr val="008C95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0861" y="3019228"/>
              <a:ext cx="291266" cy="288000"/>
            </a:xfrm>
            <a:prstGeom prst="rect">
              <a:avLst/>
            </a:prstGeom>
            <a:grpFill/>
            <a:ln>
              <a:solidFill>
                <a:srgbClr val="00B6F6"/>
              </a:solidFill>
            </a:ln>
          </p:spPr>
        </p:pic>
      </p:grpSp>
      <p:grpSp>
        <p:nvGrpSpPr>
          <p:cNvPr id="74" name="Группа 73"/>
          <p:cNvGrpSpPr>
            <a:grpSpLocks noChangeAspect="1"/>
          </p:cNvGrpSpPr>
          <p:nvPr/>
        </p:nvGrpSpPr>
        <p:grpSpPr>
          <a:xfrm>
            <a:off x="10067366" y="294092"/>
            <a:ext cx="428805" cy="428805"/>
            <a:chOff x="373578" y="4200584"/>
            <a:chExt cx="468000" cy="468000"/>
          </a:xfrm>
          <a:solidFill>
            <a:srgbClr val="00B6F6"/>
          </a:solidFill>
        </p:grpSpPr>
        <p:sp>
          <p:nvSpPr>
            <p:cNvPr id="75" name="Овал 8"/>
            <p:cNvSpPr/>
            <p:nvPr/>
          </p:nvSpPr>
          <p:spPr bwMode="auto">
            <a:xfrm>
              <a:off x="373578" y="4200584"/>
              <a:ext cx="468000" cy="468000"/>
            </a:xfrm>
            <a:prstGeom prst="ellipse">
              <a:avLst/>
            </a:prstGeom>
            <a:grpFill/>
            <a:ln w="38100" cap="flat" cmpd="thinThick" algn="ctr">
              <a:solidFill>
                <a:srgbClr val="00B6F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2160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7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pic>
          <p:nvPicPr>
            <p:cNvPr id="76" name="Picture 211"/>
            <p:cNvPicPr>
              <a:picLocks noChangeAspect="1"/>
            </p:cNvPicPr>
            <p:nvPr/>
          </p:nvPicPr>
          <p:blipFill>
            <a:blip r:embed="rId9" cstate="print">
              <a:duotone>
                <a:srgbClr val="008C95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5578" y="4288158"/>
              <a:ext cx="324000" cy="324000"/>
            </a:xfrm>
            <a:prstGeom prst="rect">
              <a:avLst/>
            </a:prstGeom>
            <a:grpFill/>
            <a:ln>
              <a:solidFill>
                <a:srgbClr val="00B6F6"/>
              </a:solidFill>
            </a:ln>
          </p:spPr>
        </p:pic>
      </p:grpSp>
      <p:sp>
        <p:nvSpPr>
          <p:cNvPr id="107" name="Подзаголовок 5"/>
          <p:cNvSpPr txBox="1">
            <a:spLocks/>
          </p:cNvSpPr>
          <p:nvPr/>
        </p:nvSpPr>
        <p:spPr>
          <a:xfrm>
            <a:off x="1810248" y="3046808"/>
            <a:ext cx="1963610" cy="1754376"/>
          </a:xfrm>
          <a:prstGeom prst="rect">
            <a:avLst/>
          </a:prstGeom>
        </p:spPr>
        <p:txBody>
          <a:bodyPr/>
          <a:lstStyle>
            <a:lvl1pPr marL="228029" indent="-228029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 typeface="Arial" panose="020B0604020202020204" pitchFamily="34" charset="0"/>
              <a:buChar char="•"/>
              <a:defRPr sz="2793" b="0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1pPr>
            <a:lvl2pPr marL="684086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2394" b="0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2pPr>
            <a:lvl3pPr marL="1140143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995" b="0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3pPr>
            <a:lvl4pPr marL="1596200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b="0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4pPr>
            <a:lvl5pPr marL="2052257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b="0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5pPr>
            <a:lvl6pPr marL="2508314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/>
              <a:t> </a:t>
            </a:r>
            <a:endParaRPr lang="ru-RU" dirty="0"/>
          </a:p>
        </p:txBody>
      </p:sp>
      <p:pic>
        <p:nvPicPr>
          <p:cNvPr id="108" name="Рисунок 107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83" y="674150"/>
            <a:ext cx="3622791" cy="2898233"/>
          </a:xfrm>
          <a:prstGeom prst="rect">
            <a:avLst/>
          </a:prstGeom>
        </p:spPr>
      </p:pic>
      <p:pic>
        <p:nvPicPr>
          <p:cNvPr id="109" name="Рисунок 108"/>
          <p:cNvPicPr>
            <a:picLocks noChangeAspect="1"/>
          </p:cNvPicPr>
          <p:nvPr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492" b="13830"/>
          <a:stretch/>
        </p:blipFill>
        <p:spPr>
          <a:xfrm>
            <a:off x="412802" y="3861656"/>
            <a:ext cx="3599790" cy="2064192"/>
          </a:xfrm>
          <a:prstGeom prst="rect">
            <a:avLst/>
          </a:prstGeom>
        </p:spPr>
      </p:pic>
      <p:sp>
        <p:nvSpPr>
          <p:cNvPr id="110" name="Freeform 16"/>
          <p:cNvSpPr>
            <a:spLocks/>
          </p:cNvSpPr>
          <p:nvPr/>
        </p:nvSpPr>
        <p:spPr bwMode="auto">
          <a:xfrm>
            <a:off x="4081037" y="2631941"/>
            <a:ext cx="796295" cy="1162847"/>
          </a:xfrm>
          <a:custGeom>
            <a:avLst/>
            <a:gdLst>
              <a:gd name="T0" fmla="*/ 554 w 943"/>
              <a:gd name="T1" fmla="*/ 1064 h 1065"/>
              <a:gd name="T2" fmla="*/ 942 w 943"/>
              <a:gd name="T3" fmla="*/ 840 h 1065"/>
              <a:gd name="T4" fmla="*/ 781 w 943"/>
              <a:gd name="T5" fmla="*/ 840 h 1065"/>
              <a:gd name="T6" fmla="*/ 776 w 943"/>
              <a:gd name="T7" fmla="*/ 778 h 1065"/>
              <a:gd name="T8" fmla="*/ 767 w 943"/>
              <a:gd name="T9" fmla="*/ 716 h 1065"/>
              <a:gd name="T10" fmla="*/ 754 w 943"/>
              <a:gd name="T11" fmla="*/ 655 h 1065"/>
              <a:gd name="T12" fmla="*/ 737 w 943"/>
              <a:gd name="T13" fmla="*/ 595 h 1065"/>
              <a:gd name="T14" fmla="*/ 714 w 943"/>
              <a:gd name="T15" fmla="*/ 536 h 1065"/>
              <a:gd name="T16" fmla="*/ 688 w 943"/>
              <a:gd name="T17" fmla="*/ 480 h 1065"/>
              <a:gd name="T18" fmla="*/ 658 w 943"/>
              <a:gd name="T19" fmla="*/ 425 h 1065"/>
              <a:gd name="T20" fmla="*/ 624 w 943"/>
              <a:gd name="T21" fmla="*/ 372 h 1065"/>
              <a:gd name="T22" fmla="*/ 586 w 943"/>
              <a:gd name="T23" fmla="*/ 323 h 1065"/>
              <a:gd name="T24" fmla="*/ 547 w 943"/>
              <a:gd name="T25" fmla="*/ 275 h 1065"/>
              <a:gd name="T26" fmla="*/ 502 w 943"/>
              <a:gd name="T27" fmla="*/ 232 h 1065"/>
              <a:gd name="T28" fmla="*/ 455 w 943"/>
              <a:gd name="T29" fmla="*/ 191 h 1065"/>
              <a:gd name="T30" fmla="*/ 405 w 943"/>
              <a:gd name="T31" fmla="*/ 153 h 1065"/>
              <a:gd name="T32" fmla="*/ 352 w 943"/>
              <a:gd name="T33" fmla="*/ 120 h 1065"/>
              <a:gd name="T34" fmla="*/ 298 w 943"/>
              <a:gd name="T35" fmla="*/ 89 h 1065"/>
              <a:gd name="T36" fmla="*/ 241 w 943"/>
              <a:gd name="T37" fmla="*/ 63 h 1065"/>
              <a:gd name="T38" fmla="*/ 182 w 943"/>
              <a:gd name="T39" fmla="*/ 41 h 1065"/>
              <a:gd name="T40" fmla="*/ 122 w 943"/>
              <a:gd name="T41" fmla="*/ 23 h 1065"/>
              <a:gd name="T42" fmla="*/ 61 w 943"/>
              <a:gd name="T43" fmla="*/ 9 h 1065"/>
              <a:gd name="T44" fmla="*/ 0 w 943"/>
              <a:gd name="T45" fmla="*/ 0 h 1065"/>
              <a:gd name="T46" fmla="*/ 137 w 943"/>
              <a:gd name="T47" fmla="*/ 226 h 1065"/>
              <a:gd name="T48" fmla="*/ 5 w 943"/>
              <a:gd name="T49" fmla="*/ 451 h 1065"/>
              <a:gd name="T50" fmla="*/ 48 w 943"/>
              <a:gd name="T51" fmla="*/ 465 h 1065"/>
              <a:gd name="T52" fmla="*/ 90 w 943"/>
              <a:gd name="T53" fmla="*/ 483 h 1065"/>
              <a:gd name="T54" fmla="*/ 130 w 943"/>
              <a:gd name="T55" fmla="*/ 505 h 1065"/>
              <a:gd name="T56" fmla="*/ 168 w 943"/>
              <a:gd name="T57" fmla="*/ 531 h 1065"/>
              <a:gd name="T58" fmla="*/ 202 w 943"/>
              <a:gd name="T59" fmla="*/ 561 h 1065"/>
              <a:gd name="T60" fmla="*/ 233 w 943"/>
              <a:gd name="T61" fmla="*/ 594 h 1065"/>
              <a:gd name="T62" fmla="*/ 262 w 943"/>
              <a:gd name="T63" fmla="*/ 629 h 1065"/>
              <a:gd name="T64" fmla="*/ 285 w 943"/>
              <a:gd name="T65" fmla="*/ 668 h 1065"/>
              <a:gd name="T66" fmla="*/ 305 w 943"/>
              <a:gd name="T67" fmla="*/ 709 h 1065"/>
              <a:gd name="T68" fmla="*/ 321 w 943"/>
              <a:gd name="T69" fmla="*/ 751 h 1065"/>
              <a:gd name="T70" fmla="*/ 333 w 943"/>
              <a:gd name="T71" fmla="*/ 795 h 1065"/>
              <a:gd name="T72" fmla="*/ 340 w 943"/>
              <a:gd name="T73" fmla="*/ 840 h 1065"/>
              <a:gd name="T74" fmla="*/ 188 w 943"/>
              <a:gd name="T75" fmla="*/ 841 h 1065"/>
              <a:gd name="T76" fmla="*/ 554 w 943"/>
              <a:gd name="T77" fmla="*/ 1064 h 1065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943" h="1065">
                <a:moveTo>
                  <a:pt x="554" y="1064"/>
                </a:moveTo>
                <a:lnTo>
                  <a:pt x="942" y="840"/>
                </a:lnTo>
                <a:lnTo>
                  <a:pt x="781" y="840"/>
                </a:lnTo>
                <a:lnTo>
                  <a:pt x="776" y="778"/>
                </a:lnTo>
                <a:lnTo>
                  <a:pt x="767" y="716"/>
                </a:lnTo>
                <a:lnTo>
                  <a:pt x="754" y="655"/>
                </a:lnTo>
                <a:lnTo>
                  <a:pt x="737" y="595"/>
                </a:lnTo>
                <a:lnTo>
                  <a:pt x="714" y="536"/>
                </a:lnTo>
                <a:lnTo>
                  <a:pt x="688" y="480"/>
                </a:lnTo>
                <a:lnTo>
                  <a:pt x="658" y="425"/>
                </a:lnTo>
                <a:lnTo>
                  <a:pt x="624" y="372"/>
                </a:lnTo>
                <a:lnTo>
                  <a:pt x="586" y="323"/>
                </a:lnTo>
                <a:lnTo>
                  <a:pt x="547" y="275"/>
                </a:lnTo>
                <a:lnTo>
                  <a:pt x="502" y="232"/>
                </a:lnTo>
                <a:lnTo>
                  <a:pt x="455" y="191"/>
                </a:lnTo>
                <a:lnTo>
                  <a:pt x="405" y="153"/>
                </a:lnTo>
                <a:lnTo>
                  <a:pt x="352" y="120"/>
                </a:lnTo>
                <a:lnTo>
                  <a:pt x="298" y="89"/>
                </a:lnTo>
                <a:lnTo>
                  <a:pt x="241" y="63"/>
                </a:lnTo>
                <a:lnTo>
                  <a:pt x="182" y="41"/>
                </a:lnTo>
                <a:lnTo>
                  <a:pt x="122" y="23"/>
                </a:lnTo>
                <a:lnTo>
                  <a:pt x="61" y="9"/>
                </a:lnTo>
                <a:lnTo>
                  <a:pt x="0" y="0"/>
                </a:lnTo>
                <a:lnTo>
                  <a:pt x="137" y="226"/>
                </a:lnTo>
                <a:lnTo>
                  <a:pt x="5" y="451"/>
                </a:lnTo>
                <a:lnTo>
                  <a:pt x="48" y="465"/>
                </a:lnTo>
                <a:lnTo>
                  <a:pt x="90" y="483"/>
                </a:lnTo>
                <a:lnTo>
                  <a:pt x="130" y="505"/>
                </a:lnTo>
                <a:lnTo>
                  <a:pt x="168" y="531"/>
                </a:lnTo>
                <a:lnTo>
                  <a:pt x="202" y="561"/>
                </a:lnTo>
                <a:lnTo>
                  <a:pt x="233" y="594"/>
                </a:lnTo>
                <a:lnTo>
                  <a:pt x="262" y="629"/>
                </a:lnTo>
                <a:lnTo>
                  <a:pt x="285" y="668"/>
                </a:lnTo>
                <a:lnTo>
                  <a:pt x="305" y="709"/>
                </a:lnTo>
                <a:lnTo>
                  <a:pt x="321" y="751"/>
                </a:lnTo>
                <a:lnTo>
                  <a:pt x="333" y="795"/>
                </a:lnTo>
                <a:lnTo>
                  <a:pt x="340" y="840"/>
                </a:lnTo>
                <a:lnTo>
                  <a:pt x="188" y="841"/>
                </a:lnTo>
                <a:lnTo>
                  <a:pt x="554" y="1064"/>
                </a:lnTo>
              </a:path>
            </a:pathLst>
          </a:custGeom>
          <a:gradFill flip="none" rotWithShape="1">
            <a:gsLst>
              <a:gs pos="0">
                <a:srgbClr val="00B6F6">
                  <a:tint val="66000"/>
                  <a:satMod val="160000"/>
                </a:srgbClr>
              </a:gs>
              <a:gs pos="50000">
                <a:srgbClr val="00B6F6">
                  <a:tint val="44500"/>
                  <a:satMod val="160000"/>
                </a:srgbClr>
              </a:gs>
              <a:gs pos="100000">
                <a:srgbClr val="00B6F6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eaLnBrk="0" hangingPunct="0"/>
            <a:endParaRPr lang="ru-RU" sz="1600">
              <a:latin typeface="Arial" charset="0"/>
            </a:endParaRPr>
          </a:p>
        </p:txBody>
      </p:sp>
      <p:sp>
        <p:nvSpPr>
          <p:cNvPr id="111" name="Freeform 16"/>
          <p:cNvSpPr>
            <a:spLocks/>
          </p:cNvSpPr>
          <p:nvPr/>
        </p:nvSpPr>
        <p:spPr bwMode="auto">
          <a:xfrm rot="6589711">
            <a:off x="4127803" y="4821637"/>
            <a:ext cx="781057" cy="1185532"/>
          </a:xfrm>
          <a:custGeom>
            <a:avLst/>
            <a:gdLst>
              <a:gd name="T0" fmla="*/ 554 w 943"/>
              <a:gd name="T1" fmla="*/ 1064 h 1065"/>
              <a:gd name="T2" fmla="*/ 942 w 943"/>
              <a:gd name="T3" fmla="*/ 840 h 1065"/>
              <a:gd name="T4" fmla="*/ 781 w 943"/>
              <a:gd name="T5" fmla="*/ 840 h 1065"/>
              <a:gd name="T6" fmla="*/ 776 w 943"/>
              <a:gd name="T7" fmla="*/ 778 h 1065"/>
              <a:gd name="T8" fmla="*/ 767 w 943"/>
              <a:gd name="T9" fmla="*/ 716 h 1065"/>
              <a:gd name="T10" fmla="*/ 754 w 943"/>
              <a:gd name="T11" fmla="*/ 655 h 1065"/>
              <a:gd name="T12" fmla="*/ 737 w 943"/>
              <a:gd name="T13" fmla="*/ 595 h 1065"/>
              <a:gd name="T14" fmla="*/ 714 w 943"/>
              <a:gd name="T15" fmla="*/ 536 h 1065"/>
              <a:gd name="T16" fmla="*/ 688 w 943"/>
              <a:gd name="T17" fmla="*/ 480 h 1065"/>
              <a:gd name="T18" fmla="*/ 658 w 943"/>
              <a:gd name="T19" fmla="*/ 425 h 1065"/>
              <a:gd name="T20" fmla="*/ 624 w 943"/>
              <a:gd name="T21" fmla="*/ 372 h 1065"/>
              <a:gd name="T22" fmla="*/ 586 w 943"/>
              <a:gd name="T23" fmla="*/ 323 h 1065"/>
              <a:gd name="T24" fmla="*/ 547 w 943"/>
              <a:gd name="T25" fmla="*/ 275 h 1065"/>
              <a:gd name="T26" fmla="*/ 502 w 943"/>
              <a:gd name="T27" fmla="*/ 232 h 1065"/>
              <a:gd name="T28" fmla="*/ 455 w 943"/>
              <a:gd name="T29" fmla="*/ 191 h 1065"/>
              <a:gd name="T30" fmla="*/ 405 w 943"/>
              <a:gd name="T31" fmla="*/ 153 h 1065"/>
              <a:gd name="T32" fmla="*/ 352 w 943"/>
              <a:gd name="T33" fmla="*/ 120 h 1065"/>
              <a:gd name="T34" fmla="*/ 298 w 943"/>
              <a:gd name="T35" fmla="*/ 89 h 1065"/>
              <a:gd name="T36" fmla="*/ 241 w 943"/>
              <a:gd name="T37" fmla="*/ 63 h 1065"/>
              <a:gd name="T38" fmla="*/ 182 w 943"/>
              <a:gd name="T39" fmla="*/ 41 h 1065"/>
              <a:gd name="T40" fmla="*/ 122 w 943"/>
              <a:gd name="T41" fmla="*/ 23 h 1065"/>
              <a:gd name="T42" fmla="*/ 61 w 943"/>
              <a:gd name="T43" fmla="*/ 9 h 1065"/>
              <a:gd name="T44" fmla="*/ 0 w 943"/>
              <a:gd name="T45" fmla="*/ 0 h 1065"/>
              <a:gd name="T46" fmla="*/ 137 w 943"/>
              <a:gd name="T47" fmla="*/ 226 h 1065"/>
              <a:gd name="T48" fmla="*/ 5 w 943"/>
              <a:gd name="T49" fmla="*/ 451 h 1065"/>
              <a:gd name="T50" fmla="*/ 48 w 943"/>
              <a:gd name="T51" fmla="*/ 465 h 1065"/>
              <a:gd name="T52" fmla="*/ 90 w 943"/>
              <a:gd name="T53" fmla="*/ 483 h 1065"/>
              <a:gd name="T54" fmla="*/ 130 w 943"/>
              <a:gd name="T55" fmla="*/ 505 h 1065"/>
              <a:gd name="T56" fmla="*/ 168 w 943"/>
              <a:gd name="T57" fmla="*/ 531 h 1065"/>
              <a:gd name="T58" fmla="*/ 202 w 943"/>
              <a:gd name="T59" fmla="*/ 561 h 1065"/>
              <a:gd name="T60" fmla="*/ 233 w 943"/>
              <a:gd name="T61" fmla="*/ 594 h 1065"/>
              <a:gd name="T62" fmla="*/ 262 w 943"/>
              <a:gd name="T63" fmla="*/ 629 h 1065"/>
              <a:gd name="T64" fmla="*/ 285 w 943"/>
              <a:gd name="T65" fmla="*/ 668 h 1065"/>
              <a:gd name="T66" fmla="*/ 305 w 943"/>
              <a:gd name="T67" fmla="*/ 709 h 1065"/>
              <a:gd name="T68" fmla="*/ 321 w 943"/>
              <a:gd name="T69" fmla="*/ 751 h 1065"/>
              <a:gd name="T70" fmla="*/ 333 w 943"/>
              <a:gd name="T71" fmla="*/ 795 h 1065"/>
              <a:gd name="T72" fmla="*/ 340 w 943"/>
              <a:gd name="T73" fmla="*/ 840 h 1065"/>
              <a:gd name="T74" fmla="*/ 188 w 943"/>
              <a:gd name="T75" fmla="*/ 841 h 1065"/>
              <a:gd name="T76" fmla="*/ 554 w 943"/>
              <a:gd name="T77" fmla="*/ 1064 h 1065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943" h="1065">
                <a:moveTo>
                  <a:pt x="554" y="1064"/>
                </a:moveTo>
                <a:lnTo>
                  <a:pt x="942" y="840"/>
                </a:lnTo>
                <a:lnTo>
                  <a:pt x="781" y="840"/>
                </a:lnTo>
                <a:lnTo>
                  <a:pt x="776" y="778"/>
                </a:lnTo>
                <a:lnTo>
                  <a:pt x="767" y="716"/>
                </a:lnTo>
                <a:lnTo>
                  <a:pt x="754" y="655"/>
                </a:lnTo>
                <a:lnTo>
                  <a:pt x="737" y="595"/>
                </a:lnTo>
                <a:lnTo>
                  <a:pt x="714" y="536"/>
                </a:lnTo>
                <a:lnTo>
                  <a:pt x="688" y="480"/>
                </a:lnTo>
                <a:lnTo>
                  <a:pt x="658" y="425"/>
                </a:lnTo>
                <a:lnTo>
                  <a:pt x="624" y="372"/>
                </a:lnTo>
                <a:lnTo>
                  <a:pt x="586" y="323"/>
                </a:lnTo>
                <a:lnTo>
                  <a:pt x="547" y="275"/>
                </a:lnTo>
                <a:lnTo>
                  <a:pt x="502" y="232"/>
                </a:lnTo>
                <a:lnTo>
                  <a:pt x="455" y="191"/>
                </a:lnTo>
                <a:lnTo>
                  <a:pt x="405" y="153"/>
                </a:lnTo>
                <a:lnTo>
                  <a:pt x="352" y="120"/>
                </a:lnTo>
                <a:lnTo>
                  <a:pt x="298" y="89"/>
                </a:lnTo>
                <a:lnTo>
                  <a:pt x="241" y="63"/>
                </a:lnTo>
                <a:lnTo>
                  <a:pt x="182" y="41"/>
                </a:lnTo>
                <a:lnTo>
                  <a:pt x="122" y="23"/>
                </a:lnTo>
                <a:lnTo>
                  <a:pt x="61" y="9"/>
                </a:lnTo>
                <a:lnTo>
                  <a:pt x="0" y="0"/>
                </a:lnTo>
                <a:lnTo>
                  <a:pt x="137" y="226"/>
                </a:lnTo>
                <a:lnTo>
                  <a:pt x="5" y="451"/>
                </a:lnTo>
                <a:lnTo>
                  <a:pt x="48" y="465"/>
                </a:lnTo>
                <a:lnTo>
                  <a:pt x="90" y="483"/>
                </a:lnTo>
                <a:lnTo>
                  <a:pt x="130" y="505"/>
                </a:lnTo>
                <a:lnTo>
                  <a:pt x="168" y="531"/>
                </a:lnTo>
                <a:lnTo>
                  <a:pt x="202" y="561"/>
                </a:lnTo>
                <a:lnTo>
                  <a:pt x="233" y="594"/>
                </a:lnTo>
                <a:lnTo>
                  <a:pt x="262" y="629"/>
                </a:lnTo>
                <a:lnTo>
                  <a:pt x="285" y="668"/>
                </a:lnTo>
                <a:lnTo>
                  <a:pt x="305" y="709"/>
                </a:lnTo>
                <a:lnTo>
                  <a:pt x="321" y="751"/>
                </a:lnTo>
                <a:lnTo>
                  <a:pt x="333" y="795"/>
                </a:lnTo>
                <a:lnTo>
                  <a:pt x="340" y="840"/>
                </a:lnTo>
                <a:lnTo>
                  <a:pt x="188" y="841"/>
                </a:lnTo>
                <a:lnTo>
                  <a:pt x="554" y="1064"/>
                </a:lnTo>
              </a:path>
            </a:pathLst>
          </a:custGeom>
          <a:gradFill flip="none" rotWithShape="1">
            <a:gsLst>
              <a:gs pos="0">
                <a:srgbClr val="00B6F6">
                  <a:tint val="66000"/>
                  <a:satMod val="160000"/>
                </a:srgbClr>
              </a:gs>
              <a:gs pos="50000">
                <a:srgbClr val="00B6F6">
                  <a:tint val="44500"/>
                  <a:satMod val="160000"/>
                </a:srgbClr>
              </a:gs>
              <a:gs pos="100000">
                <a:srgbClr val="00B6F6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eaLnBrk="0" hangingPunct="0"/>
            <a:endParaRPr lang="ru-RU" sz="1600">
              <a:latin typeface="Arial" charset="0"/>
            </a:endParaRPr>
          </a:p>
        </p:txBody>
      </p:sp>
      <p:sp>
        <p:nvSpPr>
          <p:cNvPr id="112" name="Стрелка вправо 111"/>
          <p:cNvSpPr/>
          <p:nvPr/>
        </p:nvSpPr>
        <p:spPr>
          <a:xfrm rot="21002290">
            <a:off x="619714" y="2842630"/>
            <a:ext cx="679470" cy="171273"/>
          </a:xfrm>
          <a:prstGeom prst="rightArrow">
            <a:avLst/>
          </a:prstGeom>
          <a:noFill/>
          <a:ln>
            <a:solidFill>
              <a:srgbClr val="99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Стрелка вправо 112"/>
          <p:cNvSpPr/>
          <p:nvPr/>
        </p:nvSpPr>
        <p:spPr>
          <a:xfrm rot="21002290">
            <a:off x="400700" y="1629590"/>
            <a:ext cx="741577" cy="190575"/>
          </a:xfrm>
          <a:prstGeom prst="rightArrow">
            <a:avLst/>
          </a:prstGeom>
          <a:noFill/>
          <a:ln>
            <a:solidFill>
              <a:srgbClr val="99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 rot="20995409">
            <a:off x="65654" y="2738296"/>
            <a:ext cx="665567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ru-RU" sz="1200" dirty="0">
                <a:solidFill>
                  <a:srgbClr val="164194"/>
                </a:solidFill>
              </a:rPr>
              <a:t>воздух</a:t>
            </a:r>
          </a:p>
        </p:txBody>
      </p:sp>
      <p:sp>
        <p:nvSpPr>
          <p:cNvPr id="121" name="Прямоугольник 120"/>
          <p:cNvSpPr/>
          <p:nvPr/>
        </p:nvSpPr>
        <p:spPr>
          <a:xfrm rot="20995695">
            <a:off x="6530" y="1458562"/>
            <a:ext cx="766555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ru-RU" sz="1200" dirty="0">
                <a:solidFill>
                  <a:srgbClr val="164194"/>
                </a:solidFill>
              </a:rPr>
              <a:t>топливо</a:t>
            </a:r>
          </a:p>
        </p:txBody>
      </p:sp>
    </p:spTree>
    <p:extLst>
      <p:ext uri="{BB962C8B-B14F-4D97-AF65-F5344CB8AC3E}">
        <p14:creationId xmlns:p14="http://schemas.microsoft.com/office/powerpoint/2010/main" val="786426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Разработка технологии современного источника выработки электроэнергии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Рынок 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76265" y="1878244"/>
            <a:ext cx="3323346" cy="338554"/>
          </a:xfrm>
          <a:prstGeom prst="rect">
            <a:avLst/>
          </a:prstGeom>
          <a:noFill/>
          <a:ln>
            <a:solidFill>
              <a:srgbClr val="9F70AD"/>
            </a:solidFill>
            <a:prstDash val="lgDash"/>
          </a:ln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164194"/>
                </a:solidFill>
              </a:rPr>
              <a:t>Общий объем целевого рынка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6266" y="3077233"/>
            <a:ext cx="3323346" cy="1323439"/>
          </a:xfrm>
          <a:prstGeom prst="rect">
            <a:avLst/>
          </a:prstGeom>
          <a:noFill/>
          <a:ln>
            <a:solidFill>
              <a:srgbClr val="9F70AD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64194"/>
                </a:solidFill>
              </a:rPr>
              <a:t>Доступный объем обслуживаемого рынка</a:t>
            </a:r>
            <a:br>
              <a:rPr lang="ru-RU" sz="1600" b="1" dirty="0">
                <a:solidFill>
                  <a:srgbClr val="164194"/>
                </a:solidFill>
              </a:rPr>
            </a:br>
            <a:r>
              <a:rPr lang="ru-RU" sz="1600" b="1" dirty="0">
                <a:solidFill>
                  <a:srgbClr val="164194"/>
                </a:solidFill>
              </a:rPr>
              <a:t>(резервный источник: производственные </a:t>
            </a:r>
          </a:p>
          <a:p>
            <a:r>
              <a:rPr lang="ru-RU" sz="1600" b="1" dirty="0">
                <a:solidFill>
                  <a:srgbClr val="164194"/>
                </a:solidFill>
              </a:rPr>
              <a:t>объекты, жилые помещения)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6264" y="5093381"/>
            <a:ext cx="3323347" cy="584775"/>
          </a:xfrm>
          <a:prstGeom prst="rect">
            <a:avLst/>
          </a:prstGeom>
          <a:noFill/>
          <a:ln>
            <a:solidFill>
              <a:srgbClr val="9F70AD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64194"/>
                </a:solidFill>
              </a:rPr>
              <a:t>Достижимый объем обслуживаемого рынка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11497" y="3313083"/>
            <a:ext cx="2540342" cy="1138773"/>
          </a:xfrm>
          <a:prstGeom prst="rect">
            <a:avLst/>
          </a:prstGeom>
          <a:noFill/>
          <a:ln>
            <a:solidFill>
              <a:srgbClr val="9F70A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164194"/>
                </a:solidFill>
              </a:rPr>
              <a:t>69 млн</a:t>
            </a:r>
          </a:p>
          <a:p>
            <a:pPr algn="ctr"/>
            <a:r>
              <a:rPr lang="ru-RU" sz="1600" b="1" dirty="0">
                <a:solidFill>
                  <a:srgbClr val="164194"/>
                </a:solidFill>
              </a:rPr>
              <a:t> объектов энергопотребления РФ*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11497" y="1778523"/>
            <a:ext cx="2540342" cy="1138773"/>
          </a:xfrm>
          <a:prstGeom prst="rect">
            <a:avLst/>
          </a:prstGeom>
          <a:noFill/>
          <a:ln>
            <a:solidFill>
              <a:srgbClr val="9F70A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164194"/>
                </a:solidFill>
              </a:rPr>
              <a:t>10 млн </a:t>
            </a:r>
          </a:p>
          <a:p>
            <a:pPr algn="ctr"/>
            <a:r>
              <a:rPr lang="ru-RU" sz="1600" b="1" dirty="0">
                <a:solidFill>
                  <a:srgbClr val="164194"/>
                </a:solidFill>
              </a:rPr>
              <a:t>объектов, для которых авария критична (резерв)</a:t>
            </a:r>
          </a:p>
        </p:txBody>
      </p:sp>
      <p:cxnSp>
        <p:nvCxnSpPr>
          <p:cNvPr id="13" name="Соединительная линия уступом 12"/>
          <p:cNvCxnSpPr>
            <a:stCxn id="7" idx="3"/>
          </p:cNvCxnSpPr>
          <p:nvPr/>
        </p:nvCxnSpPr>
        <p:spPr>
          <a:xfrm>
            <a:off x="3899611" y="2047521"/>
            <a:ext cx="1072168" cy="435543"/>
          </a:xfrm>
          <a:prstGeom prst="bentConnector3">
            <a:avLst>
              <a:gd name="adj1" fmla="val 29114"/>
            </a:avLst>
          </a:prstGeom>
          <a:ln>
            <a:solidFill>
              <a:srgbClr val="9F70A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Соединительная линия уступом 14"/>
          <p:cNvCxnSpPr>
            <a:stCxn id="8" idx="3"/>
          </p:cNvCxnSpPr>
          <p:nvPr/>
        </p:nvCxnSpPr>
        <p:spPr>
          <a:xfrm>
            <a:off x="3899612" y="3738953"/>
            <a:ext cx="1121946" cy="156976"/>
          </a:xfrm>
          <a:prstGeom prst="bentConnector3">
            <a:avLst>
              <a:gd name="adj1" fmla="val 50000"/>
            </a:avLst>
          </a:prstGeom>
          <a:ln>
            <a:solidFill>
              <a:srgbClr val="9F70A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5"/>
          <p:cNvCxnSpPr>
            <a:stCxn id="9" idx="3"/>
          </p:cNvCxnSpPr>
          <p:nvPr/>
        </p:nvCxnSpPr>
        <p:spPr>
          <a:xfrm>
            <a:off x="3899611" y="5385769"/>
            <a:ext cx="1121947" cy="174960"/>
          </a:xfrm>
          <a:prstGeom prst="bentConnector3">
            <a:avLst>
              <a:gd name="adj1" fmla="val 50000"/>
            </a:avLst>
          </a:prstGeom>
          <a:ln>
            <a:solidFill>
              <a:srgbClr val="9F70A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298005" y="4984679"/>
            <a:ext cx="2553834" cy="800219"/>
          </a:xfrm>
          <a:prstGeom prst="rect">
            <a:avLst/>
          </a:prstGeom>
          <a:noFill/>
          <a:ln>
            <a:solidFill>
              <a:srgbClr val="9F70A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rgbClr val="164194"/>
                </a:solidFill>
              </a:rPr>
              <a:t>4,5 млн</a:t>
            </a:r>
          </a:p>
          <a:p>
            <a:pPr algn="ctr"/>
            <a:r>
              <a:rPr lang="ru-RU" sz="1400" b="1" dirty="0">
                <a:solidFill>
                  <a:srgbClr val="164194"/>
                </a:solidFill>
              </a:rPr>
              <a:t>объектов возможно внедрение ТОТЭ</a:t>
            </a:r>
            <a:endParaRPr lang="ru-RU" sz="1050" b="1" dirty="0">
              <a:solidFill>
                <a:srgbClr val="164194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160652" y="302061"/>
            <a:ext cx="2359835" cy="5262979"/>
          </a:xfrm>
          <a:prstGeom prst="rect">
            <a:avLst/>
          </a:prstGeom>
          <a:noFill/>
          <a:ln>
            <a:solidFill>
              <a:srgbClr val="9F70AD"/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164194"/>
                </a:solidFill>
              </a:rPr>
              <a:t>Целевая аудитория:</a:t>
            </a:r>
          </a:p>
          <a:p>
            <a:pPr algn="ctr"/>
            <a:endParaRPr lang="ru-RU" sz="1400" dirty="0">
              <a:solidFill>
                <a:srgbClr val="164194"/>
              </a:solidFill>
            </a:endParaRPr>
          </a:p>
          <a:p>
            <a:pPr marL="342900" indent="-342900" algn="just">
              <a:buClr>
                <a:srgbClr val="164194"/>
              </a:buClr>
              <a:buAutoNum type="arabicParenR"/>
            </a:pPr>
            <a:r>
              <a:rPr lang="ru-RU" sz="1400" dirty="0">
                <a:solidFill>
                  <a:srgbClr val="164194"/>
                </a:solidFill>
              </a:rPr>
              <a:t>Физические лица</a:t>
            </a:r>
          </a:p>
          <a:p>
            <a:pPr marL="342900" indent="-342900" algn="just">
              <a:buClr>
                <a:srgbClr val="164194"/>
              </a:buClr>
              <a:buAutoNum type="arabicParenR"/>
            </a:pPr>
            <a:r>
              <a:rPr lang="ru-RU" sz="1400" dirty="0">
                <a:solidFill>
                  <a:srgbClr val="164194"/>
                </a:solidFill>
              </a:rPr>
              <a:t>Производители электрогенераторов</a:t>
            </a:r>
          </a:p>
          <a:p>
            <a:pPr marL="342900" indent="-342900" algn="just">
              <a:buClr>
                <a:srgbClr val="164194"/>
              </a:buClr>
              <a:buAutoNum type="arabicParenR"/>
            </a:pPr>
            <a:r>
              <a:rPr lang="ru-RU" sz="1400" dirty="0">
                <a:solidFill>
                  <a:srgbClr val="164194"/>
                </a:solidFill>
              </a:rPr>
              <a:t>Компании ТЭК</a:t>
            </a:r>
            <a:endParaRPr lang="ru-RU" dirty="0">
              <a:solidFill>
                <a:srgbClr val="008C95"/>
              </a:solidFill>
            </a:endParaRPr>
          </a:p>
          <a:p>
            <a:pPr algn="ctr"/>
            <a:endParaRPr lang="ru-RU" sz="1400" b="1" dirty="0">
              <a:solidFill>
                <a:srgbClr val="164194"/>
              </a:solidFill>
            </a:endParaRPr>
          </a:p>
          <a:p>
            <a:pPr algn="ctr"/>
            <a:endParaRPr lang="ru-RU" sz="1400" b="1" dirty="0">
              <a:solidFill>
                <a:srgbClr val="164194"/>
              </a:solidFill>
            </a:endParaRPr>
          </a:p>
          <a:p>
            <a:pPr algn="ctr"/>
            <a:r>
              <a:rPr lang="ru-RU" sz="1400" b="1" dirty="0">
                <a:solidFill>
                  <a:srgbClr val="164194"/>
                </a:solidFill>
              </a:rPr>
              <a:t>Каналы продвижения:</a:t>
            </a:r>
          </a:p>
          <a:p>
            <a:pPr marL="342900" indent="-342900">
              <a:buClr>
                <a:srgbClr val="164194"/>
              </a:buClr>
              <a:buFont typeface="+mj-lt"/>
              <a:buAutoNum type="arabicPeriod"/>
            </a:pPr>
            <a:r>
              <a:rPr lang="ru-RU" sz="1400" dirty="0">
                <a:solidFill>
                  <a:srgbClr val="164194"/>
                </a:solidFill>
              </a:rPr>
              <a:t>Сайт;</a:t>
            </a:r>
          </a:p>
          <a:p>
            <a:pPr marL="342900" indent="-342900">
              <a:buClr>
                <a:srgbClr val="164194"/>
              </a:buClr>
              <a:buFont typeface="+mj-lt"/>
              <a:buAutoNum type="arabicPeriod"/>
            </a:pPr>
            <a:r>
              <a:rPr lang="ru-RU" sz="1400" dirty="0" err="1">
                <a:solidFill>
                  <a:srgbClr val="164194"/>
                </a:solidFill>
              </a:rPr>
              <a:t>Таргетированная</a:t>
            </a:r>
            <a:r>
              <a:rPr lang="ru-RU" sz="1400" dirty="0">
                <a:solidFill>
                  <a:srgbClr val="164194"/>
                </a:solidFill>
              </a:rPr>
              <a:t> реклама в соц. Сетях</a:t>
            </a:r>
          </a:p>
          <a:p>
            <a:pPr marL="342900" indent="-342900">
              <a:buClr>
                <a:srgbClr val="164194"/>
              </a:buClr>
              <a:buFont typeface="+mj-lt"/>
              <a:buAutoNum type="arabicPeriod"/>
            </a:pPr>
            <a:r>
              <a:rPr lang="ru-RU" sz="1400" dirty="0">
                <a:solidFill>
                  <a:srgbClr val="164194"/>
                </a:solidFill>
              </a:rPr>
              <a:t>Контекстная реклама; </a:t>
            </a:r>
          </a:p>
          <a:p>
            <a:pPr marL="342900" indent="-342900">
              <a:buClr>
                <a:srgbClr val="164194"/>
              </a:buClr>
              <a:buFont typeface="+mj-lt"/>
              <a:buAutoNum type="arabicPeriod"/>
            </a:pPr>
            <a:r>
              <a:rPr lang="en-US" sz="1400" dirty="0">
                <a:solidFill>
                  <a:srgbClr val="164194"/>
                </a:solidFill>
              </a:rPr>
              <a:t>SEO</a:t>
            </a:r>
            <a:r>
              <a:rPr lang="ru-RU" sz="1400" dirty="0">
                <a:solidFill>
                  <a:srgbClr val="164194"/>
                </a:solidFill>
              </a:rPr>
              <a:t>-продвижение;</a:t>
            </a:r>
          </a:p>
          <a:p>
            <a:pPr marL="342900" indent="-342900">
              <a:buClr>
                <a:srgbClr val="164194"/>
              </a:buClr>
              <a:buFont typeface="+mj-lt"/>
              <a:buAutoNum type="arabicPeriod"/>
            </a:pPr>
            <a:r>
              <a:rPr lang="ru-RU" sz="1400" dirty="0">
                <a:solidFill>
                  <a:srgbClr val="164194"/>
                </a:solidFill>
              </a:rPr>
              <a:t>Менеджеры отдела продаж; </a:t>
            </a:r>
          </a:p>
          <a:p>
            <a:pPr marL="342900" indent="-342900">
              <a:buClr>
                <a:srgbClr val="164194"/>
              </a:buClr>
              <a:buFont typeface="+mj-lt"/>
              <a:buAutoNum type="arabicPeriod"/>
            </a:pPr>
            <a:r>
              <a:rPr lang="ru-RU" sz="1400" dirty="0">
                <a:solidFill>
                  <a:srgbClr val="164194"/>
                </a:solidFill>
              </a:rPr>
              <a:t>Рассылка на почту потенциальным потребителям;</a:t>
            </a:r>
          </a:p>
          <a:p>
            <a:pPr marL="342900" indent="-342900">
              <a:buClr>
                <a:srgbClr val="164194"/>
              </a:buClr>
              <a:buFont typeface="+mj-lt"/>
              <a:buAutoNum type="arabicPeriod"/>
            </a:pPr>
            <a:r>
              <a:rPr lang="ru-RU" sz="1400" dirty="0" err="1">
                <a:solidFill>
                  <a:srgbClr val="164194"/>
                </a:solidFill>
              </a:rPr>
              <a:t>Лендинг</a:t>
            </a:r>
            <a:r>
              <a:rPr lang="ru-RU" sz="1400" dirty="0">
                <a:solidFill>
                  <a:srgbClr val="164194"/>
                </a:solidFill>
              </a:rPr>
              <a:t>.</a:t>
            </a:r>
            <a:endParaRPr lang="ru-RU" sz="1400" b="1" dirty="0">
              <a:solidFill>
                <a:srgbClr val="164194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16650" y="982966"/>
            <a:ext cx="25747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164194"/>
                </a:solidFill>
              </a:rPr>
              <a:t>Цель на 2024 год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946826" y="829242"/>
            <a:ext cx="3273675" cy="738664"/>
          </a:xfrm>
          <a:prstGeom prst="rect">
            <a:avLst/>
          </a:prstGeom>
          <a:noFill/>
          <a:ln>
            <a:solidFill>
              <a:srgbClr val="9F70A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164194"/>
                </a:solidFill>
              </a:rPr>
              <a:t>Реализация ТОТЭ – 180 шт.</a:t>
            </a:r>
          </a:p>
          <a:p>
            <a:pPr algn="ctr"/>
            <a:r>
              <a:rPr lang="ru-RU" sz="1400" dirty="0">
                <a:solidFill>
                  <a:srgbClr val="164194"/>
                </a:solidFill>
              </a:rPr>
              <a:t>Средний чек – 55 тыс.руб.</a:t>
            </a:r>
          </a:p>
          <a:p>
            <a:pPr algn="ctr"/>
            <a:r>
              <a:rPr lang="ru-RU" sz="1400" dirty="0">
                <a:solidFill>
                  <a:srgbClr val="164194"/>
                </a:solidFill>
              </a:rPr>
              <a:t>Выручка – 7,5 млн.руб.</a:t>
            </a:r>
          </a:p>
        </p:txBody>
      </p:sp>
      <p:sp>
        <p:nvSpPr>
          <p:cNvPr id="32" name="Стрелка вправо 31"/>
          <p:cNvSpPr/>
          <p:nvPr/>
        </p:nvSpPr>
        <p:spPr>
          <a:xfrm>
            <a:off x="3593779" y="973471"/>
            <a:ext cx="1143000" cy="419100"/>
          </a:xfrm>
          <a:prstGeom prst="rightArrow">
            <a:avLst/>
          </a:prstGeom>
          <a:solidFill>
            <a:srgbClr val="9F70AD"/>
          </a:solidFill>
          <a:ln>
            <a:solidFill>
              <a:srgbClr val="9F70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522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Разработка технологии современного источника выработки электроэнергии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70AD47"/>
                </a:solidFill>
                <a:latin typeface="Montserrat"/>
                <a:ea typeface="Montserrat"/>
                <a:cs typeface="Montserrat"/>
                <a:sym typeface="Montserrat"/>
              </a:rPr>
              <a:t>Конкуренты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dirty="0"/>
          </a:p>
        </p:txBody>
      </p:sp>
      <p:sp>
        <p:nvSpPr>
          <p:cNvPr id="7" name="Дуга 6"/>
          <p:cNvSpPr/>
          <p:nvPr/>
        </p:nvSpPr>
        <p:spPr bwMode="auto">
          <a:xfrm>
            <a:off x="5035834" y="3613671"/>
            <a:ext cx="961348" cy="961348"/>
          </a:xfrm>
          <a:prstGeom prst="arc">
            <a:avLst>
              <a:gd name="adj1" fmla="val 16200000"/>
              <a:gd name="adj2" fmla="val 13364973"/>
            </a:avLst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Дуга 7"/>
          <p:cNvSpPr/>
          <p:nvPr/>
        </p:nvSpPr>
        <p:spPr bwMode="auto">
          <a:xfrm>
            <a:off x="5027703" y="4685701"/>
            <a:ext cx="961348" cy="961348"/>
          </a:xfrm>
          <a:prstGeom prst="arc">
            <a:avLst>
              <a:gd name="adj1" fmla="val 19792516"/>
              <a:gd name="adj2" fmla="val 16251511"/>
            </a:avLst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Полилиния 8"/>
          <p:cNvSpPr/>
          <p:nvPr/>
        </p:nvSpPr>
        <p:spPr bwMode="auto">
          <a:xfrm flipH="1">
            <a:off x="5937593" y="2514222"/>
            <a:ext cx="4231077" cy="265288"/>
          </a:xfrm>
          <a:custGeom>
            <a:avLst/>
            <a:gdLst>
              <a:gd name="connsiteX0" fmla="*/ 0 w 3657600"/>
              <a:gd name="connsiteY0" fmla="*/ 0 h 146050"/>
              <a:gd name="connsiteX1" fmla="*/ 3384550 w 3657600"/>
              <a:gd name="connsiteY1" fmla="*/ 0 h 146050"/>
              <a:gd name="connsiteX2" fmla="*/ 3657600 w 3657600"/>
              <a:gd name="connsiteY2" fmla="*/ 146050 h 146050"/>
              <a:gd name="connsiteX0" fmla="*/ 0 w 3627833"/>
              <a:gd name="connsiteY0" fmla="*/ 0 h 130237"/>
              <a:gd name="connsiteX1" fmla="*/ 3384550 w 3627833"/>
              <a:gd name="connsiteY1" fmla="*/ 0 h 130237"/>
              <a:gd name="connsiteX2" fmla="*/ 3627833 w 3627833"/>
              <a:gd name="connsiteY2" fmla="*/ 130237 h 130237"/>
              <a:gd name="connsiteX0" fmla="*/ 0 w 3609514"/>
              <a:gd name="connsiteY0" fmla="*/ 0 h 130237"/>
              <a:gd name="connsiteX1" fmla="*/ 3384550 w 3609514"/>
              <a:gd name="connsiteY1" fmla="*/ 0 h 130237"/>
              <a:gd name="connsiteX2" fmla="*/ 3609514 w 3609514"/>
              <a:gd name="connsiteY2" fmla="*/ 130237 h 13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9514" h="130237">
                <a:moveTo>
                  <a:pt x="0" y="0"/>
                </a:moveTo>
                <a:lnTo>
                  <a:pt x="3384550" y="0"/>
                </a:lnTo>
                <a:lnTo>
                  <a:pt x="3609514" y="130237"/>
                </a:lnTo>
              </a:path>
            </a:pathLst>
          </a:custGeom>
          <a:noFill/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latin typeface="Arial" charset="0"/>
            </a:endParaRPr>
          </a:p>
        </p:txBody>
      </p:sp>
      <p:sp>
        <p:nvSpPr>
          <p:cNvPr id="10" name="Полилиния 9"/>
          <p:cNvSpPr/>
          <p:nvPr/>
        </p:nvSpPr>
        <p:spPr bwMode="auto">
          <a:xfrm flipH="1">
            <a:off x="5929540" y="4686040"/>
            <a:ext cx="4239129" cy="243021"/>
          </a:xfrm>
          <a:custGeom>
            <a:avLst/>
            <a:gdLst>
              <a:gd name="connsiteX0" fmla="*/ 0 w 3657600"/>
              <a:gd name="connsiteY0" fmla="*/ 0 h 146050"/>
              <a:gd name="connsiteX1" fmla="*/ 3384550 w 3657600"/>
              <a:gd name="connsiteY1" fmla="*/ 0 h 146050"/>
              <a:gd name="connsiteX2" fmla="*/ 3657600 w 3657600"/>
              <a:gd name="connsiteY2" fmla="*/ 146050 h 146050"/>
              <a:gd name="connsiteX0" fmla="*/ 0 w 3646151"/>
              <a:gd name="connsiteY0" fmla="*/ 0 h 139140"/>
              <a:gd name="connsiteX1" fmla="*/ 3384550 w 3646151"/>
              <a:gd name="connsiteY1" fmla="*/ 0 h 139140"/>
              <a:gd name="connsiteX2" fmla="*/ 3646151 w 3646151"/>
              <a:gd name="connsiteY2" fmla="*/ 139140 h 139140"/>
              <a:gd name="connsiteX0" fmla="*/ 0 w 3616384"/>
              <a:gd name="connsiteY0" fmla="*/ 0 h 156416"/>
              <a:gd name="connsiteX1" fmla="*/ 3384550 w 3616384"/>
              <a:gd name="connsiteY1" fmla="*/ 0 h 156416"/>
              <a:gd name="connsiteX2" fmla="*/ 3616384 w 3616384"/>
              <a:gd name="connsiteY2" fmla="*/ 156416 h 156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16384" h="156416">
                <a:moveTo>
                  <a:pt x="0" y="0"/>
                </a:moveTo>
                <a:lnTo>
                  <a:pt x="3384550" y="0"/>
                </a:lnTo>
                <a:lnTo>
                  <a:pt x="3616384" y="156416"/>
                </a:lnTo>
              </a:path>
            </a:pathLst>
          </a:custGeom>
          <a:noFill/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latin typeface="Arial" charset="0"/>
            </a:endParaRPr>
          </a:p>
        </p:txBody>
      </p:sp>
      <p:sp>
        <p:nvSpPr>
          <p:cNvPr id="11" name="Полилиния 10"/>
          <p:cNvSpPr/>
          <p:nvPr/>
        </p:nvSpPr>
        <p:spPr bwMode="auto">
          <a:xfrm>
            <a:off x="871647" y="1770737"/>
            <a:ext cx="4172025" cy="102891"/>
          </a:xfrm>
          <a:custGeom>
            <a:avLst/>
            <a:gdLst>
              <a:gd name="connsiteX0" fmla="*/ 0 w 3657600"/>
              <a:gd name="connsiteY0" fmla="*/ 0 h 146050"/>
              <a:gd name="connsiteX1" fmla="*/ 3384550 w 3657600"/>
              <a:gd name="connsiteY1" fmla="*/ 0 h 146050"/>
              <a:gd name="connsiteX2" fmla="*/ 3657600 w 3657600"/>
              <a:gd name="connsiteY2" fmla="*/ 146050 h 146050"/>
              <a:gd name="connsiteX0" fmla="*/ 0 w 3559138"/>
              <a:gd name="connsiteY0" fmla="*/ 0 h 91281"/>
              <a:gd name="connsiteX1" fmla="*/ 3384550 w 3559138"/>
              <a:gd name="connsiteY1" fmla="*/ 0 h 91281"/>
              <a:gd name="connsiteX2" fmla="*/ 3559138 w 3559138"/>
              <a:gd name="connsiteY2" fmla="*/ 91281 h 91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59138" h="91281">
                <a:moveTo>
                  <a:pt x="0" y="0"/>
                </a:moveTo>
                <a:lnTo>
                  <a:pt x="3384550" y="0"/>
                </a:lnTo>
                <a:lnTo>
                  <a:pt x="3559138" y="91281"/>
                </a:lnTo>
              </a:path>
            </a:pathLst>
          </a:custGeom>
          <a:noFill/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Полилиния 11"/>
          <p:cNvSpPr/>
          <p:nvPr/>
        </p:nvSpPr>
        <p:spPr bwMode="auto">
          <a:xfrm>
            <a:off x="871647" y="3547999"/>
            <a:ext cx="4282970" cy="219203"/>
          </a:xfrm>
          <a:custGeom>
            <a:avLst/>
            <a:gdLst>
              <a:gd name="connsiteX0" fmla="*/ 0 w 3657600"/>
              <a:gd name="connsiteY0" fmla="*/ 0 h 146050"/>
              <a:gd name="connsiteX1" fmla="*/ 3384550 w 3657600"/>
              <a:gd name="connsiteY1" fmla="*/ 0 h 146050"/>
              <a:gd name="connsiteX2" fmla="*/ 3657600 w 3657600"/>
              <a:gd name="connsiteY2" fmla="*/ 146050 h 146050"/>
              <a:gd name="connsiteX0" fmla="*/ 0 w 3688131"/>
              <a:gd name="connsiteY0" fmla="*/ 0 h 215900"/>
              <a:gd name="connsiteX1" fmla="*/ 3384550 w 3688131"/>
              <a:gd name="connsiteY1" fmla="*/ 0 h 215900"/>
              <a:gd name="connsiteX2" fmla="*/ 3688131 w 3688131"/>
              <a:gd name="connsiteY2" fmla="*/ 215900 h 215900"/>
              <a:gd name="connsiteX0" fmla="*/ 0 w 3653784"/>
              <a:gd name="connsiteY0" fmla="*/ 0 h 194468"/>
              <a:gd name="connsiteX1" fmla="*/ 3384550 w 3653784"/>
              <a:gd name="connsiteY1" fmla="*/ 0 h 194468"/>
              <a:gd name="connsiteX2" fmla="*/ 3653784 w 3653784"/>
              <a:gd name="connsiteY2" fmla="*/ 194468 h 194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53784" h="194468">
                <a:moveTo>
                  <a:pt x="0" y="0"/>
                </a:moveTo>
                <a:lnTo>
                  <a:pt x="3384550" y="0"/>
                </a:lnTo>
                <a:lnTo>
                  <a:pt x="3653784" y="194468"/>
                </a:lnTo>
              </a:path>
            </a:pathLst>
          </a:custGeom>
          <a:noFill/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latin typeface="Arial" charset="0"/>
            </a:endParaRPr>
          </a:p>
        </p:txBody>
      </p:sp>
      <p:sp>
        <p:nvSpPr>
          <p:cNvPr id="13" name="Дуга 12"/>
          <p:cNvSpPr/>
          <p:nvPr/>
        </p:nvSpPr>
        <p:spPr bwMode="auto">
          <a:xfrm>
            <a:off x="5035834" y="1432524"/>
            <a:ext cx="961348" cy="961348"/>
          </a:xfrm>
          <a:prstGeom prst="arc">
            <a:avLst>
              <a:gd name="adj1" fmla="val 16200000"/>
              <a:gd name="adj2" fmla="val 11100097"/>
            </a:avLst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Дуга 14"/>
          <p:cNvSpPr/>
          <p:nvPr/>
        </p:nvSpPr>
        <p:spPr bwMode="auto">
          <a:xfrm>
            <a:off x="5027703" y="2482469"/>
            <a:ext cx="961348" cy="961348"/>
          </a:xfrm>
          <a:prstGeom prst="arc">
            <a:avLst>
              <a:gd name="adj1" fmla="val 20178910"/>
              <a:gd name="adj2" fmla="val 16251511"/>
            </a:avLst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746" y="3698193"/>
            <a:ext cx="691273" cy="69127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377" y="4922253"/>
            <a:ext cx="540000" cy="540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760" y="1651046"/>
            <a:ext cx="540000" cy="540000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2313472" y="684124"/>
            <a:ext cx="86613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164194"/>
                </a:solidFill>
                <a:latin typeface="YS Text"/>
              </a:rPr>
              <a:t>Ведущими</a:t>
            </a:r>
            <a:r>
              <a:rPr lang="ru-RU" sz="2000" dirty="0">
                <a:solidFill>
                  <a:srgbClr val="164194"/>
                </a:solidFill>
                <a:latin typeface="YS Text"/>
              </a:rPr>
              <a:t> мировыми </a:t>
            </a:r>
            <a:r>
              <a:rPr lang="ru-RU" sz="2000" b="1" dirty="0">
                <a:solidFill>
                  <a:srgbClr val="164194"/>
                </a:solidFill>
                <a:latin typeface="YS Text"/>
              </a:rPr>
              <a:t>фирмами</a:t>
            </a:r>
            <a:r>
              <a:rPr lang="ru-RU" sz="2000" dirty="0">
                <a:solidFill>
                  <a:srgbClr val="164194"/>
                </a:solidFill>
                <a:latin typeface="YS Text"/>
              </a:rPr>
              <a:t>-</a:t>
            </a:r>
            <a:r>
              <a:rPr lang="ru-RU" sz="2000" b="1" dirty="0">
                <a:solidFill>
                  <a:srgbClr val="164194"/>
                </a:solidFill>
                <a:latin typeface="YS Text"/>
              </a:rPr>
              <a:t>производителями</a:t>
            </a:r>
            <a:r>
              <a:rPr lang="ru-RU" sz="2000" dirty="0">
                <a:solidFill>
                  <a:srgbClr val="164194"/>
                </a:solidFill>
                <a:latin typeface="YS Text"/>
              </a:rPr>
              <a:t>  </a:t>
            </a:r>
            <a:r>
              <a:rPr lang="ru-RU" sz="2000" b="1" dirty="0">
                <a:solidFill>
                  <a:srgbClr val="164194"/>
                </a:solidFill>
                <a:latin typeface="YS Text"/>
              </a:rPr>
              <a:t>ТОТЭ</a:t>
            </a:r>
            <a:r>
              <a:rPr lang="ru-RU" sz="2000" dirty="0">
                <a:solidFill>
                  <a:srgbClr val="164194"/>
                </a:solidFill>
                <a:latin typeface="YS Text"/>
              </a:rPr>
              <a:t> являются </a:t>
            </a:r>
            <a:endParaRPr lang="ru-RU" sz="2000" dirty="0">
              <a:solidFill>
                <a:srgbClr val="164194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271585" y="4777370"/>
            <a:ext cx="384111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>
                <a:solidFill>
                  <a:srgbClr val="164194"/>
                </a:solidFill>
                <a:latin typeface="YS Text"/>
              </a:rPr>
              <a:t>«</a:t>
            </a:r>
            <a:r>
              <a:rPr lang="en-US" sz="1800" b="1" dirty="0">
                <a:solidFill>
                  <a:srgbClr val="164194"/>
                </a:solidFill>
                <a:latin typeface="YS Text"/>
              </a:rPr>
              <a:t>Cummins</a:t>
            </a:r>
            <a:r>
              <a:rPr lang="en-US" sz="1800" dirty="0">
                <a:solidFill>
                  <a:srgbClr val="164194"/>
                </a:solidFill>
                <a:latin typeface="YS Text"/>
              </a:rPr>
              <a:t>-</a:t>
            </a:r>
            <a:r>
              <a:rPr lang="en-US" sz="1800" b="1" dirty="0" err="1">
                <a:solidFill>
                  <a:srgbClr val="164194"/>
                </a:solidFill>
                <a:latin typeface="YS Text"/>
              </a:rPr>
              <a:t>SOFCo</a:t>
            </a:r>
            <a:r>
              <a:rPr lang="en-US" sz="1800" dirty="0">
                <a:solidFill>
                  <a:srgbClr val="164194"/>
                </a:solidFill>
                <a:latin typeface="YS Text"/>
              </a:rPr>
              <a:t>»</a:t>
            </a:r>
            <a:endParaRPr lang="ru-RU" sz="1800" dirty="0">
              <a:solidFill>
                <a:srgbClr val="164194"/>
              </a:solidFill>
              <a:latin typeface="YS Text"/>
            </a:endParaRPr>
          </a:p>
          <a:p>
            <a:r>
              <a:rPr lang="ru-RU" sz="1800" b="1" dirty="0">
                <a:solidFill>
                  <a:srgbClr val="164194"/>
                </a:solidFill>
                <a:latin typeface="YS Text"/>
              </a:rPr>
              <a:t>Мощность: от 100 Вт до 2000 Вт</a:t>
            </a:r>
            <a:endParaRPr lang="en-US" sz="1800" b="1" dirty="0">
              <a:solidFill>
                <a:srgbClr val="164194"/>
              </a:solidFill>
              <a:latin typeface="YS Text"/>
            </a:endParaRPr>
          </a:p>
          <a:p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YS Text"/>
              </a:rPr>
              <a:t> </a:t>
            </a:r>
            <a:endParaRPr lang="ru-RU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256312" y="1858862"/>
            <a:ext cx="39052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164194"/>
                </a:solidFill>
                <a:latin typeface="YS Text"/>
              </a:rPr>
              <a:t>«</a:t>
            </a:r>
            <a:r>
              <a:rPr lang="en-US" sz="1800" b="1" dirty="0">
                <a:solidFill>
                  <a:srgbClr val="164194"/>
                </a:solidFill>
                <a:latin typeface="YS Text"/>
              </a:rPr>
              <a:t>Delphi</a:t>
            </a:r>
            <a:r>
              <a:rPr lang="en-US" sz="1800" dirty="0">
                <a:solidFill>
                  <a:srgbClr val="164194"/>
                </a:solidFill>
                <a:latin typeface="YS Text"/>
              </a:rPr>
              <a:t>-Battelle»</a:t>
            </a:r>
            <a:endParaRPr lang="ru-RU" sz="1800" dirty="0">
              <a:solidFill>
                <a:srgbClr val="164194"/>
              </a:solidFill>
              <a:latin typeface="YS Text"/>
            </a:endParaRPr>
          </a:p>
          <a:p>
            <a:r>
              <a:rPr lang="ru-RU" sz="1800" b="1" dirty="0">
                <a:solidFill>
                  <a:srgbClr val="164194"/>
                </a:solidFill>
                <a:latin typeface="YS Text"/>
              </a:rPr>
              <a:t>Мощность: от 100 Вт до 2000 Вт</a:t>
            </a:r>
            <a:r>
              <a:rPr lang="en-US" sz="1800" dirty="0">
                <a:solidFill>
                  <a:srgbClr val="164194"/>
                </a:solidFill>
                <a:latin typeface="YS Text"/>
              </a:rPr>
              <a:t>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924767" y="2877206"/>
            <a:ext cx="384111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164194"/>
                </a:solidFill>
                <a:latin typeface="YS Text"/>
              </a:rPr>
              <a:t>«General Electric»</a:t>
            </a:r>
            <a:endParaRPr lang="ru-RU" sz="1800" dirty="0">
              <a:solidFill>
                <a:srgbClr val="164194"/>
              </a:solidFill>
              <a:latin typeface="YS Text"/>
            </a:endParaRPr>
          </a:p>
          <a:p>
            <a:r>
              <a:rPr lang="ru-RU" sz="1800" b="1" dirty="0">
                <a:solidFill>
                  <a:srgbClr val="164194"/>
                </a:solidFill>
                <a:latin typeface="YS Text"/>
              </a:rPr>
              <a:t>Мощность: от 50 Вт до 3500 Вт</a:t>
            </a:r>
            <a:endParaRPr lang="en-US" sz="1800" b="1" dirty="0">
              <a:solidFill>
                <a:srgbClr val="164194"/>
              </a:solidFill>
              <a:latin typeface="YS Text"/>
            </a:endParaRPr>
          </a:p>
          <a:p>
            <a:endParaRPr lang="ru-RU" sz="1800" dirty="0">
              <a:solidFill>
                <a:schemeClr val="bg1">
                  <a:lumMod val="50000"/>
                </a:schemeClr>
              </a:solidFill>
              <a:latin typeface="YS Text"/>
            </a:endParaRPr>
          </a:p>
          <a:p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YS Text"/>
              </a:rPr>
              <a:t> 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328224" y="3998923"/>
            <a:ext cx="486543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164194"/>
                </a:solidFill>
                <a:latin typeface="YS Text"/>
              </a:rPr>
              <a:t>«Siemens-Westinghouse Power Corporation»</a:t>
            </a:r>
            <a:endParaRPr lang="ru-RU" sz="1800" dirty="0">
              <a:solidFill>
                <a:srgbClr val="164194"/>
              </a:solidFill>
              <a:latin typeface="YS Text"/>
            </a:endParaRPr>
          </a:p>
          <a:p>
            <a:r>
              <a:rPr lang="ru-RU" sz="1800" b="1" dirty="0">
                <a:solidFill>
                  <a:srgbClr val="164194"/>
                </a:solidFill>
                <a:latin typeface="YS Text"/>
              </a:rPr>
              <a:t>Мощность: от 100 Вт до 1000 Вт</a:t>
            </a:r>
            <a:endParaRPr lang="en-US" sz="1800" b="1" dirty="0">
              <a:solidFill>
                <a:srgbClr val="164194"/>
              </a:solidFill>
              <a:latin typeface="YS Text"/>
            </a:endParaRPr>
          </a:p>
          <a:p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YS Text"/>
              </a:rPr>
              <a:t>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959610" y="1823123"/>
            <a:ext cx="38411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>
                <a:solidFill>
                  <a:srgbClr val="164194"/>
                </a:solidFill>
                <a:latin typeface="YS Text"/>
              </a:rPr>
              <a:t>ТОПАЗ</a:t>
            </a:r>
          </a:p>
          <a:p>
            <a:r>
              <a:rPr lang="ru-RU" sz="1800" b="1" dirty="0">
                <a:solidFill>
                  <a:srgbClr val="164194"/>
                </a:solidFill>
                <a:latin typeface="YS Text"/>
              </a:rPr>
              <a:t>Мощность: от 100 Вт до 1000 Вт</a:t>
            </a:r>
            <a:endParaRPr lang="en-US" sz="1800" b="1" dirty="0">
              <a:solidFill>
                <a:srgbClr val="164194"/>
              </a:solidFill>
              <a:latin typeface="YS Text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123810" y="2575051"/>
            <a:ext cx="251645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164194"/>
                </a:solidFill>
                <a:latin typeface="YS Text"/>
              </a:rPr>
              <a:t>«</a:t>
            </a:r>
            <a:r>
              <a:rPr lang="en-US" sz="1800" dirty="0" err="1">
                <a:solidFill>
                  <a:srgbClr val="164194"/>
                </a:solidFill>
                <a:latin typeface="YS Text"/>
              </a:rPr>
              <a:t>FuelCell</a:t>
            </a:r>
            <a:r>
              <a:rPr lang="en-US" sz="1800" dirty="0">
                <a:solidFill>
                  <a:srgbClr val="164194"/>
                </a:solidFill>
                <a:latin typeface="YS Text"/>
              </a:rPr>
              <a:t> Energy»</a:t>
            </a:r>
            <a:endParaRPr lang="ru-RU" sz="1800" dirty="0">
              <a:solidFill>
                <a:srgbClr val="164194"/>
              </a:solidFill>
              <a:latin typeface="YS Text"/>
            </a:endParaRPr>
          </a:p>
          <a:p>
            <a:r>
              <a:rPr lang="ru-RU" sz="1800" b="1" dirty="0">
                <a:solidFill>
                  <a:srgbClr val="164194"/>
                </a:solidFill>
                <a:latin typeface="YS Text"/>
              </a:rPr>
              <a:t>Мощность: нет данных</a:t>
            </a:r>
            <a:endParaRPr lang="en-US" sz="1800" dirty="0">
              <a:solidFill>
                <a:srgbClr val="164194"/>
              </a:solidFill>
              <a:latin typeface="YS Text"/>
            </a:endParaRPr>
          </a:p>
          <a:p>
            <a:endParaRPr lang="en-US" sz="1800" dirty="0">
              <a:solidFill>
                <a:srgbClr val="164194"/>
              </a:solidFill>
              <a:latin typeface="YS Text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886332" y="3657600"/>
            <a:ext cx="38411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164194"/>
                </a:solidFill>
                <a:latin typeface="YS Text"/>
              </a:rPr>
              <a:t>«Horizon Fuel Cell Technologies»</a:t>
            </a:r>
            <a:endParaRPr lang="ru-RU" sz="1800" dirty="0">
              <a:solidFill>
                <a:srgbClr val="164194"/>
              </a:solidFill>
              <a:latin typeface="YS Text"/>
            </a:endParaRPr>
          </a:p>
          <a:p>
            <a:r>
              <a:rPr lang="ru-RU" sz="1800" b="1" dirty="0">
                <a:solidFill>
                  <a:srgbClr val="164194"/>
                </a:solidFill>
                <a:latin typeface="YS Text"/>
              </a:rPr>
              <a:t>Мощность: от 100 Вт до 1000 Вт</a:t>
            </a:r>
            <a:endParaRPr lang="en-US" sz="1800" b="1" dirty="0">
              <a:solidFill>
                <a:srgbClr val="164194"/>
              </a:solidFill>
              <a:latin typeface="YS Text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557" y="2551262"/>
            <a:ext cx="691273" cy="691273"/>
          </a:xfrm>
          <a:prstGeom prst="rect">
            <a:avLst/>
          </a:prstGeom>
        </p:spPr>
      </p:pic>
      <p:pic>
        <p:nvPicPr>
          <p:cNvPr id="28" name="Picture 2" descr="https://img.einpresswire.com/medium/96617/horizon-vls-high-power-fc-stack.pn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308" y="4411093"/>
            <a:ext cx="2224718" cy="14831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Responsive image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1116" y="1864875"/>
            <a:ext cx="1789683" cy="17896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959610" y="1352605"/>
            <a:ext cx="35477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>
                <a:solidFill>
                  <a:srgbClr val="164194"/>
                </a:solidFill>
                <a:latin typeface="YS Text"/>
              </a:rPr>
              <a:t>Группа компаний «</a:t>
            </a:r>
            <a:r>
              <a:rPr lang="en-US" sz="1800" dirty="0">
                <a:solidFill>
                  <a:srgbClr val="164194"/>
                </a:solidFill>
                <a:latin typeface="YS Text"/>
              </a:rPr>
              <a:t>INENERGY</a:t>
            </a:r>
            <a:r>
              <a:rPr lang="ru-RU" sz="1800" dirty="0">
                <a:solidFill>
                  <a:srgbClr val="164194"/>
                </a:solidFill>
                <a:latin typeface="YS Text"/>
              </a:rPr>
              <a:t>»</a:t>
            </a:r>
            <a:endParaRPr lang="en-US" sz="1800" dirty="0">
              <a:solidFill>
                <a:srgbClr val="164194"/>
              </a:solidFill>
              <a:latin typeface="YS Text"/>
            </a:endParaRPr>
          </a:p>
        </p:txBody>
      </p:sp>
    </p:spTree>
    <p:extLst>
      <p:ext uri="{BB962C8B-B14F-4D97-AF65-F5344CB8AC3E}">
        <p14:creationId xmlns:p14="http://schemas.microsoft.com/office/powerpoint/2010/main" val="1446366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Разработка технологии современного источника выработки электроэнергии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Экономика сейчас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22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 прогноз на ближайшее время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984905" y="1093212"/>
            <a:ext cx="3776281" cy="584775"/>
          </a:xfrm>
          <a:prstGeom prst="rect">
            <a:avLst/>
          </a:prstGeom>
          <a:noFill/>
          <a:ln>
            <a:solidFill>
              <a:srgbClr val="164194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64194"/>
                </a:solidFill>
              </a:rPr>
              <a:t>Средний чек ТОТЭ =</a:t>
            </a:r>
            <a:r>
              <a:rPr lang="ru-RU" sz="1600" b="1" dirty="0">
                <a:solidFill>
                  <a:srgbClr val="008C95"/>
                </a:solidFill>
              </a:rPr>
              <a:t> </a:t>
            </a:r>
            <a:r>
              <a:rPr lang="ru-RU" sz="1600" b="1" dirty="0">
                <a:solidFill>
                  <a:srgbClr val="9F70AD"/>
                </a:solidFill>
              </a:rPr>
              <a:t>55 000 руб.</a:t>
            </a:r>
          </a:p>
          <a:p>
            <a:r>
              <a:rPr lang="ru-RU" sz="1600" b="1" dirty="0">
                <a:solidFill>
                  <a:srgbClr val="164194"/>
                </a:solidFill>
              </a:rPr>
              <a:t>Себестоимость = </a:t>
            </a:r>
            <a:r>
              <a:rPr lang="ru-RU" sz="1600" b="1" dirty="0">
                <a:solidFill>
                  <a:srgbClr val="9F70AD"/>
                </a:solidFill>
              </a:rPr>
              <a:t>29 000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4905" y="1854108"/>
            <a:ext cx="3552853" cy="1877437"/>
          </a:xfrm>
          <a:prstGeom prst="rect">
            <a:avLst/>
          </a:prstGeom>
          <a:noFill/>
          <a:ln>
            <a:solidFill>
              <a:srgbClr val="164194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64194"/>
                </a:solidFill>
              </a:rPr>
              <a:t>ИНВЕСТИРОВАНИЕ:</a:t>
            </a:r>
          </a:p>
          <a:p>
            <a:endParaRPr lang="ru-RU" sz="1600" b="1" dirty="0">
              <a:solidFill>
                <a:srgbClr val="008C95"/>
              </a:solidFill>
            </a:endParaRPr>
          </a:p>
          <a:p>
            <a:r>
              <a:rPr lang="ru-RU" sz="2400" b="1" dirty="0">
                <a:solidFill>
                  <a:srgbClr val="9F70AD"/>
                </a:solidFill>
              </a:rPr>
              <a:t>1 000 000 </a:t>
            </a:r>
            <a:r>
              <a:rPr lang="ru-RU" sz="1600" b="1" dirty="0">
                <a:solidFill>
                  <a:srgbClr val="164194"/>
                </a:solidFill>
              </a:rPr>
              <a:t>– грант</a:t>
            </a:r>
          </a:p>
          <a:p>
            <a:r>
              <a:rPr lang="ru-RU" sz="2400" b="1" dirty="0">
                <a:solidFill>
                  <a:srgbClr val="9F70AD"/>
                </a:solidFill>
              </a:rPr>
              <a:t>500 000 </a:t>
            </a:r>
            <a:r>
              <a:rPr lang="ru-RU" sz="1600" b="1" dirty="0">
                <a:solidFill>
                  <a:srgbClr val="164194"/>
                </a:solidFill>
              </a:rPr>
              <a:t>– инвестиции (под 30% годовых)</a:t>
            </a:r>
          </a:p>
          <a:p>
            <a:endParaRPr lang="ru-RU" sz="1600" b="1" dirty="0">
              <a:solidFill>
                <a:srgbClr val="008C95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84905" y="3907666"/>
            <a:ext cx="3552853" cy="954107"/>
          </a:xfrm>
          <a:prstGeom prst="rect">
            <a:avLst/>
          </a:prstGeom>
          <a:noFill/>
          <a:ln>
            <a:solidFill>
              <a:srgbClr val="164194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64194"/>
                </a:solidFill>
              </a:rPr>
              <a:t>ОКУПАЕМОСТЬ:</a:t>
            </a:r>
          </a:p>
          <a:p>
            <a:endParaRPr lang="ru-RU" sz="1600" b="1" dirty="0">
              <a:solidFill>
                <a:srgbClr val="008C95"/>
              </a:solidFill>
            </a:endParaRPr>
          </a:p>
          <a:p>
            <a:r>
              <a:rPr lang="ru-RU" sz="2400" b="1" dirty="0">
                <a:solidFill>
                  <a:srgbClr val="9F70AD"/>
                </a:solidFill>
              </a:rPr>
              <a:t>1 год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42457" y="325694"/>
            <a:ext cx="4432364" cy="400110"/>
          </a:xfrm>
          <a:prstGeom prst="rect">
            <a:avLst/>
          </a:prstGeom>
          <a:noFill/>
          <a:ln>
            <a:solidFill>
              <a:srgbClr val="164194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164194"/>
                </a:solidFill>
              </a:rPr>
              <a:t>Движение денежных потоков</a:t>
            </a:r>
          </a:p>
        </p:txBody>
      </p:sp>
      <p:graphicFrame>
        <p:nvGraphicFramePr>
          <p:cNvPr id="42" name="Диаграмма 4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9259521"/>
              </p:ext>
            </p:extLst>
          </p:nvPr>
        </p:nvGraphicFramePr>
        <p:xfrm>
          <a:off x="4880602" y="750985"/>
          <a:ext cx="7160255" cy="5476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3" name="Заголовок 2"/>
          <p:cNvSpPr txBox="1">
            <a:spLocks/>
          </p:cNvSpPr>
          <p:nvPr/>
        </p:nvSpPr>
        <p:spPr>
          <a:xfrm>
            <a:off x="1524000" y="2863561"/>
            <a:ext cx="895350" cy="6464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defRPr>
            </a:lvl1pPr>
          </a:lstStyle>
          <a:p>
            <a:r>
              <a:rPr lang="en-US"/>
              <a:t>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7138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Разработка технологии современного источника выработки электроэнергии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7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73859" y="769080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  <a:t>Стратегия развития</a:t>
            </a: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sz="54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113528" y="2609392"/>
            <a:ext cx="11770069" cy="2899608"/>
            <a:chOff x="3077580" y="3069798"/>
            <a:chExt cx="9563181" cy="2310389"/>
          </a:xfrm>
        </p:grpSpPr>
        <p:sp>
          <p:nvSpPr>
            <p:cNvPr id="8" name="Овал 7"/>
            <p:cNvSpPr/>
            <p:nvPr/>
          </p:nvSpPr>
          <p:spPr bwMode="auto">
            <a:xfrm>
              <a:off x="3366604" y="3286669"/>
              <a:ext cx="828000" cy="828000"/>
            </a:xfrm>
            <a:prstGeom prst="ellipse">
              <a:avLst/>
            </a:prstGeom>
            <a:solidFill>
              <a:sysClr val="window" lastClr="FFFFFF">
                <a:alpha val="70000"/>
              </a:sysClr>
            </a:solidFill>
            <a:ln w="12700" cmpd="sng">
              <a:solidFill>
                <a:srgbClr val="9F70AD"/>
              </a:solidFill>
            </a:ln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800" b="1" dirty="0">
                  <a:solidFill>
                    <a:srgbClr val="9F70AD"/>
                  </a:solidFill>
                </a:rPr>
                <a:t>Сент</a:t>
              </a:r>
              <a:r>
                <a:rPr lang="ru-RU" sz="1800" b="1" kern="1200" dirty="0">
                  <a:solidFill>
                    <a:srgbClr val="9F70AD"/>
                  </a:solidFill>
                  <a:ea typeface="+mn-ea"/>
                  <a:cs typeface="+mn-cs"/>
                </a:rPr>
                <a:t>.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9F70AD"/>
                  </a:solidFill>
                  <a:effectLst/>
                  <a:uLnTx/>
                  <a:uFillTx/>
                  <a:ea typeface="+mn-ea"/>
                  <a:cs typeface="+mn-cs"/>
                </a:rPr>
                <a:t>2023</a:t>
              </a:r>
            </a:p>
          </p:txBody>
        </p:sp>
        <p:sp>
          <p:nvSpPr>
            <p:cNvPr id="9" name="Овал 8"/>
            <p:cNvSpPr/>
            <p:nvPr/>
          </p:nvSpPr>
          <p:spPr bwMode="auto">
            <a:xfrm>
              <a:off x="5040858" y="3286669"/>
              <a:ext cx="828000" cy="828000"/>
            </a:xfrm>
            <a:prstGeom prst="ellipse">
              <a:avLst/>
            </a:prstGeom>
            <a:solidFill>
              <a:sysClr val="window" lastClr="FFFFFF">
                <a:alpha val="70000"/>
              </a:sysClr>
            </a:solidFill>
            <a:ln w="12700" cmpd="sng">
              <a:solidFill>
                <a:srgbClr val="9F70AD"/>
              </a:solidFill>
            </a:ln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800" b="1" kern="1200" dirty="0">
                  <a:solidFill>
                    <a:srgbClr val="9F70AD"/>
                  </a:solidFill>
                  <a:ea typeface="+mn-ea"/>
                  <a:cs typeface="+mn-cs"/>
                </a:rPr>
                <a:t>Февр.</a:t>
              </a:r>
              <a:endPara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9F70AD"/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800" b="1" kern="1200" dirty="0">
                  <a:solidFill>
                    <a:srgbClr val="9F70AD"/>
                  </a:solidFill>
                  <a:ea typeface="+mn-ea"/>
                  <a:cs typeface="+mn-cs"/>
                </a:rPr>
                <a:t>2024</a:t>
              </a:r>
              <a:endPara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9F70AD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0" name="Овал 9"/>
            <p:cNvSpPr/>
            <p:nvPr/>
          </p:nvSpPr>
          <p:spPr bwMode="auto">
            <a:xfrm>
              <a:off x="6601964" y="3286669"/>
              <a:ext cx="828000" cy="828000"/>
            </a:xfrm>
            <a:prstGeom prst="ellipse">
              <a:avLst/>
            </a:prstGeom>
            <a:solidFill>
              <a:sysClr val="window" lastClr="FFFFFF">
                <a:alpha val="70000"/>
              </a:sysClr>
            </a:solidFill>
            <a:ln w="12700" cmpd="sng">
              <a:solidFill>
                <a:srgbClr val="9F70AD"/>
              </a:solidFill>
            </a:ln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9F70AD"/>
                  </a:solidFill>
                  <a:effectLst/>
                  <a:uLnTx/>
                  <a:uFillTx/>
                  <a:ea typeface="+mn-ea"/>
                  <a:cs typeface="+mn-cs"/>
                </a:rPr>
                <a:t>Апр.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800" b="1" kern="1200" dirty="0">
                  <a:solidFill>
                    <a:srgbClr val="9F70AD"/>
                  </a:solidFill>
                  <a:ea typeface="+mn-ea"/>
                  <a:cs typeface="+mn-cs"/>
                </a:rPr>
                <a:t>2024</a:t>
              </a:r>
              <a:endPara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9F70AD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1" name="Овал 10"/>
            <p:cNvSpPr/>
            <p:nvPr/>
          </p:nvSpPr>
          <p:spPr bwMode="auto">
            <a:xfrm>
              <a:off x="11307287" y="3286669"/>
              <a:ext cx="828000" cy="828000"/>
            </a:xfrm>
            <a:prstGeom prst="ellipse">
              <a:avLst/>
            </a:prstGeom>
            <a:solidFill>
              <a:sysClr val="window" lastClr="FFFFFF">
                <a:alpha val="70000"/>
              </a:sysClr>
            </a:solidFill>
            <a:ln w="12700" cmpd="sng">
              <a:solidFill>
                <a:srgbClr val="9F70AD"/>
              </a:solidFill>
            </a:ln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9F70AD"/>
                  </a:solidFill>
                  <a:effectLst/>
                  <a:uLnTx/>
                  <a:uFillTx/>
                  <a:ea typeface="+mn-ea"/>
                  <a:cs typeface="+mn-cs"/>
                </a:rPr>
                <a:t>Апр.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9F70AD"/>
                  </a:solidFill>
                  <a:effectLst/>
                  <a:uLnTx/>
                  <a:uFillTx/>
                  <a:ea typeface="+mn-ea"/>
                  <a:cs typeface="+mn-cs"/>
                </a:rPr>
                <a:t>2025</a:t>
              </a:r>
            </a:p>
          </p:txBody>
        </p:sp>
        <p:cxnSp>
          <p:nvCxnSpPr>
            <p:cNvPr id="12" name="Прямая со стрелкой 11"/>
            <p:cNvCxnSpPr>
              <a:stCxn id="8" idx="6"/>
              <a:endCxn id="9" idx="2"/>
            </p:cNvCxnSpPr>
            <p:nvPr/>
          </p:nvCxnSpPr>
          <p:spPr bwMode="auto">
            <a:xfrm>
              <a:off x="4194604" y="3700669"/>
              <a:ext cx="846254" cy="0"/>
            </a:xfrm>
            <a:prstGeom prst="straightConnector1">
              <a:avLst/>
            </a:prstGeom>
            <a:solidFill>
              <a:srgbClr val="008C95"/>
            </a:solidFill>
            <a:ln w="12700" cap="flat" cmpd="sng" algn="ctr">
              <a:solidFill>
                <a:srgbClr val="9F70AD"/>
              </a:solidFill>
              <a:prstDash val="solid"/>
              <a:round/>
              <a:headEnd type="none" w="med" len="med"/>
              <a:tailEnd type="triangl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Прямая со стрелкой 12"/>
            <p:cNvCxnSpPr>
              <a:stCxn id="9" idx="6"/>
              <a:endCxn id="10" idx="2"/>
            </p:cNvCxnSpPr>
            <p:nvPr/>
          </p:nvCxnSpPr>
          <p:spPr bwMode="auto">
            <a:xfrm>
              <a:off x="5868858" y="3700669"/>
              <a:ext cx="733106" cy="0"/>
            </a:xfrm>
            <a:prstGeom prst="straightConnector1">
              <a:avLst/>
            </a:prstGeom>
            <a:solidFill>
              <a:srgbClr val="008C95"/>
            </a:solidFill>
            <a:ln w="12700" cap="flat" cmpd="sng" algn="ctr">
              <a:solidFill>
                <a:srgbClr val="9F70AD"/>
              </a:solidFill>
              <a:prstDash val="solid"/>
              <a:round/>
              <a:headEnd type="none" w="med" len="med"/>
              <a:tailEnd type="triangl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Прямая со стрелкой 14"/>
            <p:cNvCxnSpPr>
              <a:stCxn id="10" idx="6"/>
              <a:endCxn id="19" idx="2"/>
            </p:cNvCxnSpPr>
            <p:nvPr/>
          </p:nvCxnSpPr>
          <p:spPr bwMode="auto">
            <a:xfrm>
              <a:off x="7429964" y="3700669"/>
              <a:ext cx="752486" cy="0"/>
            </a:xfrm>
            <a:prstGeom prst="straightConnector1">
              <a:avLst/>
            </a:prstGeom>
            <a:solidFill>
              <a:srgbClr val="008C95"/>
            </a:solidFill>
            <a:ln w="12700" cap="flat" cmpd="sng" algn="ctr">
              <a:solidFill>
                <a:srgbClr val="9F70AD"/>
              </a:solidFill>
              <a:prstDash val="solid"/>
              <a:round/>
              <a:headEnd type="none" w="med" len="med"/>
              <a:tailEnd type="triangl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Прямая со стрелкой 15"/>
            <p:cNvCxnSpPr>
              <a:stCxn id="11" idx="6"/>
            </p:cNvCxnSpPr>
            <p:nvPr/>
          </p:nvCxnSpPr>
          <p:spPr bwMode="auto">
            <a:xfrm>
              <a:off x="12135287" y="3700669"/>
              <a:ext cx="505474" cy="0"/>
            </a:xfrm>
            <a:prstGeom prst="straightConnector1">
              <a:avLst/>
            </a:prstGeom>
            <a:solidFill>
              <a:srgbClr val="008C95"/>
            </a:solidFill>
            <a:ln w="12700" cap="flat" cmpd="sng" algn="ctr">
              <a:solidFill>
                <a:srgbClr val="9F70AD"/>
              </a:solidFill>
              <a:prstDash val="solid"/>
              <a:round/>
              <a:headEnd type="none" w="med" len="med"/>
              <a:tailEnd type="triangl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Rectangle 155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gray">
            <a:xfrm>
              <a:off x="4243303" y="4429305"/>
              <a:ext cx="2520000" cy="950882"/>
            </a:xfrm>
            <a:prstGeom prst="rect">
              <a:avLst/>
            </a:prstGeom>
            <a:gradFill flip="none" rotWithShape="1">
              <a:gsLst>
                <a:gs pos="0">
                  <a:srgbClr val="D49FD4">
                    <a:tint val="66000"/>
                    <a:satMod val="160000"/>
                  </a:srgbClr>
                </a:gs>
                <a:gs pos="50000">
                  <a:srgbClr val="D49FD4">
                    <a:tint val="44500"/>
                    <a:satMod val="160000"/>
                  </a:srgbClr>
                </a:gs>
                <a:gs pos="100000">
                  <a:srgbClr val="D49FD4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 w="9525">
              <a:solidFill>
                <a:srgbClr val="9F70AD"/>
              </a:solidFill>
              <a:miter lim="800000"/>
              <a:headEnd/>
              <a:tailEnd/>
            </a:ln>
          </p:spPr>
          <p:txBody>
            <a:bodyPr wrap="square" lIns="72000" tIns="72000" rIns="72000" bIns="72000" anchor="b">
              <a:noAutofit/>
            </a:bodyPr>
            <a:lstStyle/>
            <a:p>
              <a:pPr marL="171450" marR="0" lvl="0" indent="-171450" defTabSz="89535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008C95"/>
                </a:buClr>
                <a:buSzPct val="90000"/>
                <a:buFont typeface="Wingdings" panose="05000000000000000000" pitchFamily="2" charset="2"/>
                <a:buChar char=""/>
                <a:tabLst/>
                <a:defRPr/>
              </a:pPr>
              <a:r>
                <a:rPr lang="ru-RU" sz="1600" kern="1200" noProof="0" dirty="0">
                  <a:solidFill>
                    <a:sysClr val="windowText" lastClr="000000"/>
                  </a:solidFill>
                  <a:ea typeface="+mn-ea"/>
                  <a:cs typeface="+mn-cs"/>
                </a:rPr>
                <a:t>Создание компании</a:t>
              </a:r>
            </a:p>
            <a:p>
              <a:pPr marL="171450" marR="0" lvl="0" indent="-171450" defTabSz="89535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008C95"/>
                </a:buClr>
                <a:buSzPct val="90000"/>
                <a:buFont typeface="Wingdings" panose="05000000000000000000" pitchFamily="2" charset="2"/>
                <a:buChar char=""/>
                <a:tabLst/>
                <a:defRPr/>
              </a:pPr>
              <a:r>
                <a:rPr lang="ru-RU" sz="1600" kern="1200" noProof="0" dirty="0">
                  <a:solidFill>
                    <a:sysClr val="windowText" lastClr="000000"/>
                  </a:solidFill>
                  <a:ea typeface="+mn-ea"/>
                  <a:cs typeface="+mn-cs"/>
                </a:rPr>
                <a:t>Производства и поставка ТОТЭ</a:t>
              </a:r>
            </a:p>
            <a:p>
              <a:pPr marL="171450" marR="0" lvl="0" indent="-171450" defTabSz="89535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008C95"/>
                </a:buClr>
                <a:buSzPct val="90000"/>
                <a:buFont typeface="Wingdings" panose="05000000000000000000" pitchFamily="2" charset="2"/>
                <a:buChar char=""/>
                <a:tabLst/>
                <a:defRPr/>
              </a:pPr>
              <a:r>
                <a:rPr lang="ru-RU" sz="1600" kern="1200" dirty="0">
                  <a:solidFill>
                    <a:sysClr val="windowText" lastClr="000000"/>
                  </a:solidFill>
                  <a:ea typeface="+mn-ea"/>
                  <a:cs typeface="+mn-cs"/>
                </a:rPr>
                <a:t>Старт продаж</a:t>
              </a:r>
              <a:endParaRPr lang="ru-RU" sz="1600" kern="1200" noProof="0" dirty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7111805" y="4418366"/>
              <a:ext cx="2520000" cy="705137"/>
            </a:xfrm>
            <a:prstGeom prst="rect">
              <a:avLst/>
            </a:prstGeom>
            <a:gradFill flip="none" rotWithShape="1">
              <a:gsLst>
                <a:gs pos="0">
                  <a:srgbClr val="D49FD4">
                    <a:tint val="66000"/>
                    <a:satMod val="160000"/>
                  </a:srgbClr>
                </a:gs>
                <a:gs pos="50000">
                  <a:srgbClr val="D49FD4">
                    <a:tint val="44500"/>
                    <a:satMod val="160000"/>
                  </a:srgbClr>
                </a:gs>
                <a:gs pos="100000">
                  <a:srgbClr val="D49FD4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 w="9525">
              <a:solidFill>
                <a:srgbClr val="9F70AD"/>
              </a:solidFill>
              <a:miter lim="800000"/>
              <a:headEnd/>
              <a:tailEnd/>
            </a:ln>
          </p:spPr>
          <p:txBody>
            <a:bodyPr wrap="square" lIns="72000" tIns="72000" rIns="72000" bIns="72000" anchor="b">
              <a:noAutofit/>
            </a:bodyPr>
            <a:lstStyle/>
            <a:p>
              <a:pPr marL="171450" lvl="0" indent="-171450" defTabSz="895350">
                <a:lnSpc>
                  <a:spcPct val="90000"/>
                </a:lnSpc>
                <a:spcAft>
                  <a:spcPts val="600"/>
                </a:spcAft>
                <a:buClr>
                  <a:srgbClr val="9F70AD"/>
                </a:buClr>
                <a:buSzPct val="90000"/>
                <a:buFont typeface="Wingdings" panose="05000000000000000000" pitchFamily="2" charset="2"/>
                <a:buChar char=""/>
                <a:defRPr/>
              </a:pPr>
              <a:r>
                <a:rPr lang="ru-RU" sz="1600" kern="1200" dirty="0">
                  <a:solidFill>
                    <a:sysClr val="windowText" lastClr="000000"/>
                  </a:solidFill>
                </a:rPr>
                <a:t>Расширение ассортимента ТОТЭ </a:t>
              </a:r>
            </a:p>
            <a:p>
              <a:pPr marL="171450" lvl="0" indent="-171450" defTabSz="895350">
                <a:lnSpc>
                  <a:spcPct val="90000"/>
                </a:lnSpc>
                <a:spcAft>
                  <a:spcPts val="600"/>
                </a:spcAft>
                <a:buClr>
                  <a:srgbClr val="9F70AD"/>
                </a:buClr>
                <a:buSzPct val="90000"/>
                <a:buFont typeface="Wingdings" panose="05000000000000000000" pitchFamily="2" charset="2"/>
                <a:buChar char=""/>
                <a:defRPr/>
              </a:pPr>
              <a:r>
                <a:rPr lang="ru-RU" sz="1600" kern="1200" dirty="0">
                  <a:solidFill>
                    <a:sysClr val="windowText" lastClr="000000"/>
                  </a:solidFill>
                </a:rPr>
                <a:t>Повышение качества</a:t>
              </a:r>
            </a:p>
          </p:txBody>
        </p:sp>
        <p:sp>
          <p:nvSpPr>
            <p:cNvPr id="19" name="Овал 18"/>
            <p:cNvSpPr/>
            <p:nvPr/>
          </p:nvSpPr>
          <p:spPr bwMode="auto">
            <a:xfrm>
              <a:off x="8182450" y="3286669"/>
              <a:ext cx="828000" cy="828000"/>
            </a:xfrm>
            <a:prstGeom prst="ellipse">
              <a:avLst/>
            </a:prstGeom>
            <a:solidFill>
              <a:sysClr val="window" lastClr="FFFFFF">
                <a:alpha val="70000"/>
              </a:sysClr>
            </a:solidFill>
            <a:ln w="12700" cmpd="sng">
              <a:solidFill>
                <a:srgbClr val="9F70AD"/>
              </a:solidFill>
            </a:ln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800" b="1" kern="1200" dirty="0">
                  <a:solidFill>
                    <a:srgbClr val="9F70AD"/>
                  </a:solidFill>
                  <a:ea typeface="+mn-ea"/>
                  <a:cs typeface="+mn-cs"/>
                </a:rPr>
                <a:t>Окт.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9F70AD"/>
                  </a:solidFill>
                  <a:effectLst/>
                  <a:uLnTx/>
                  <a:uFillTx/>
                  <a:ea typeface="+mn-ea"/>
                  <a:cs typeface="+mn-cs"/>
                </a:rPr>
                <a:t>2024</a:t>
              </a:r>
            </a:p>
          </p:txBody>
        </p:sp>
        <p:sp>
          <p:nvSpPr>
            <p:cNvPr id="20" name="Овал 19"/>
            <p:cNvSpPr/>
            <p:nvPr/>
          </p:nvSpPr>
          <p:spPr bwMode="auto">
            <a:xfrm>
              <a:off x="9743556" y="3286669"/>
              <a:ext cx="828000" cy="828000"/>
            </a:xfrm>
            <a:prstGeom prst="ellipse">
              <a:avLst/>
            </a:prstGeom>
            <a:solidFill>
              <a:sysClr val="window" lastClr="FFFFFF">
                <a:alpha val="70000"/>
              </a:sysClr>
            </a:solidFill>
            <a:ln w="12700" cmpd="sng">
              <a:solidFill>
                <a:srgbClr val="9F70AD"/>
              </a:solidFill>
            </a:ln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9F70AD"/>
                  </a:solidFill>
                  <a:effectLst/>
                  <a:uLnTx/>
                  <a:uFillTx/>
                  <a:ea typeface="+mn-ea"/>
                  <a:cs typeface="+mn-cs"/>
                </a:rPr>
                <a:t>Февр.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800" b="1" kern="1200" dirty="0">
                  <a:solidFill>
                    <a:srgbClr val="9F70AD"/>
                  </a:solidFill>
                  <a:ea typeface="+mn-ea"/>
                  <a:cs typeface="+mn-cs"/>
                </a:rPr>
                <a:t>2025</a:t>
              </a:r>
              <a:endPara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9F70AD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cxnSp>
          <p:nvCxnSpPr>
            <p:cNvPr id="21" name="Прямая со стрелкой 20"/>
            <p:cNvCxnSpPr>
              <a:stCxn id="19" idx="6"/>
              <a:endCxn id="20" idx="2"/>
            </p:cNvCxnSpPr>
            <p:nvPr/>
          </p:nvCxnSpPr>
          <p:spPr bwMode="auto">
            <a:xfrm>
              <a:off x="9010450" y="3700669"/>
              <a:ext cx="733106" cy="0"/>
            </a:xfrm>
            <a:prstGeom prst="straightConnector1">
              <a:avLst/>
            </a:prstGeom>
            <a:solidFill>
              <a:srgbClr val="008C95"/>
            </a:solidFill>
            <a:ln w="12700" cap="flat" cmpd="sng" algn="ctr">
              <a:solidFill>
                <a:srgbClr val="9F70AD"/>
              </a:solidFill>
              <a:prstDash val="solid"/>
              <a:round/>
              <a:headEnd type="none" w="med" len="med"/>
              <a:tailEnd type="triangl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Прямая со стрелкой 21"/>
            <p:cNvCxnSpPr>
              <a:stCxn id="20" idx="6"/>
              <a:endCxn id="11" idx="2"/>
            </p:cNvCxnSpPr>
            <p:nvPr/>
          </p:nvCxnSpPr>
          <p:spPr bwMode="auto">
            <a:xfrm>
              <a:off x="10571556" y="3700669"/>
              <a:ext cx="735731" cy="0"/>
            </a:xfrm>
            <a:prstGeom prst="straightConnector1">
              <a:avLst/>
            </a:prstGeom>
            <a:solidFill>
              <a:srgbClr val="008C95"/>
            </a:solidFill>
            <a:ln w="12700" cap="flat" cmpd="sng" algn="ctr">
              <a:solidFill>
                <a:srgbClr val="9F70AD"/>
              </a:solidFill>
              <a:prstDash val="solid"/>
              <a:round/>
              <a:headEnd type="none" w="med" len="med"/>
              <a:tailEnd type="triangl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Прямая соединительная линия 22"/>
            <p:cNvCxnSpPr>
              <a:stCxn id="8" idx="0"/>
            </p:cNvCxnSpPr>
            <p:nvPr/>
          </p:nvCxnSpPr>
          <p:spPr bwMode="auto">
            <a:xfrm flipV="1">
              <a:off x="3780604" y="3069798"/>
              <a:ext cx="0" cy="216871"/>
            </a:xfrm>
            <a:prstGeom prst="line">
              <a:avLst/>
            </a:prstGeom>
            <a:solidFill>
              <a:srgbClr val="008C95"/>
            </a:solidFill>
            <a:ln w="9525" cap="flat" cmpd="sng" algn="ctr">
              <a:solidFill>
                <a:srgbClr val="9F70AD"/>
              </a:solidFill>
              <a:prstDash val="solid"/>
              <a:round/>
              <a:headEnd type="oval" w="med" len="med"/>
              <a:tailEnd type="oval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Прямая соединительная линия 23"/>
            <p:cNvCxnSpPr/>
            <p:nvPr/>
          </p:nvCxnSpPr>
          <p:spPr bwMode="auto">
            <a:xfrm flipV="1">
              <a:off x="5454858" y="4117527"/>
              <a:ext cx="0" cy="216871"/>
            </a:xfrm>
            <a:prstGeom prst="line">
              <a:avLst/>
            </a:prstGeom>
            <a:solidFill>
              <a:srgbClr val="008C95"/>
            </a:solidFill>
            <a:ln w="9525" cap="flat" cmpd="sng" algn="ctr">
              <a:solidFill>
                <a:srgbClr val="9F70AD"/>
              </a:solidFill>
              <a:prstDash val="solid"/>
              <a:round/>
              <a:headEnd type="oval" w="med" len="med"/>
              <a:tailEnd type="oval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Прямая соединительная линия 24"/>
            <p:cNvCxnSpPr/>
            <p:nvPr/>
          </p:nvCxnSpPr>
          <p:spPr bwMode="auto">
            <a:xfrm flipV="1">
              <a:off x="7015964" y="3069798"/>
              <a:ext cx="0" cy="216871"/>
            </a:xfrm>
            <a:prstGeom prst="line">
              <a:avLst/>
            </a:prstGeom>
            <a:solidFill>
              <a:srgbClr val="008C95"/>
            </a:solidFill>
            <a:ln w="9525" cap="flat" cmpd="sng" algn="ctr">
              <a:solidFill>
                <a:srgbClr val="9F70AD"/>
              </a:solidFill>
              <a:prstDash val="solid"/>
              <a:round/>
              <a:headEnd type="oval" w="med" len="med"/>
              <a:tailEnd type="oval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Прямая соединительная линия 25"/>
            <p:cNvCxnSpPr/>
            <p:nvPr/>
          </p:nvCxnSpPr>
          <p:spPr bwMode="auto">
            <a:xfrm flipV="1">
              <a:off x="8602840" y="4117527"/>
              <a:ext cx="0" cy="216871"/>
            </a:xfrm>
            <a:prstGeom prst="line">
              <a:avLst/>
            </a:prstGeom>
            <a:solidFill>
              <a:srgbClr val="008C95"/>
            </a:solidFill>
            <a:ln w="9525" cap="flat" cmpd="sng" algn="ctr">
              <a:solidFill>
                <a:srgbClr val="9F70AD"/>
              </a:solidFill>
              <a:prstDash val="solid"/>
              <a:round/>
              <a:headEnd type="oval" w="med" len="med"/>
              <a:tailEnd type="oval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Прямая соединительная линия 26"/>
            <p:cNvCxnSpPr/>
            <p:nvPr/>
          </p:nvCxnSpPr>
          <p:spPr bwMode="auto">
            <a:xfrm flipV="1">
              <a:off x="10146648" y="3069798"/>
              <a:ext cx="0" cy="216871"/>
            </a:xfrm>
            <a:prstGeom prst="line">
              <a:avLst/>
            </a:prstGeom>
            <a:solidFill>
              <a:srgbClr val="008C95"/>
            </a:solidFill>
            <a:ln w="9525" cap="flat" cmpd="sng" algn="ctr">
              <a:solidFill>
                <a:srgbClr val="9F70AD"/>
              </a:solidFill>
              <a:prstDash val="solid"/>
              <a:round/>
              <a:headEnd type="oval" w="med" len="med"/>
              <a:tailEnd type="oval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Прямая соединительная линия 27"/>
            <p:cNvCxnSpPr/>
            <p:nvPr/>
          </p:nvCxnSpPr>
          <p:spPr bwMode="auto">
            <a:xfrm flipV="1">
              <a:off x="11727276" y="4117527"/>
              <a:ext cx="0" cy="216871"/>
            </a:xfrm>
            <a:prstGeom prst="line">
              <a:avLst/>
            </a:prstGeom>
            <a:solidFill>
              <a:srgbClr val="008C95"/>
            </a:solidFill>
            <a:ln w="9525" cap="flat" cmpd="sng" algn="ctr">
              <a:solidFill>
                <a:srgbClr val="9F70AD"/>
              </a:solidFill>
              <a:prstDash val="solid"/>
              <a:round/>
              <a:headEnd type="oval" w="med" len="med"/>
              <a:tailEnd type="oval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Прямая соединительная линия 28"/>
            <p:cNvCxnSpPr/>
            <p:nvPr/>
          </p:nvCxnSpPr>
          <p:spPr bwMode="auto">
            <a:xfrm>
              <a:off x="3077580" y="3070611"/>
              <a:ext cx="2520000" cy="0"/>
            </a:xfrm>
            <a:prstGeom prst="line">
              <a:avLst/>
            </a:prstGeom>
            <a:solidFill>
              <a:srgbClr val="008C95"/>
            </a:solidFill>
            <a:ln w="9525" cap="flat" cmpd="sng" algn="ctr">
              <a:solidFill>
                <a:srgbClr val="9F70AD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Прямая соединительная линия 29"/>
            <p:cNvCxnSpPr/>
            <p:nvPr/>
          </p:nvCxnSpPr>
          <p:spPr bwMode="auto">
            <a:xfrm>
              <a:off x="5865001" y="3070611"/>
              <a:ext cx="2520000" cy="0"/>
            </a:xfrm>
            <a:prstGeom prst="line">
              <a:avLst/>
            </a:prstGeom>
            <a:solidFill>
              <a:srgbClr val="008C95"/>
            </a:solidFill>
            <a:ln w="9525" cap="flat" cmpd="sng" algn="ctr">
              <a:solidFill>
                <a:srgbClr val="9F70AD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Прямая соединительная линия 30"/>
            <p:cNvCxnSpPr/>
            <p:nvPr/>
          </p:nvCxnSpPr>
          <p:spPr bwMode="auto">
            <a:xfrm>
              <a:off x="8623240" y="3070611"/>
              <a:ext cx="2520000" cy="0"/>
            </a:xfrm>
            <a:prstGeom prst="line">
              <a:avLst/>
            </a:prstGeom>
            <a:solidFill>
              <a:srgbClr val="008C95"/>
            </a:solidFill>
            <a:ln w="9525" cap="flat" cmpd="sng" algn="ctr">
              <a:solidFill>
                <a:srgbClr val="9F70AD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Прямая соединительная линия 31"/>
            <p:cNvCxnSpPr/>
            <p:nvPr/>
          </p:nvCxnSpPr>
          <p:spPr bwMode="auto">
            <a:xfrm>
              <a:off x="4276232" y="4347114"/>
              <a:ext cx="2520000" cy="0"/>
            </a:xfrm>
            <a:prstGeom prst="line">
              <a:avLst/>
            </a:prstGeom>
            <a:solidFill>
              <a:srgbClr val="008C95"/>
            </a:solidFill>
            <a:ln w="9525" cap="flat" cmpd="sng" algn="ctr">
              <a:solidFill>
                <a:srgbClr val="9F70AD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Прямая соединительная линия 32"/>
            <p:cNvCxnSpPr/>
            <p:nvPr/>
          </p:nvCxnSpPr>
          <p:spPr bwMode="auto">
            <a:xfrm>
              <a:off x="7076356" y="4347114"/>
              <a:ext cx="2520000" cy="0"/>
            </a:xfrm>
            <a:prstGeom prst="line">
              <a:avLst/>
            </a:prstGeom>
            <a:solidFill>
              <a:srgbClr val="008C95"/>
            </a:solidFill>
            <a:ln w="9525" cap="flat" cmpd="sng" algn="ctr">
              <a:solidFill>
                <a:srgbClr val="9F70AD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Прямая соединительная линия 33"/>
            <p:cNvCxnSpPr/>
            <p:nvPr/>
          </p:nvCxnSpPr>
          <p:spPr bwMode="auto">
            <a:xfrm>
              <a:off x="9887556" y="4347114"/>
              <a:ext cx="2520000" cy="0"/>
            </a:xfrm>
            <a:prstGeom prst="line">
              <a:avLst/>
            </a:prstGeom>
            <a:solidFill>
              <a:srgbClr val="008C95"/>
            </a:solidFill>
            <a:ln w="9525" cap="flat" cmpd="sng" algn="ctr">
              <a:solidFill>
                <a:srgbClr val="9F70AD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5" name="Rectangle 155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3544200" y="1509640"/>
            <a:ext cx="3243974" cy="1028992"/>
          </a:xfrm>
          <a:prstGeom prst="rect">
            <a:avLst/>
          </a:prstGeom>
          <a:noFill/>
          <a:ln w="9525">
            <a:solidFill>
              <a:srgbClr val="9F70AD"/>
            </a:solidFill>
            <a:miter lim="800000"/>
            <a:headEnd/>
            <a:tailEnd/>
          </a:ln>
        </p:spPr>
        <p:txBody>
          <a:bodyPr wrap="square" lIns="72000" tIns="72000" rIns="72000" bIns="72000" anchor="b">
            <a:noAutofit/>
          </a:bodyPr>
          <a:lstStyle/>
          <a:p>
            <a:pPr marL="171450" marR="0" lvl="0" indent="-171450" defTabSz="89535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9F70AD"/>
              </a:buClr>
              <a:buSzPct val="90000"/>
              <a:buFont typeface="Wingdings" panose="05000000000000000000" pitchFamily="2" charset="2"/>
              <a:buChar char=""/>
              <a:tabLst/>
              <a:defRPr/>
            </a:pPr>
            <a:r>
              <a:rPr lang="ru-RU" sz="1600" kern="1200" dirty="0">
                <a:solidFill>
                  <a:sysClr val="windowText" lastClr="000000"/>
                </a:solidFill>
                <a:ea typeface="+mn-ea"/>
                <a:cs typeface="+mn-cs"/>
              </a:rPr>
              <a:t>Оценка эффективности производства </a:t>
            </a:r>
          </a:p>
        </p:txBody>
      </p:sp>
      <p:sp>
        <p:nvSpPr>
          <p:cNvPr id="36" name="Rectangle 155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6938956" y="1509640"/>
            <a:ext cx="3101538" cy="992510"/>
          </a:xfrm>
          <a:prstGeom prst="rect">
            <a:avLst/>
          </a:prstGeom>
          <a:noFill/>
          <a:ln w="9525">
            <a:solidFill>
              <a:srgbClr val="9F70AD"/>
            </a:solidFill>
            <a:miter lim="800000"/>
            <a:headEnd/>
            <a:tailEnd/>
          </a:ln>
        </p:spPr>
        <p:txBody>
          <a:bodyPr wrap="square" lIns="72000" tIns="72000" rIns="72000" bIns="72000" anchor="b">
            <a:noAutofit/>
          </a:bodyPr>
          <a:lstStyle/>
          <a:p>
            <a:pPr marL="171450" marR="0" lvl="0" indent="-171450" defTabSz="89535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9F70AD"/>
              </a:buClr>
              <a:buSzPct val="90000"/>
              <a:buFont typeface="Wingdings" panose="05000000000000000000" pitchFamily="2" charset="2"/>
              <a:buChar char="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Поиск</a:t>
            </a:r>
            <a:r>
              <a:rPr kumimoji="0" lang="ru-RU" sz="1600" b="0" i="0" u="none" strike="noStrike" kern="120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 новых инновационных решений для ТОТЭ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7" name="Rectangle 155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141124" y="1509640"/>
            <a:ext cx="3101538" cy="1040184"/>
          </a:xfrm>
          <a:prstGeom prst="rect">
            <a:avLst/>
          </a:prstGeom>
          <a:noFill/>
          <a:ln w="9525">
            <a:solidFill>
              <a:srgbClr val="9F70AD"/>
            </a:solidFill>
            <a:miter lim="800000"/>
            <a:headEnd/>
            <a:tailEnd/>
          </a:ln>
        </p:spPr>
        <p:txBody>
          <a:bodyPr wrap="square" lIns="72000" tIns="72000" rIns="72000" bIns="72000" anchor="b">
            <a:noAutofit/>
          </a:bodyPr>
          <a:lstStyle/>
          <a:p>
            <a:pPr marL="171450" marR="0" lvl="0" indent="-171450" defTabSz="89535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9F70AD"/>
              </a:buClr>
              <a:buSzPct val="90000"/>
              <a:buFont typeface="Wingdings" panose="05000000000000000000" pitchFamily="2" charset="2"/>
              <a:buChar char=""/>
              <a:tabLst/>
              <a:defRPr/>
            </a:pPr>
            <a:r>
              <a:rPr lang="ru-RU" sz="1600" kern="1200" dirty="0">
                <a:solidFill>
                  <a:sysClr val="windowText" lastClr="000000"/>
                </a:solidFill>
                <a:ea typeface="+mn-ea"/>
                <a:cs typeface="+mn-cs"/>
              </a:rPr>
              <a:t>Патент на изобретение</a:t>
            </a:r>
          </a:p>
          <a:p>
            <a:pPr marL="171450" marR="0" lvl="0" indent="-171450" defTabSz="89535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9F70AD"/>
              </a:buClr>
              <a:buSzPct val="90000"/>
              <a:buFont typeface="Wingdings" panose="05000000000000000000" pitchFamily="2" charset="2"/>
              <a:buChar char=""/>
              <a:tabLst/>
              <a:defRPr/>
            </a:pPr>
            <a:r>
              <a:rPr lang="ru-RU" sz="1600" kern="1200" noProof="0" dirty="0">
                <a:solidFill>
                  <a:sysClr val="windowText" lastClr="000000"/>
                </a:solidFill>
                <a:ea typeface="+mn-ea"/>
                <a:cs typeface="+mn-cs"/>
              </a:rPr>
              <a:t>НИОКР</a:t>
            </a:r>
          </a:p>
        </p:txBody>
      </p:sp>
      <p:sp>
        <p:nvSpPr>
          <p:cNvPr id="38" name="Rectangle 155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8511618" y="4300157"/>
            <a:ext cx="3580533" cy="1896119"/>
          </a:xfrm>
          <a:prstGeom prst="rect">
            <a:avLst/>
          </a:prstGeom>
          <a:gradFill flip="none" rotWithShape="1">
            <a:gsLst>
              <a:gs pos="0">
                <a:srgbClr val="D49FD4">
                  <a:tint val="66000"/>
                  <a:satMod val="160000"/>
                </a:srgbClr>
              </a:gs>
              <a:gs pos="50000">
                <a:srgbClr val="D49FD4">
                  <a:tint val="44500"/>
                  <a:satMod val="160000"/>
                </a:srgbClr>
              </a:gs>
              <a:gs pos="100000">
                <a:srgbClr val="D49FD4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>
            <a:solidFill>
              <a:srgbClr val="9F70AD"/>
            </a:solidFill>
            <a:miter lim="800000"/>
            <a:headEnd/>
            <a:tailEnd/>
          </a:ln>
        </p:spPr>
        <p:txBody>
          <a:bodyPr wrap="square" lIns="72000" tIns="72000" rIns="72000" bIns="72000" anchor="b">
            <a:noAutofit/>
          </a:bodyPr>
          <a:lstStyle/>
          <a:p>
            <a:pPr marL="171450" marR="0" lvl="0" indent="-171450" defTabSz="89535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9F70AD"/>
              </a:buClr>
              <a:buSzPct val="90000"/>
              <a:buFont typeface="Wingdings" panose="05000000000000000000" pitchFamily="2" charset="2"/>
              <a:buChar char=""/>
              <a:tabLst/>
              <a:defRPr/>
            </a:pPr>
            <a:r>
              <a:rPr lang="ru-RU" sz="1600" kern="1200" dirty="0">
                <a:solidFill>
                  <a:sysClr val="windowText" lastClr="000000"/>
                </a:solidFill>
                <a:ea typeface="+mn-ea"/>
                <a:cs typeface="+mn-cs"/>
              </a:rPr>
              <a:t>Расширение масштабов деятельности</a:t>
            </a:r>
          </a:p>
          <a:p>
            <a:pPr marL="171450" marR="0" lvl="0" indent="-171450" defTabSz="89535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9F70AD"/>
              </a:buClr>
              <a:buSzPct val="90000"/>
              <a:buFont typeface="Wingdings" panose="05000000000000000000" pitchFamily="2" charset="2"/>
              <a:buChar char="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Увеличение</a:t>
            </a:r>
            <a:r>
              <a:rPr kumimoji="0" lang="ru-RU" sz="1600" b="0" i="0" u="none" strike="noStrike" kern="120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 мощности и КПД</a:t>
            </a:r>
          </a:p>
          <a:p>
            <a:pPr marL="171450" indent="-171450" defTabSz="895350">
              <a:lnSpc>
                <a:spcPct val="90000"/>
              </a:lnSpc>
              <a:spcAft>
                <a:spcPts val="600"/>
              </a:spcAft>
              <a:buClr>
                <a:srgbClr val="9F70AD"/>
              </a:buClr>
              <a:buSzPct val="90000"/>
              <a:buFont typeface="Wingdings" panose="05000000000000000000" pitchFamily="2" charset="2"/>
              <a:buChar char=""/>
              <a:defRPr/>
            </a:pPr>
            <a:r>
              <a:rPr lang="ru-RU" sz="1600" kern="1200" dirty="0">
                <a:solidFill>
                  <a:sysClr val="windowText" lastClr="000000"/>
                </a:solidFill>
              </a:rPr>
              <a:t>Масштабирование за счет автоматизации</a:t>
            </a:r>
          </a:p>
          <a:p>
            <a:pPr marL="171450" marR="0" lvl="0" indent="-171450" defTabSz="89535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9F70AD"/>
              </a:buClr>
              <a:buSzPct val="90000"/>
              <a:buFont typeface="Wingdings" panose="05000000000000000000" pitchFamily="2" charset="2"/>
              <a:buChar char="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Выход на крупные компании ТЭК</a:t>
            </a:r>
          </a:p>
        </p:txBody>
      </p:sp>
    </p:spTree>
    <p:extLst>
      <p:ext uri="{BB962C8B-B14F-4D97-AF65-F5344CB8AC3E}">
        <p14:creationId xmlns:p14="http://schemas.microsoft.com/office/powerpoint/2010/main" val="1994865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Разработка технологии современного источника выработки электроэнергии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Почему именно эта команда развивает проект</a:t>
            </a:r>
            <a:b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 может решить эту проблему</a:t>
            </a:r>
            <a:endParaRPr lang="ru-RU" dirty="0"/>
          </a:p>
        </p:txBody>
      </p:sp>
      <p:sp>
        <p:nvSpPr>
          <p:cNvPr id="7" name="Rectangle 155">
            <a:extLst>
              <a:ext uri="{FF2B5EF4-FFF2-40B4-BE49-F238E27FC236}">
                <a16:creationId xmlns:a16="http://schemas.microsoft.com/office/drawing/2014/main" id="{D0843365-4A62-4539-A64C-FC81D2CBC961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238093" y="4630534"/>
            <a:ext cx="11716524" cy="2359971"/>
          </a:xfrm>
          <a:prstGeom prst="rect">
            <a:avLst/>
          </a:prstGeom>
          <a:noFill/>
          <a:ln w="9525">
            <a:solidFill>
              <a:srgbClr val="9F70AD"/>
            </a:solidFill>
            <a:miter lim="800000"/>
            <a:headEnd/>
            <a:tailEnd/>
          </a:ln>
        </p:spPr>
        <p:txBody>
          <a:bodyPr wrap="square" lIns="72000" tIns="72000" rIns="72000" bIns="72000" anchor="b">
            <a:noAutofit/>
          </a:bodyPr>
          <a:lstStyle/>
          <a:p>
            <a:pPr marL="342900" indent="-342900" algn="just" defTabSz="895350">
              <a:lnSpc>
                <a:spcPct val="90000"/>
              </a:lnSpc>
              <a:spcAft>
                <a:spcPts val="600"/>
              </a:spcAft>
              <a:buClr>
                <a:srgbClr val="9F70AD"/>
              </a:buClr>
              <a:buSzPct val="90000"/>
              <a:buAutoNum type="arabicPeriod"/>
              <a:defRPr/>
            </a:pPr>
            <a:r>
              <a:rPr lang="ru-RU" sz="1600" kern="1200" dirty="0">
                <a:solidFill>
                  <a:srgbClr val="1A1B1D"/>
                </a:solidFill>
                <a:latin typeface="Rubik"/>
                <a:ea typeface="+mn-ea"/>
                <a:cs typeface="+mn-cs"/>
              </a:rPr>
              <a:t>У команды есть общая цель, которая </a:t>
            </a:r>
            <a:r>
              <a:rPr lang="ru-RU" sz="1600" dirty="0">
                <a:solidFill>
                  <a:srgbClr val="1A1B1D"/>
                </a:solidFill>
                <a:latin typeface="Rubik"/>
              </a:rPr>
              <a:t>известна всем участникам и одинаково значима для каждого.</a:t>
            </a:r>
          </a:p>
          <a:p>
            <a:pPr marL="342900" indent="-342900" algn="just" defTabSz="895350">
              <a:lnSpc>
                <a:spcPct val="90000"/>
              </a:lnSpc>
              <a:spcAft>
                <a:spcPts val="600"/>
              </a:spcAft>
              <a:buClr>
                <a:srgbClr val="9F70AD"/>
              </a:buClr>
              <a:buSzPct val="90000"/>
              <a:buAutoNum type="arabicPeriod"/>
              <a:defRPr/>
            </a:pPr>
            <a:r>
              <a:rPr lang="ru-RU" sz="1600" b="0" i="0" dirty="0">
                <a:solidFill>
                  <a:srgbClr val="1A1B1D"/>
                </a:solidFill>
                <a:effectLst/>
                <a:latin typeface="Rubik"/>
              </a:rPr>
              <a:t>Все участники команды стремятся к реализации цели. Она важна для них, поэтому они работают на результат. </a:t>
            </a:r>
          </a:p>
          <a:p>
            <a:pPr marL="342900" indent="-342900" algn="just" defTabSz="895350">
              <a:lnSpc>
                <a:spcPct val="90000"/>
              </a:lnSpc>
              <a:spcAft>
                <a:spcPts val="600"/>
              </a:spcAft>
              <a:buClr>
                <a:srgbClr val="9F70AD"/>
              </a:buClr>
              <a:buSzPct val="90000"/>
              <a:buAutoNum type="arabicPeriod"/>
              <a:defRPr/>
            </a:pPr>
            <a:r>
              <a:rPr lang="ru-RU" sz="1600" b="0" i="0" dirty="0">
                <a:solidFill>
                  <a:srgbClr val="1A1B1D"/>
                </a:solidFill>
                <a:effectLst/>
                <a:latin typeface="Rubik"/>
              </a:rPr>
              <a:t>Все участники по своему статусу и праву голоса равны между собой</a:t>
            </a:r>
            <a:r>
              <a:rPr lang="ru-RU" sz="1600" dirty="0">
                <a:solidFill>
                  <a:srgbClr val="1A1B1D"/>
                </a:solidFill>
                <a:latin typeface="Rubik"/>
              </a:rPr>
              <a:t>. Решения в команде принимаются совместно. </a:t>
            </a:r>
          </a:p>
          <a:p>
            <a:pPr marL="342900" indent="-342900" algn="just" defTabSz="895350">
              <a:lnSpc>
                <a:spcPct val="90000"/>
              </a:lnSpc>
              <a:spcAft>
                <a:spcPts val="600"/>
              </a:spcAft>
              <a:buClr>
                <a:srgbClr val="9F70AD"/>
              </a:buClr>
              <a:buSzPct val="90000"/>
              <a:buAutoNum type="arabicPeriod"/>
              <a:defRPr/>
            </a:pPr>
            <a:r>
              <a:rPr lang="ru-RU" sz="1600" dirty="0">
                <a:solidFill>
                  <a:srgbClr val="1A1B1D"/>
                </a:solidFill>
                <a:latin typeface="Rubik"/>
              </a:rPr>
              <a:t>Команда постоянно находится в поиске новых знаний. </a:t>
            </a:r>
          </a:p>
          <a:p>
            <a:pPr marL="342900" indent="-342900" defTabSz="895350">
              <a:lnSpc>
                <a:spcPct val="90000"/>
              </a:lnSpc>
              <a:spcAft>
                <a:spcPts val="600"/>
              </a:spcAft>
              <a:buClr>
                <a:srgbClr val="9F70AD"/>
              </a:buClr>
              <a:buSzPct val="90000"/>
              <a:buAutoNum type="arabicPeriod"/>
              <a:defRPr/>
            </a:pPr>
            <a:endParaRPr lang="ru-RU" sz="1600" b="0" i="0" dirty="0">
              <a:solidFill>
                <a:srgbClr val="1A1B1D"/>
              </a:solidFill>
              <a:effectLst/>
              <a:latin typeface="Rubik"/>
            </a:endParaRPr>
          </a:p>
          <a:p>
            <a:pPr marL="342900" indent="-342900" defTabSz="895350">
              <a:lnSpc>
                <a:spcPct val="90000"/>
              </a:lnSpc>
              <a:spcAft>
                <a:spcPts val="600"/>
              </a:spcAft>
              <a:buClr>
                <a:srgbClr val="9F70AD"/>
              </a:buClr>
              <a:buSzPct val="90000"/>
              <a:buAutoNum type="arabicPeriod"/>
              <a:defRPr/>
            </a:pPr>
            <a:endParaRPr lang="ru-RU" sz="1600" b="0" i="0" dirty="0">
              <a:solidFill>
                <a:srgbClr val="1A1B1D"/>
              </a:solidFill>
              <a:effectLst/>
              <a:latin typeface="Rubik"/>
            </a:endParaRPr>
          </a:p>
          <a:p>
            <a:pPr marR="0" lvl="0" defTabSz="89535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9F70AD"/>
              </a:buClr>
              <a:buSzPct val="90000"/>
              <a:tabLst/>
              <a:defRPr/>
            </a:pPr>
            <a:endParaRPr lang="ru-RU" sz="1600" kern="120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8" name="Прямоугольник 25">
            <a:extLst>
              <a:ext uri="{FF2B5EF4-FFF2-40B4-BE49-F238E27FC236}">
                <a16:creationId xmlns:a16="http://schemas.microsoft.com/office/drawing/2014/main" id="{687294F8-7730-4909-80E2-2D2D36F0471E}"/>
              </a:ext>
            </a:extLst>
          </p:cNvPr>
          <p:cNvSpPr/>
          <p:nvPr/>
        </p:nvSpPr>
        <p:spPr>
          <a:xfrm>
            <a:off x="670717" y="1566835"/>
            <a:ext cx="1974580" cy="58413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ru-RU" spc="20" dirty="0">
                <a:latin typeface="Arial Narrow" panose="020B0606020202030204" pitchFamily="34" charset="0"/>
              </a:rPr>
              <a:t>Людмила</a:t>
            </a:r>
            <a:r>
              <a:rPr lang="ru-RU" spc="20" dirty="0">
                <a:solidFill>
                  <a:srgbClr val="0796BA"/>
                </a:solidFill>
                <a:latin typeface="Arial Narrow" panose="020B0606020202030204" pitchFamily="34" charset="0"/>
              </a:rPr>
              <a:t> </a:t>
            </a:r>
            <a:r>
              <a:rPr lang="ru-RU" spc="20" dirty="0">
                <a:latin typeface="Arial Narrow" panose="020B0606020202030204" pitchFamily="34" charset="0"/>
              </a:rPr>
              <a:t>Макарова</a:t>
            </a:r>
          </a:p>
          <a:p>
            <a:pPr algn="ctr"/>
            <a:r>
              <a:rPr lang="ru-RU" sz="1400" spc="20" dirty="0">
                <a:latin typeface="Arial Narrow" panose="020B0606020202030204" pitchFamily="34" charset="0"/>
              </a:rPr>
              <a:t>Лидер команды</a:t>
            </a:r>
            <a:endParaRPr lang="ru-RU" sz="1400" dirty="0"/>
          </a:p>
        </p:txBody>
      </p:sp>
      <p:sp>
        <p:nvSpPr>
          <p:cNvPr id="9" name="Прямоугольник 26">
            <a:extLst>
              <a:ext uri="{FF2B5EF4-FFF2-40B4-BE49-F238E27FC236}">
                <a16:creationId xmlns:a16="http://schemas.microsoft.com/office/drawing/2014/main" id="{76AABC0C-84F4-45E6-962A-EF3A13E7E032}"/>
              </a:ext>
            </a:extLst>
          </p:cNvPr>
          <p:cNvSpPr/>
          <p:nvPr/>
        </p:nvSpPr>
        <p:spPr>
          <a:xfrm>
            <a:off x="238093" y="2314796"/>
            <a:ext cx="2760197" cy="600164"/>
          </a:xfrm>
          <a:prstGeom prst="rect">
            <a:avLst/>
          </a:prstGeom>
          <a:gradFill flip="none" rotWithShape="1">
            <a:gsLst>
              <a:gs pos="0">
                <a:srgbClr val="990099">
                  <a:tint val="66000"/>
                  <a:satMod val="160000"/>
                </a:srgbClr>
              </a:gs>
              <a:gs pos="50000">
                <a:srgbClr val="990099">
                  <a:tint val="44500"/>
                  <a:satMod val="160000"/>
                </a:srgbClr>
              </a:gs>
              <a:gs pos="100000">
                <a:srgbClr val="990099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algn="ctr"/>
            <a:endParaRPr lang="ru-RU" sz="1100" spc="20" dirty="0">
              <a:latin typeface="Arial Narrow" panose="020B0606020202030204" pitchFamily="34" charset="0"/>
            </a:endParaRPr>
          </a:p>
          <a:p>
            <a:pPr algn="ctr"/>
            <a:r>
              <a:rPr lang="ru-RU" sz="1100" spc="20" dirty="0">
                <a:latin typeface="Arial Narrow" panose="020B0606020202030204" pitchFamily="34" charset="0"/>
              </a:rPr>
              <a:t>Специализация: менеджер</a:t>
            </a:r>
          </a:p>
          <a:p>
            <a:pPr algn="ctr"/>
            <a:endParaRPr lang="en-US" sz="1100" spc="20" dirty="0">
              <a:latin typeface="Arial Narrow" panose="020B0606020202030204" pitchFamily="34" charset="0"/>
            </a:endParaRPr>
          </a:p>
        </p:txBody>
      </p:sp>
      <p:sp>
        <p:nvSpPr>
          <p:cNvPr id="10" name="Прямоугольник 215">
            <a:extLst>
              <a:ext uri="{FF2B5EF4-FFF2-40B4-BE49-F238E27FC236}">
                <a16:creationId xmlns:a16="http://schemas.microsoft.com/office/drawing/2014/main" id="{FC076B36-71F9-49BF-A503-0430C4B1BA49}"/>
              </a:ext>
            </a:extLst>
          </p:cNvPr>
          <p:cNvSpPr/>
          <p:nvPr/>
        </p:nvSpPr>
        <p:spPr>
          <a:xfrm>
            <a:off x="3707801" y="1563122"/>
            <a:ext cx="1710726" cy="645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ru-RU" spc="20" dirty="0">
                <a:latin typeface="Arial Narrow" panose="020B0606020202030204" pitchFamily="34" charset="0"/>
              </a:rPr>
              <a:t>Никита Гурьянов</a:t>
            </a:r>
          </a:p>
          <a:p>
            <a:pPr algn="ctr"/>
            <a:r>
              <a:rPr lang="ru-RU" spc="20" dirty="0">
                <a:latin typeface="Arial Narrow" panose="020B0606020202030204" pitchFamily="34" charset="0"/>
              </a:rPr>
              <a:t>Администратор</a:t>
            </a:r>
            <a:endParaRPr lang="ru-RU" sz="1400" dirty="0"/>
          </a:p>
        </p:txBody>
      </p:sp>
      <p:sp>
        <p:nvSpPr>
          <p:cNvPr id="11" name="Прямоугольник 216">
            <a:extLst>
              <a:ext uri="{FF2B5EF4-FFF2-40B4-BE49-F238E27FC236}">
                <a16:creationId xmlns:a16="http://schemas.microsoft.com/office/drawing/2014/main" id="{05794C34-82F4-4EC0-A1F6-96D01561C5D8}"/>
              </a:ext>
            </a:extLst>
          </p:cNvPr>
          <p:cNvSpPr/>
          <p:nvPr/>
        </p:nvSpPr>
        <p:spPr>
          <a:xfrm>
            <a:off x="6869833" y="1523791"/>
            <a:ext cx="1582164" cy="645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ru-RU" spc="20" dirty="0">
                <a:latin typeface="Arial Narrow" panose="020B0606020202030204" pitchFamily="34" charset="0"/>
              </a:rPr>
              <a:t>Артур </a:t>
            </a:r>
            <a:r>
              <a:rPr lang="ru-RU" spc="20" dirty="0" err="1">
                <a:latin typeface="Arial Narrow" panose="020B0606020202030204" pitchFamily="34" charset="0"/>
              </a:rPr>
              <a:t>Загриев</a:t>
            </a:r>
            <a:endParaRPr lang="ru-RU" spc="20" dirty="0">
              <a:latin typeface="Arial Narrow" panose="020B0606020202030204" pitchFamily="34" charset="0"/>
            </a:endParaRPr>
          </a:p>
          <a:p>
            <a:pPr algn="ctr"/>
            <a:r>
              <a:rPr lang="ru-RU" spc="20" dirty="0">
                <a:latin typeface="Arial Narrow" panose="020B0606020202030204" pitchFamily="34" charset="0"/>
              </a:rPr>
              <a:t>Производитель</a:t>
            </a:r>
            <a:endParaRPr lang="ru-RU" sz="1400" dirty="0"/>
          </a:p>
        </p:txBody>
      </p:sp>
      <p:sp>
        <p:nvSpPr>
          <p:cNvPr id="12" name="Прямоугольник 217">
            <a:extLst>
              <a:ext uri="{FF2B5EF4-FFF2-40B4-BE49-F238E27FC236}">
                <a16:creationId xmlns:a16="http://schemas.microsoft.com/office/drawing/2014/main" id="{438C0C3E-7191-4B6B-A4E8-987D118297A0}"/>
              </a:ext>
            </a:extLst>
          </p:cNvPr>
          <p:cNvSpPr/>
          <p:nvPr/>
        </p:nvSpPr>
        <p:spPr>
          <a:xfrm>
            <a:off x="9690342" y="1592022"/>
            <a:ext cx="1918474" cy="645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ru-RU" spc="20" dirty="0">
                <a:latin typeface="Arial Narrow" panose="020B0606020202030204" pitchFamily="34" charset="0"/>
              </a:rPr>
              <a:t>Марина </a:t>
            </a:r>
            <a:r>
              <a:rPr lang="ru-RU" spc="20" dirty="0" err="1">
                <a:latin typeface="Arial Narrow" panose="020B0606020202030204" pitchFamily="34" charset="0"/>
              </a:rPr>
              <a:t>Семовских</a:t>
            </a:r>
            <a:endParaRPr lang="ru-RU" spc="20" dirty="0">
              <a:latin typeface="Arial Narrow" panose="020B0606020202030204" pitchFamily="34" charset="0"/>
            </a:endParaRPr>
          </a:p>
          <a:p>
            <a:pPr algn="ctr"/>
            <a:r>
              <a:rPr lang="ru-RU" spc="20" dirty="0">
                <a:latin typeface="Arial Narrow" panose="020B0606020202030204" pitchFamily="34" charset="0"/>
              </a:rPr>
              <a:t>Предприниматель</a:t>
            </a:r>
          </a:p>
        </p:txBody>
      </p:sp>
      <p:sp>
        <p:nvSpPr>
          <p:cNvPr id="13" name="Прямоугольник 218">
            <a:extLst>
              <a:ext uri="{FF2B5EF4-FFF2-40B4-BE49-F238E27FC236}">
                <a16:creationId xmlns:a16="http://schemas.microsoft.com/office/drawing/2014/main" id="{8EF757CA-1A16-4A4F-B259-75C010A02F54}"/>
              </a:ext>
            </a:extLst>
          </p:cNvPr>
          <p:cNvSpPr/>
          <p:nvPr/>
        </p:nvSpPr>
        <p:spPr>
          <a:xfrm>
            <a:off x="636889" y="3068443"/>
            <a:ext cx="2042227" cy="645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ru-RU" spc="20" dirty="0">
                <a:latin typeface="Arial Narrow" panose="020B0606020202030204" pitchFamily="34" charset="0"/>
              </a:rPr>
              <a:t>Анастасия Вахитова</a:t>
            </a:r>
          </a:p>
          <a:p>
            <a:pPr algn="ctr"/>
            <a:r>
              <a:rPr lang="ru-RU" spc="20" dirty="0">
                <a:latin typeface="Arial Narrow" panose="020B0606020202030204" pitchFamily="34" charset="0"/>
              </a:rPr>
              <a:t>Предприниматель</a:t>
            </a:r>
            <a:endParaRPr lang="ru-RU" sz="1400" dirty="0"/>
          </a:p>
        </p:txBody>
      </p:sp>
      <p:sp>
        <p:nvSpPr>
          <p:cNvPr id="15" name="Прямоугольник 219">
            <a:extLst>
              <a:ext uri="{FF2B5EF4-FFF2-40B4-BE49-F238E27FC236}">
                <a16:creationId xmlns:a16="http://schemas.microsoft.com/office/drawing/2014/main" id="{3A2F9665-E547-4C89-9E8B-A780FE710827}"/>
              </a:ext>
            </a:extLst>
          </p:cNvPr>
          <p:cNvSpPr/>
          <p:nvPr/>
        </p:nvSpPr>
        <p:spPr>
          <a:xfrm>
            <a:off x="3372134" y="3058692"/>
            <a:ext cx="2461251" cy="645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ru-RU" spc="20" dirty="0">
                <a:latin typeface="Arial Narrow" panose="020B0606020202030204" pitchFamily="34" charset="0"/>
              </a:rPr>
              <a:t>Елизавета </a:t>
            </a:r>
            <a:r>
              <a:rPr lang="ru-RU" spc="20" dirty="0" err="1">
                <a:latin typeface="Arial Narrow" panose="020B0606020202030204" pitchFamily="34" charset="0"/>
              </a:rPr>
              <a:t>Кирпичникова</a:t>
            </a:r>
            <a:endParaRPr lang="ru-RU" spc="20" dirty="0">
              <a:latin typeface="Arial Narrow" panose="020B0606020202030204" pitchFamily="34" charset="0"/>
            </a:endParaRPr>
          </a:p>
          <a:p>
            <a:pPr algn="ctr"/>
            <a:r>
              <a:rPr lang="ru-RU" spc="20" dirty="0">
                <a:latin typeface="Arial Narrow" panose="020B0606020202030204" pitchFamily="34" charset="0"/>
              </a:rPr>
              <a:t>Предприниматель</a:t>
            </a:r>
            <a:endParaRPr lang="ru-RU" sz="1400" dirty="0"/>
          </a:p>
        </p:txBody>
      </p:sp>
      <p:sp>
        <p:nvSpPr>
          <p:cNvPr id="16" name="Прямоугольник 220">
            <a:extLst>
              <a:ext uri="{FF2B5EF4-FFF2-40B4-BE49-F238E27FC236}">
                <a16:creationId xmlns:a16="http://schemas.microsoft.com/office/drawing/2014/main" id="{95F9799C-C7BE-429A-938C-B5B263865CBC}"/>
              </a:ext>
            </a:extLst>
          </p:cNvPr>
          <p:cNvSpPr/>
          <p:nvPr/>
        </p:nvSpPr>
        <p:spPr>
          <a:xfrm>
            <a:off x="6207557" y="3030313"/>
            <a:ext cx="2759862" cy="645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pc="20" dirty="0" err="1">
                <a:latin typeface="Arial Narrow" panose="020B0606020202030204" pitchFamily="34" charset="0"/>
              </a:rPr>
              <a:t>Мелина</a:t>
            </a:r>
            <a:r>
              <a:rPr lang="ru-RU" spc="20" dirty="0">
                <a:latin typeface="Arial Narrow" panose="020B0606020202030204" pitchFamily="34" charset="0"/>
              </a:rPr>
              <a:t> Джапарова</a:t>
            </a:r>
          </a:p>
          <a:p>
            <a:pPr algn="ctr"/>
            <a:r>
              <a:rPr lang="ru-RU" spc="20" dirty="0" err="1">
                <a:latin typeface="Arial Narrow" panose="020B0606020202030204" pitchFamily="34" charset="0"/>
              </a:rPr>
              <a:t>Интератор</a:t>
            </a:r>
            <a:endParaRPr lang="ru-RU" sz="1400" dirty="0"/>
          </a:p>
        </p:txBody>
      </p:sp>
      <p:sp>
        <p:nvSpPr>
          <p:cNvPr id="17" name="Прямоугольник 221">
            <a:extLst>
              <a:ext uri="{FF2B5EF4-FFF2-40B4-BE49-F238E27FC236}">
                <a16:creationId xmlns:a16="http://schemas.microsoft.com/office/drawing/2014/main" id="{B8DAEA83-D6D5-44DB-AE6B-3D127830AB3A}"/>
              </a:ext>
            </a:extLst>
          </p:cNvPr>
          <p:cNvSpPr/>
          <p:nvPr/>
        </p:nvSpPr>
        <p:spPr>
          <a:xfrm>
            <a:off x="9484654" y="3029346"/>
            <a:ext cx="2161810" cy="645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ru-RU" spc="20" dirty="0">
                <a:latin typeface="Arial Narrow" panose="020B0606020202030204" pitchFamily="34" charset="0"/>
              </a:rPr>
              <a:t>Анастасия Свинухова</a:t>
            </a:r>
          </a:p>
          <a:p>
            <a:pPr algn="ctr"/>
            <a:r>
              <a:rPr lang="ru-RU" spc="20" dirty="0">
                <a:latin typeface="Arial Narrow" panose="020B0606020202030204" pitchFamily="34" charset="0"/>
              </a:rPr>
              <a:t>Интегратор</a:t>
            </a:r>
            <a:endParaRPr lang="ru-RU" sz="1400" dirty="0"/>
          </a:p>
        </p:txBody>
      </p:sp>
      <p:sp>
        <p:nvSpPr>
          <p:cNvPr id="18" name="Прямоугольник 222">
            <a:extLst>
              <a:ext uri="{FF2B5EF4-FFF2-40B4-BE49-F238E27FC236}">
                <a16:creationId xmlns:a16="http://schemas.microsoft.com/office/drawing/2014/main" id="{9FA257CB-84F6-4A1C-BD62-28A258DE08C6}"/>
              </a:ext>
            </a:extLst>
          </p:cNvPr>
          <p:cNvSpPr/>
          <p:nvPr/>
        </p:nvSpPr>
        <p:spPr>
          <a:xfrm>
            <a:off x="3222657" y="2319387"/>
            <a:ext cx="2760197" cy="600164"/>
          </a:xfrm>
          <a:prstGeom prst="rect">
            <a:avLst/>
          </a:prstGeom>
          <a:gradFill flip="none" rotWithShape="1">
            <a:gsLst>
              <a:gs pos="0">
                <a:srgbClr val="990099">
                  <a:tint val="66000"/>
                  <a:satMod val="160000"/>
                </a:srgbClr>
              </a:gs>
              <a:gs pos="50000">
                <a:srgbClr val="990099">
                  <a:tint val="44500"/>
                  <a:satMod val="160000"/>
                </a:srgbClr>
              </a:gs>
              <a:gs pos="100000">
                <a:srgbClr val="990099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algn="ctr"/>
            <a:endParaRPr lang="ru-RU" sz="1100" spc="20" dirty="0">
              <a:latin typeface="Arial Narrow" panose="020B0606020202030204" pitchFamily="34" charset="0"/>
            </a:endParaRPr>
          </a:p>
          <a:p>
            <a:pPr algn="ctr"/>
            <a:r>
              <a:rPr lang="ru-RU" sz="1100" spc="20" dirty="0">
                <a:latin typeface="Arial Narrow" panose="020B0606020202030204" pitchFamily="34" charset="0"/>
              </a:rPr>
              <a:t>Специализация: спикер, тимлид</a:t>
            </a:r>
          </a:p>
          <a:p>
            <a:pPr algn="ctr"/>
            <a:endParaRPr lang="en-US" sz="1100" spc="20" dirty="0">
              <a:latin typeface="Arial Narrow" panose="020B0606020202030204" pitchFamily="34" charset="0"/>
            </a:endParaRPr>
          </a:p>
        </p:txBody>
      </p:sp>
      <p:sp>
        <p:nvSpPr>
          <p:cNvPr id="19" name="Прямоугольник 223">
            <a:extLst>
              <a:ext uri="{FF2B5EF4-FFF2-40B4-BE49-F238E27FC236}">
                <a16:creationId xmlns:a16="http://schemas.microsoft.com/office/drawing/2014/main" id="{38AF6DF2-B143-4238-8B55-61E7520C14CA}"/>
              </a:ext>
            </a:extLst>
          </p:cNvPr>
          <p:cNvSpPr/>
          <p:nvPr/>
        </p:nvSpPr>
        <p:spPr>
          <a:xfrm>
            <a:off x="6207221" y="2314796"/>
            <a:ext cx="2760197" cy="592470"/>
          </a:xfrm>
          <a:prstGeom prst="rect">
            <a:avLst/>
          </a:prstGeom>
          <a:gradFill flip="none" rotWithShape="1">
            <a:gsLst>
              <a:gs pos="0">
                <a:srgbClr val="990099">
                  <a:tint val="66000"/>
                  <a:satMod val="160000"/>
                </a:srgbClr>
              </a:gs>
              <a:gs pos="50000">
                <a:srgbClr val="990099">
                  <a:tint val="44500"/>
                  <a:satMod val="160000"/>
                </a:srgbClr>
              </a:gs>
              <a:gs pos="100000">
                <a:srgbClr val="990099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algn="ctr"/>
            <a:endParaRPr lang="ru-RU" sz="1050" spc="20" dirty="0">
              <a:latin typeface="Arial Narrow" panose="020B0606020202030204" pitchFamily="34" charset="0"/>
            </a:endParaRPr>
          </a:p>
          <a:p>
            <a:pPr algn="ctr"/>
            <a:r>
              <a:rPr lang="ru-RU" sz="1100" spc="20" dirty="0">
                <a:latin typeface="Arial Narrow" panose="020B0606020202030204" pitchFamily="34" charset="0"/>
              </a:rPr>
              <a:t>Специализация: системный администратор</a:t>
            </a:r>
          </a:p>
          <a:p>
            <a:pPr algn="ctr"/>
            <a:endParaRPr lang="en-US" sz="1100" spc="20" dirty="0">
              <a:latin typeface="Arial Narrow" panose="020B0606020202030204" pitchFamily="34" charset="0"/>
            </a:endParaRPr>
          </a:p>
        </p:txBody>
      </p:sp>
      <p:sp>
        <p:nvSpPr>
          <p:cNvPr id="20" name="Прямоугольник 224">
            <a:extLst>
              <a:ext uri="{FF2B5EF4-FFF2-40B4-BE49-F238E27FC236}">
                <a16:creationId xmlns:a16="http://schemas.microsoft.com/office/drawing/2014/main" id="{0FA9C4DB-C71C-445F-A8AB-47F63239B68A}"/>
              </a:ext>
            </a:extLst>
          </p:cNvPr>
          <p:cNvSpPr/>
          <p:nvPr/>
        </p:nvSpPr>
        <p:spPr>
          <a:xfrm>
            <a:off x="9194420" y="2319387"/>
            <a:ext cx="2760197" cy="600164"/>
          </a:xfrm>
          <a:prstGeom prst="rect">
            <a:avLst/>
          </a:prstGeom>
          <a:gradFill flip="none" rotWithShape="1">
            <a:gsLst>
              <a:gs pos="0">
                <a:srgbClr val="990099">
                  <a:tint val="66000"/>
                  <a:satMod val="160000"/>
                </a:srgbClr>
              </a:gs>
              <a:gs pos="50000">
                <a:srgbClr val="990099">
                  <a:tint val="44500"/>
                  <a:satMod val="160000"/>
                </a:srgbClr>
              </a:gs>
              <a:gs pos="100000">
                <a:srgbClr val="990099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algn="ctr"/>
            <a:endParaRPr lang="ru-RU" sz="1100" spc="20" dirty="0">
              <a:latin typeface="Arial Narrow" panose="020B0606020202030204" pitchFamily="34" charset="0"/>
            </a:endParaRPr>
          </a:p>
          <a:p>
            <a:pPr algn="ctr"/>
            <a:r>
              <a:rPr lang="ru-RU" sz="1100" spc="20" dirty="0">
                <a:latin typeface="Arial Narrow" panose="020B0606020202030204" pitchFamily="34" charset="0"/>
              </a:rPr>
              <a:t>Специализация: разработчик </a:t>
            </a:r>
            <a:r>
              <a:rPr lang="en-US" sz="1100" spc="20" dirty="0">
                <a:latin typeface="Arial Narrow" panose="020B0606020202030204" pitchFamily="34" charset="0"/>
              </a:rPr>
              <a:t>front-end</a:t>
            </a:r>
            <a:endParaRPr lang="ru-RU" sz="1100" spc="20" dirty="0">
              <a:latin typeface="Arial Narrow" panose="020B0606020202030204" pitchFamily="34" charset="0"/>
            </a:endParaRPr>
          </a:p>
          <a:p>
            <a:pPr algn="ctr"/>
            <a:endParaRPr lang="en-US" sz="1100" spc="20" dirty="0">
              <a:latin typeface="Arial Narrow" panose="020B0606020202030204" pitchFamily="34" charset="0"/>
            </a:endParaRPr>
          </a:p>
        </p:txBody>
      </p:sp>
      <p:sp>
        <p:nvSpPr>
          <p:cNvPr id="21" name="Прямоугольник 225">
            <a:extLst>
              <a:ext uri="{FF2B5EF4-FFF2-40B4-BE49-F238E27FC236}">
                <a16:creationId xmlns:a16="http://schemas.microsoft.com/office/drawing/2014/main" id="{2F8434C5-79C7-411D-9A36-372FE69539BF}"/>
              </a:ext>
            </a:extLst>
          </p:cNvPr>
          <p:cNvSpPr/>
          <p:nvPr/>
        </p:nvSpPr>
        <p:spPr>
          <a:xfrm>
            <a:off x="236237" y="3806141"/>
            <a:ext cx="2760197" cy="600164"/>
          </a:xfrm>
          <a:prstGeom prst="rect">
            <a:avLst/>
          </a:prstGeom>
          <a:gradFill flip="none" rotWithShape="1">
            <a:gsLst>
              <a:gs pos="0">
                <a:srgbClr val="990099">
                  <a:tint val="66000"/>
                  <a:satMod val="160000"/>
                </a:srgbClr>
              </a:gs>
              <a:gs pos="50000">
                <a:srgbClr val="990099">
                  <a:tint val="44500"/>
                  <a:satMod val="160000"/>
                </a:srgbClr>
              </a:gs>
              <a:gs pos="100000">
                <a:srgbClr val="990099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algn="ctr"/>
            <a:endParaRPr lang="ru-RU" sz="1100" spc="20" dirty="0">
              <a:latin typeface="Arial Narrow" panose="020B0606020202030204" pitchFamily="34" charset="0"/>
            </a:endParaRPr>
          </a:p>
          <a:p>
            <a:pPr algn="ctr"/>
            <a:r>
              <a:rPr lang="ru-RU" sz="1100" spc="20" dirty="0">
                <a:latin typeface="Arial Narrow" panose="020B0606020202030204" pitchFamily="34" charset="0"/>
              </a:rPr>
              <a:t>Специализация: разработчик </a:t>
            </a:r>
            <a:r>
              <a:rPr lang="en-US" sz="1100" spc="20" dirty="0">
                <a:latin typeface="Arial Narrow" panose="020B0606020202030204" pitchFamily="34" charset="0"/>
              </a:rPr>
              <a:t>back-end</a:t>
            </a:r>
            <a:endParaRPr lang="ru-RU" sz="1100" spc="20" dirty="0">
              <a:latin typeface="Arial Narrow" panose="020B0606020202030204" pitchFamily="34" charset="0"/>
            </a:endParaRPr>
          </a:p>
          <a:p>
            <a:pPr algn="ctr"/>
            <a:endParaRPr lang="en-US" sz="1100" spc="20" dirty="0">
              <a:latin typeface="Arial Narrow" panose="020B0606020202030204" pitchFamily="34" charset="0"/>
            </a:endParaRPr>
          </a:p>
        </p:txBody>
      </p:sp>
      <p:sp>
        <p:nvSpPr>
          <p:cNvPr id="22" name="Прямоугольник 226">
            <a:extLst>
              <a:ext uri="{FF2B5EF4-FFF2-40B4-BE49-F238E27FC236}">
                <a16:creationId xmlns:a16="http://schemas.microsoft.com/office/drawing/2014/main" id="{6C5A141F-C012-4A7C-A7DE-6BA6AE29FD1A}"/>
              </a:ext>
            </a:extLst>
          </p:cNvPr>
          <p:cNvSpPr/>
          <p:nvPr/>
        </p:nvSpPr>
        <p:spPr>
          <a:xfrm>
            <a:off x="3222656" y="3806141"/>
            <a:ext cx="2760197" cy="600164"/>
          </a:xfrm>
          <a:prstGeom prst="rect">
            <a:avLst/>
          </a:prstGeom>
          <a:gradFill flip="none" rotWithShape="1">
            <a:gsLst>
              <a:gs pos="0">
                <a:srgbClr val="990099">
                  <a:tint val="66000"/>
                  <a:satMod val="160000"/>
                </a:srgbClr>
              </a:gs>
              <a:gs pos="50000">
                <a:srgbClr val="990099">
                  <a:tint val="44500"/>
                  <a:satMod val="160000"/>
                </a:srgbClr>
              </a:gs>
              <a:gs pos="100000">
                <a:srgbClr val="990099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algn="ctr"/>
            <a:endParaRPr lang="ru-RU" sz="1100" spc="20" dirty="0">
              <a:latin typeface="Arial Narrow" panose="020B0606020202030204" pitchFamily="34" charset="0"/>
            </a:endParaRPr>
          </a:p>
          <a:p>
            <a:pPr algn="ctr"/>
            <a:r>
              <a:rPr lang="ru-RU" sz="1100" spc="20" dirty="0">
                <a:latin typeface="Arial Narrow" panose="020B0606020202030204" pitchFamily="34" charset="0"/>
              </a:rPr>
              <a:t>Специализация: разработчик </a:t>
            </a:r>
            <a:r>
              <a:rPr lang="en-US" sz="1100" spc="20" dirty="0" err="1">
                <a:latin typeface="Arial Narrow" panose="020B0606020202030204" pitchFamily="34" charset="0"/>
              </a:rPr>
              <a:t>fullstack</a:t>
            </a:r>
            <a:endParaRPr lang="ru-RU" sz="1100" spc="20" dirty="0">
              <a:latin typeface="Arial Narrow" panose="020B0606020202030204" pitchFamily="34" charset="0"/>
            </a:endParaRPr>
          </a:p>
          <a:p>
            <a:pPr algn="ctr"/>
            <a:endParaRPr lang="en-US" sz="1100" spc="20" dirty="0">
              <a:latin typeface="Arial Narrow" panose="020B0606020202030204" pitchFamily="34" charset="0"/>
            </a:endParaRPr>
          </a:p>
        </p:txBody>
      </p:sp>
      <p:sp>
        <p:nvSpPr>
          <p:cNvPr id="23" name="Прямоугольник 227">
            <a:extLst>
              <a:ext uri="{FF2B5EF4-FFF2-40B4-BE49-F238E27FC236}">
                <a16:creationId xmlns:a16="http://schemas.microsoft.com/office/drawing/2014/main" id="{29572464-CD86-405C-A3DD-CE03FED91530}"/>
              </a:ext>
            </a:extLst>
          </p:cNvPr>
          <p:cNvSpPr/>
          <p:nvPr/>
        </p:nvSpPr>
        <p:spPr>
          <a:xfrm>
            <a:off x="6207556" y="3797217"/>
            <a:ext cx="2760197" cy="600164"/>
          </a:xfrm>
          <a:prstGeom prst="rect">
            <a:avLst/>
          </a:prstGeom>
          <a:gradFill flip="none" rotWithShape="1">
            <a:gsLst>
              <a:gs pos="0">
                <a:srgbClr val="990099">
                  <a:tint val="66000"/>
                  <a:satMod val="160000"/>
                </a:srgbClr>
              </a:gs>
              <a:gs pos="50000">
                <a:srgbClr val="990099">
                  <a:tint val="44500"/>
                  <a:satMod val="160000"/>
                </a:srgbClr>
              </a:gs>
              <a:gs pos="100000">
                <a:srgbClr val="990099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algn="ctr"/>
            <a:endParaRPr lang="ru-RU" sz="1100" spc="20" dirty="0">
              <a:latin typeface="Arial Narrow" panose="020B0606020202030204" pitchFamily="34" charset="0"/>
            </a:endParaRPr>
          </a:p>
          <a:p>
            <a:pPr algn="ctr"/>
            <a:r>
              <a:rPr lang="ru-RU" sz="1100" spc="20" dirty="0">
                <a:latin typeface="Arial Narrow" panose="020B0606020202030204" pitchFamily="34" charset="0"/>
              </a:rPr>
              <a:t>Специализация: дизайнер</a:t>
            </a:r>
          </a:p>
          <a:p>
            <a:pPr algn="ctr"/>
            <a:endParaRPr lang="en-US" sz="1100" spc="20" dirty="0">
              <a:latin typeface="Arial Narrow" panose="020B0606020202030204" pitchFamily="34" charset="0"/>
            </a:endParaRPr>
          </a:p>
        </p:txBody>
      </p:sp>
      <p:sp>
        <p:nvSpPr>
          <p:cNvPr id="24" name="Прямоугольник 228">
            <a:extLst>
              <a:ext uri="{FF2B5EF4-FFF2-40B4-BE49-F238E27FC236}">
                <a16:creationId xmlns:a16="http://schemas.microsoft.com/office/drawing/2014/main" id="{93213830-21DF-4CC3-9E3E-49AFCC08F18F}"/>
              </a:ext>
            </a:extLst>
          </p:cNvPr>
          <p:cNvSpPr/>
          <p:nvPr/>
        </p:nvSpPr>
        <p:spPr>
          <a:xfrm>
            <a:off x="9194419" y="3806141"/>
            <a:ext cx="2760197" cy="600164"/>
          </a:xfrm>
          <a:prstGeom prst="rect">
            <a:avLst/>
          </a:prstGeom>
          <a:gradFill flip="none" rotWithShape="1">
            <a:gsLst>
              <a:gs pos="0">
                <a:srgbClr val="990099">
                  <a:tint val="66000"/>
                  <a:satMod val="160000"/>
                </a:srgbClr>
              </a:gs>
              <a:gs pos="50000">
                <a:srgbClr val="990099">
                  <a:tint val="44500"/>
                  <a:satMod val="160000"/>
                </a:srgbClr>
              </a:gs>
              <a:gs pos="100000">
                <a:srgbClr val="990099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algn="ctr"/>
            <a:endParaRPr lang="ru-RU" sz="1100" spc="20" dirty="0">
              <a:latin typeface="Arial Narrow" panose="020B0606020202030204" pitchFamily="34" charset="0"/>
            </a:endParaRPr>
          </a:p>
          <a:p>
            <a:pPr algn="ctr"/>
            <a:r>
              <a:rPr lang="ru-RU" sz="1100" spc="20" dirty="0">
                <a:latin typeface="Arial Narrow" panose="020B0606020202030204" pitchFamily="34" charset="0"/>
              </a:rPr>
              <a:t>Специализация: мастер презентации </a:t>
            </a:r>
          </a:p>
          <a:p>
            <a:pPr algn="ctr"/>
            <a:endParaRPr lang="en-US" sz="1100" spc="2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632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Разработка технологии современного источника выработки электроэнергии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 lang="ru-RU" dirty="0"/>
          </a:p>
        </p:txBody>
      </p:sp>
      <p:sp>
        <p:nvSpPr>
          <p:cNvPr id="7" name="Rectangle 155">
            <a:extLst>
              <a:ext uri="{FF2B5EF4-FFF2-40B4-BE49-F238E27FC236}">
                <a16:creationId xmlns:a16="http://schemas.microsoft.com/office/drawing/2014/main" id="{866C61F6-775D-4FE9-BFB9-A5C8854D641F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1591330" y="2697730"/>
            <a:ext cx="8985523" cy="3011214"/>
          </a:xfrm>
          <a:prstGeom prst="rect">
            <a:avLst/>
          </a:prstGeom>
          <a:gradFill flip="none" rotWithShape="1">
            <a:gsLst>
              <a:gs pos="0">
                <a:srgbClr val="D49FD4">
                  <a:tint val="66000"/>
                  <a:satMod val="160000"/>
                </a:srgbClr>
              </a:gs>
              <a:gs pos="50000">
                <a:srgbClr val="D49FD4">
                  <a:tint val="44500"/>
                  <a:satMod val="160000"/>
                </a:srgbClr>
              </a:gs>
              <a:gs pos="100000">
                <a:srgbClr val="D49FD4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>
            <a:solidFill>
              <a:srgbClr val="9F70AD"/>
            </a:solidFill>
            <a:miter lim="800000"/>
            <a:headEnd/>
            <a:tailEnd/>
          </a:ln>
        </p:spPr>
        <p:txBody>
          <a:bodyPr wrap="square" lIns="72000" tIns="72000" rIns="72000" bIns="72000" anchor="b">
            <a:noAutofit/>
          </a:bodyPr>
          <a:lstStyle/>
          <a:p>
            <a:pPr marR="0" lvl="0" algn="just" defTabSz="89535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8C95"/>
              </a:buClr>
              <a:buSzPct val="90000"/>
              <a:tabLst/>
              <a:defRPr/>
            </a:pPr>
            <a:endParaRPr lang="ru-RU" sz="1600" kern="1200" noProof="0" dirty="0">
              <a:solidFill>
                <a:sysClr val="windowText" lastClr="000000"/>
              </a:solidFill>
              <a:ea typeface="+mn-ea"/>
              <a:cs typeface="+mn-cs"/>
            </a:endParaRPr>
          </a:p>
          <a:p>
            <a:pPr algn="just" defTabSz="895350">
              <a:lnSpc>
                <a:spcPct val="90000"/>
              </a:lnSpc>
              <a:spcAft>
                <a:spcPts val="600"/>
              </a:spcAft>
              <a:buClr>
                <a:srgbClr val="008C95"/>
              </a:buClr>
              <a:buSzPct val="90000"/>
              <a:defRPr/>
            </a:pPr>
            <a:endParaRPr lang="ru-RU" sz="4000" kern="1200" noProof="0" dirty="0">
              <a:solidFill>
                <a:sysClr val="windowText" lastClr="000000"/>
              </a:solidFill>
              <a:ea typeface="+mn-ea"/>
              <a:cs typeface="+mn-cs"/>
            </a:endParaRPr>
          </a:p>
          <a:p>
            <a:pPr algn="just" defTabSz="895350">
              <a:lnSpc>
                <a:spcPct val="90000"/>
              </a:lnSpc>
              <a:spcAft>
                <a:spcPts val="600"/>
              </a:spcAft>
              <a:buClr>
                <a:srgbClr val="008C95"/>
              </a:buClr>
              <a:buSzPct val="90000"/>
              <a:defRPr/>
            </a:pPr>
            <a:r>
              <a:rPr lang="ru-RU" sz="4000" dirty="0">
                <a:solidFill>
                  <a:sysClr val="windowText" lastClr="000000"/>
                </a:solidFill>
              </a:rPr>
              <a:t>Руководитель проекта:</a:t>
            </a:r>
          </a:p>
          <a:p>
            <a:pPr algn="just" defTabSz="895350">
              <a:lnSpc>
                <a:spcPct val="90000"/>
              </a:lnSpc>
              <a:spcAft>
                <a:spcPts val="600"/>
              </a:spcAft>
              <a:buClr>
                <a:srgbClr val="008C95"/>
              </a:buClr>
              <a:buSzPct val="90000"/>
              <a:defRPr/>
            </a:pPr>
            <a:r>
              <a:rPr lang="ru-RU" sz="4000" kern="1200" noProof="0" dirty="0">
                <a:solidFill>
                  <a:sysClr val="windowText" lastClr="000000"/>
                </a:solidFill>
                <a:ea typeface="+mn-ea"/>
                <a:cs typeface="+mn-cs"/>
              </a:rPr>
              <a:t>Людмила Николаевна Макарова</a:t>
            </a:r>
          </a:p>
          <a:p>
            <a:pPr marR="0" lvl="0" algn="just" defTabSz="89535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8C95"/>
              </a:buClr>
              <a:buSzPct val="90000"/>
              <a:tabLst/>
              <a:defRPr/>
            </a:pPr>
            <a:r>
              <a:rPr lang="ru-RU" sz="4000" kern="1200" noProof="0" dirty="0">
                <a:solidFill>
                  <a:sysClr val="windowText" lastClr="000000"/>
                </a:solidFill>
                <a:ea typeface="+mn-ea"/>
                <a:cs typeface="+mn-cs"/>
              </a:rPr>
              <a:t>Почта: makarovaln@tyuiu.ru</a:t>
            </a:r>
          </a:p>
          <a:p>
            <a:pPr marR="0" lvl="0" algn="just" defTabSz="89535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8C95"/>
              </a:buClr>
              <a:buSzPct val="90000"/>
              <a:tabLst/>
              <a:defRPr/>
            </a:pPr>
            <a:r>
              <a:rPr lang="ru-RU" sz="4000" kern="1200" noProof="0" dirty="0">
                <a:solidFill>
                  <a:sysClr val="windowText" lastClr="000000"/>
                </a:solidFill>
                <a:ea typeface="+mn-ea"/>
                <a:cs typeface="+mn-cs"/>
              </a:rPr>
              <a:t>Телефон: 8-932-325-74-55</a:t>
            </a:r>
          </a:p>
          <a:p>
            <a:pPr marR="0" lvl="0" defTabSz="89535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8C95"/>
              </a:buClr>
              <a:buSzPct val="90000"/>
              <a:tabLst/>
              <a:defRPr/>
            </a:pPr>
            <a:endParaRPr lang="ru-RU" sz="1600" kern="1200" noProof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8" name="Заголовок 19">
            <a:extLst>
              <a:ext uri="{FF2B5EF4-FFF2-40B4-BE49-F238E27FC236}">
                <a16:creationId xmlns:a16="http://schemas.microsoft.com/office/drawing/2014/main" id="{0BCBE005-11D1-4236-953E-E7063FA0923F}"/>
              </a:ext>
            </a:extLst>
          </p:cNvPr>
          <p:cNvSpPr txBox="1">
            <a:spLocks/>
          </p:cNvSpPr>
          <p:nvPr/>
        </p:nvSpPr>
        <p:spPr>
          <a:xfrm>
            <a:off x="-1262541" y="771533"/>
            <a:ext cx="14693264" cy="227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defRPr>
            </a:lvl1pPr>
          </a:lstStyle>
          <a:p>
            <a:pPr algn="ctr"/>
            <a:r>
              <a:rPr lang="ru-RU" sz="4800" dirty="0"/>
              <a:t>Проект: Разработка технологии современного источника выработки электроэнергии</a:t>
            </a:r>
            <a:endParaRPr lang="ru-RU" sz="4800" dirty="0">
              <a:latin typeface="Fedra Sans Pro" panose="020B050404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0562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KmkHjT9JUS._VYGw7LsCQ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RMg2OWOEEKfnlkMwkVSp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KmkHjT9JUS._VYGw7LsC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KmkHjT9JUS._VYGw7LsC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KmkHjT9JUS._VYGw7LsC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KmkHjT9JUS._VYGw7LsC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KmkHjT9JUS._VYGw7LsC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KmkHjT9JUS._VYGw7LsC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KmkHjT9JUS._VYGw7LsCQ"/>
</p:tagLst>
</file>

<file path=ppt/theme/theme1.xml><?xml version="1.0" encoding="utf-8"?>
<a:theme xmlns:a="http://schemas.openxmlformats.org/drawingml/2006/main" name="Тема Office">
  <a:themeElements>
    <a:clrScheme name="ТИУ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74489"/>
      </a:accent1>
      <a:accent2>
        <a:srgbClr val="007EB2"/>
      </a:accent2>
      <a:accent3>
        <a:srgbClr val="4F5356"/>
      </a:accent3>
      <a:accent4>
        <a:srgbClr val="119BAF"/>
      </a:accent4>
      <a:accent5>
        <a:srgbClr val="68243A"/>
      </a:accent5>
      <a:accent6>
        <a:srgbClr val="42BC98"/>
      </a:accent6>
      <a:hlink>
        <a:srgbClr val="CBCFCE"/>
      </a:hlink>
      <a:folHlink>
        <a:srgbClr val="954F72"/>
      </a:folHlink>
    </a:clrScheme>
    <a:fontScheme name="Другая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9050">
          <a:solidFill>
            <a:srgbClr val="9460A4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<a:prstTxWarp prst="textNoShape">
          <a:avLst/>
        </a:prstTxWarp>
        <a:noAutofit/>
      </a:bodyPr>
      <a:lstStyle>
        <a:defPPr algn="ctr">
          <a:defRPr sz="1400" dirty="0" smtClean="0">
            <a:latin typeface="Montserrat" panose="00000500000000000000" pitchFamily="2" charset="-52"/>
            <a:ea typeface="Fedra Sans Alt Pro Light" charset="0"/>
            <a:cs typeface="Fedra Sans Alt Pro Light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7146</TotalTime>
  <Words>748</Words>
  <Application>Microsoft Office PowerPoint</Application>
  <PresentationFormat>Custom</PresentationFormat>
  <Paragraphs>207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4" baseType="lpstr">
      <vt:lpstr>Arial</vt:lpstr>
      <vt:lpstr>Arial Black</vt:lpstr>
      <vt:lpstr>Arial Narrow</vt:lpstr>
      <vt:lpstr>Calibri</vt:lpstr>
      <vt:lpstr>Fedra Sans Alt Pro</vt:lpstr>
      <vt:lpstr>Fedra Sans Alt Pro Light</vt:lpstr>
      <vt:lpstr>Fedra Sans Pro</vt:lpstr>
      <vt:lpstr>Fedra Sans Pro Bold</vt:lpstr>
      <vt:lpstr>Fedra Sans Pro Light</vt:lpstr>
      <vt:lpstr>Montserrat</vt:lpstr>
      <vt:lpstr>Rubik</vt:lpstr>
      <vt:lpstr>Wingdings</vt:lpstr>
      <vt:lpstr>YS Text</vt:lpstr>
      <vt:lpstr>Тема Office</vt:lpstr>
      <vt:lpstr>Разработка технологии современного источника выработки электроэнергии</vt:lpstr>
      <vt:lpstr>Что делает проект?  </vt:lpstr>
      <vt:lpstr>Проблема  </vt:lpstr>
      <vt:lpstr>Решение  </vt:lpstr>
      <vt:lpstr>Рынок  </vt:lpstr>
      <vt:lpstr>Конкуренты  </vt:lpstr>
      <vt:lpstr>Экономика сейчас и прогноз на ближайшее время</vt:lpstr>
      <vt:lpstr>Стратегия развития   </vt:lpstr>
      <vt:lpstr>Команда Почему именно эта команда развивает проект и может решить эту проблему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Никита</cp:lastModifiedBy>
  <cp:revision>217</cp:revision>
  <cp:lastPrinted>2021-05-14T10:36:39Z</cp:lastPrinted>
  <dcterms:created xsi:type="dcterms:W3CDTF">2021-05-14T09:45:42Z</dcterms:created>
  <dcterms:modified xsi:type="dcterms:W3CDTF">2023-09-07T17:00:08Z</dcterms:modified>
</cp:coreProperties>
</file>