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sldIdLst>
    <p:sldId id="256" r:id="rId4"/>
    <p:sldId id="297" r:id="rId5"/>
    <p:sldId id="285" r:id="rId6"/>
    <p:sldId id="288" r:id="rId7"/>
    <p:sldId id="303" r:id="rId8"/>
    <p:sldId id="263" r:id="rId9"/>
    <p:sldId id="287" r:id="rId10"/>
    <p:sldId id="299" r:id="rId11"/>
    <p:sldId id="304" r:id="rId12"/>
    <p:sldId id="301" r:id="rId13"/>
    <p:sldId id="300" r:id="rId14"/>
    <p:sldId id="305" r:id="rId15"/>
    <p:sldId id="308" r:id="rId16"/>
    <p:sldId id="290" r:id="rId17"/>
    <p:sldId id="291" r:id="rId18"/>
    <p:sldId id="302" r:id="rId19"/>
    <p:sldId id="306" r:id="rId20"/>
    <p:sldId id="264" r:id="rId21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269" autoAdjust="0"/>
  </p:normalViewPr>
  <p:slideViewPr>
    <p:cSldViewPr>
      <p:cViewPr varScale="1">
        <p:scale>
          <a:sx n="112" d="100"/>
          <a:sy n="112" d="100"/>
        </p:scale>
        <p:origin x="317" y="82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4000" dirty="0"/>
            <a:t>Врач</a:t>
          </a:r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4000" dirty="0"/>
            <a:t> </a:t>
          </a:r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C3A4125E-0279-4BB3-8117-8664B5C3C7A9}">
      <dgm:prSet custT="1"/>
      <dgm:spPr/>
      <dgm:t>
        <a:bodyPr/>
        <a:lstStyle/>
        <a:p>
          <a:r>
            <a:rPr lang="ru-RU" sz="1800" dirty="0"/>
            <a:t>Во время лечебного процесса у клиента во рту происходит слюнное отделение, что приводит к необходимости пациента удалять эту жидкость естественным путем, из-за чего процесс лечения прерывается и тратится время. Также, пациент не всегда держит рот открытым, что обычно приводит к повреждению частей ротовой полости</a:t>
          </a:r>
        </a:p>
      </dgm:t>
    </dgm:pt>
    <dgm:pt modelId="{F0BAE57F-1209-44FF-8711-89DA3DDF4E94}" type="parTrans" cxnId="{4BCA7FA6-4A62-4F7A-ABB9-69B9F159F02F}">
      <dgm:prSet/>
      <dgm:spPr/>
      <dgm:t>
        <a:bodyPr/>
        <a:lstStyle/>
        <a:p>
          <a:endParaRPr lang="ru-RU"/>
        </a:p>
      </dgm:t>
    </dgm:pt>
    <dgm:pt modelId="{AE7FB699-650C-464A-BEF9-293B590CDCFA}" type="sibTrans" cxnId="{4BCA7FA6-4A62-4F7A-ABB9-69B9F159F02F}">
      <dgm:prSet/>
      <dgm:spPr/>
      <dgm:t>
        <a:bodyPr/>
        <a:lstStyle/>
        <a:p>
          <a:endParaRPr lang="ru-RU"/>
        </a:p>
      </dgm:t>
    </dgm:pt>
    <dgm:pt modelId="{24A32BE8-70E7-4BE4-8691-2EC6E4D836B9}">
      <dgm:prSet custT="1"/>
      <dgm:spPr/>
      <dgm:t>
        <a:bodyPr/>
        <a:lstStyle/>
        <a:p>
          <a:endParaRPr lang="ru-RU" sz="4000" dirty="0"/>
        </a:p>
      </dgm:t>
    </dgm:pt>
    <dgm:pt modelId="{B0090E6D-9FF4-4C27-91A3-00FB381D3F25}" type="parTrans" cxnId="{79C332F7-8FCA-4EA1-B9DD-2F4EBAB0D2B3}">
      <dgm:prSet/>
      <dgm:spPr/>
      <dgm:t>
        <a:bodyPr/>
        <a:lstStyle/>
        <a:p>
          <a:endParaRPr lang="ru-RU"/>
        </a:p>
      </dgm:t>
    </dgm:pt>
    <dgm:pt modelId="{76F38F93-D72C-4537-863F-1413DD348195}" type="sibTrans" cxnId="{79C332F7-8FCA-4EA1-B9DD-2F4EBAB0D2B3}">
      <dgm:prSet/>
      <dgm:spPr/>
      <dgm:t>
        <a:bodyPr/>
        <a:lstStyle/>
        <a:p>
          <a:endParaRPr lang="ru-RU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 custLinFactNeighborX="-562" custLinFactNeighborY="-1462">
        <dgm:presLayoutVars>
          <dgm:chMax val="1"/>
          <dgm:bulletEnabled val="1"/>
        </dgm:presLayoutVars>
      </dgm:prSet>
      <dgm:spPr/>
    </dgm:pt>
    <dgm:pt modelId="{F974BE2A-CEEC-4ADA-B641-ABA1F5F10AA0}" type="pres">
      <dgm:prSet presAssocID="{40823609-9E1F-477F-970E-0797297793BB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E0059D86-BF64-4FF2-AB00-0C6E28FFB34F}" type="presOf" srcId="{24A32BE8-70E7-4BE4-8691-2EC6E4D836B9}" destId="{F974BE2A-CEEC-4ADA-B641-ABA1F5F10AA0}" srcOrd="0" destOrd="2" presId="urn:microsoft.com/office/officeart/2005/8/layout/vList5"/>
    <dgm:cxn modelId="{4BCA7FA6-4A62-4F7A-ABB9-69B9F159F02F}" srcId="{40823609-9E1F-477F-970E-0797297793BB}" destId="{C3A4125E-0279-4BB3-8117-8664B5C3C7A9}" srcOrd="1" destOrd="0" parTransId="{F0BAE57F-1209-44FF-8711-89DA3DDF4E94}" sibTransId="{AE7FB699-650C-464A-BEF9-293B590CDCFA}"/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8E5E58F5-7815-4604-B0C4-1514838BCD9E}" type="presOf" srcId="{C3A4125E-0279-4BB3-8117-8664B5C3C7A9}" destId="{F974BE2A-CEEC-4ADA-B641-ABA1F5F10AA0}" srcOrd="0" destOrd="1" presId="urn:microsoft.com/office/officeart/2005/8/layout/vList5"/>
    <dgm:cxn modelId="{79C332F7-8FCA-4EA1-B9DD-2F4EBAB0D2B3}" srcId="{40823609-9E1F-477F-970E-0797297793BB}" destId="{24A32BE8-70E7-4BE4-8691-2EC6E4D836B9}" srcOrd="2" destOrd="0" parTransId="{B0090E6D-9FF4-4C27-91A3-00FB381D3F25}" sibTransId="{76F38F93-D72C-4537-863F-1413DD348195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000" b="1" dirty="0"/>
            <a:t>РАМ</a:t>
          </a:r>
          <a:r>
            <a:rPr lang="ru-RU" sz="1000" b="1" baseline="0" dirty="0"/>
            <a:t> (РФ) 290,7 млн приёмов</a:t>
          </a:r>
          <a:endParaRPr lang="ru-RU" sz="1000" b="1" dirty="0"/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000" b="1" dirty="0"/>
            <a:t>ТАМ</a:t>
          </a:r>
          <a:r>
            <a:rPr lang="ru-RU" sz="1000" b="1" baseline="0" dirty="0"/>
            <a:t> (РФ)</a:t>
          </a:r>
        </a:p>
        <a:p>
          <a:r>
            <a:rPr lang="ru-RU" sz="1000" b="1" baseline="0" dirty="0"/>
            <a:t>232 млн приёмов</a:t>
          </a:r>
          <a:endParaRPr lang="ru-RU" sz="1000" b="1" dirty="0"/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  <a:r>
            <a:rPr lang="ru-RU" sz="1400" b="1" dirty="0"/>
            <a:t> (РФ)</a:t>
          </a:r>
        </a:p>
        <a:p>
          <a:r>
            <a:rPr lang="ru-RU" sz="1400" b="1" dirty="0"/>
            <a:t>232 млн приёмов</a:t>
          </a:r>
        </a:p>
        <a:p>
          <a:r>
            <a:rPr lang="ru-RU" sz="1400" b="1" dirty="0"/>
            <a:t>216.Млрд </a:t>
          </a:r>
          <a:r>
            <a:rPr lang="ru-RU" sz="1400" b="1" dirty="0" err="1"/>
            <a:t>руб</a:t>
          </a:r>
          <a:endParaRPr lang="en-US" sz="1400" b="1" dirty="0"/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000" b="1" dirty="0"/>
            <a:t>SOM </a:t>
          </a:r>
          <a:r>
            <a:rPr lang="ru-RU" sz="1000" b="1" dirty="0"/>
            <a:t>РФ</a:t>
          </a:r>
        </a:p>
        <a:p>
          <a:r>
            <a:rPr lang="ru-RU" sz="1000" b="1" dirty="0"/>
            <a:t>38 %  от </a:t>
          </a:r>
          <a:r>
            <a:rPr lang="en-US" sz="1000" b="1" dirty="0"/>
            <a:t>SAM</a:t>
          </a:r>
        </a:p>
        <a:p>
          <a:r>
            <a:rPr lang="en-US" sz="1000" b="1" dirty="0"/>
            <a:t>91 </a:t>
          </a:r>
          <a:r>
            <a:rPr lang="ru-RU" sz="1000" b="1" dirty="0"/>
            <a:t>млн приёмов</a:t>
          </a:r>
        </a:p>
        <a:p>
          <a:r>
            <a:rPr lang="ru-RU" sz="1000" b="1" dirty="0"/>
            <a:t>24.6 млрд. </a:t>
          </a:r>
          <a:r>
            <a:rPr lang="ru-RU" sz="1000" b="1" dirty="0" err="1"/>
            <a:t>руб</a:t>
          </a:r>
          <a:endParaRPr lang="ru-RU" sz="1000" b="1" dirty="0"/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 custLinFactNeighborX="-1286" custLinFactNeighborY="-111"/>
      <dgm:spPr/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 custScaleX="118301" custScaleY="106762" custLinFactNeighborX="821" custLinFactNeighborY="-2379"/>
      <dgm:spPr/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 custLinFactNeighborX="-954" custLinFactNeighborY="2397"/>
      <dgm:spPr/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</dgm:pt>
  </dgm:ptLst>
  <dgm:cxnLst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/>
            <a:t>Компании, находящиеся на рынке довольно долгий промежуток времени</a:t>
          </a:r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Стоматология «Все свои!»</a:t>
          </a:r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Аспирационно-</a:t>
          </a:r>
          <a:r>
            <a:rPr lang="ru-RU" dirty="0" err="1"/>
            <a:t>ретракционная</a:t>
          </a:r>
          <a:r>
            <a:rPr lang="ru-RU" dirty="0"/>
            <a:t> система </a:t>
          </a:r>
          <a:r>
            <a:rPr lang="ru-RU" dirty="0" err="1"/>
            <a:t>The</a:t>
          </a:r>
          <a:r>
            <a:rPr lang="ru-RU" dirty="0"/>
            <a:t> </a:t>
          </a:r>
          <a:r>
            <a:rPr lang="ru-RU" dirty="0" err="1"/>
            <a:t>tooth</a:t>
          </a:r>
          <a:r>
            <a:rPr lang="ru-RU" dirty="0"/>
            <a:t> </a:t>
          </a:r>
          <a:r>
            <a:rPr lang="ru-RU" dirty="0" err="1"/>
            <a:t>fairy</a:t>
          </a:r>
          <a:r>
            <a:rPr lang="ru-RU" dirty="0"/>
            <a:t> не имеет аналогов в мире. С ее помощью вы получите легкий, удобный и свободный от слюны доступ к жевательным зубам нижней челюсти.</a:t>
          </a:r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219A4AA6-01E1-4938-AF89-D141FCC93688}">
      <dgm:prSet/>
      <dgm:spPr/>
      <dgm:t>
        <a:bodyPr/>
        <a:lstStyle/>
        <a:p>
          <a:endParaRPr lang="ru-RU" dirty="0"/>
        </a:p>
      </dgm:t>
    </dgm:pt>
    <dgm:pt modelId="{E628D8C8-9A92-4DDA-86B7-A399BF25CDDE}" type="parTrans" cxnId="{D757F4C0-9D3F-4915-96F1-B3B2F829B1BB}">
      <dgm:prSet/>
      <dgm:spPr/>
      <dgm:t>
        <a:bodyPr/>
        <a:lstStyle/>
        <a:p>
          <a:endParaRPr lang="ru-RU"/>
        </a:p>
      </dgm:t>
    </dgm:pt>
    <dgm:pt modelId="{474601A0-AC6C-49F4-A221-7E3B93224490}" type="sibTrans" cxnId="{D757F4C0-9D3F-4915-96F1-B3B2F829B1BB}">
      <dgm:prSet/>
      <dgm:spPr/>
      <dgm:t>
        <a:bodyPr/>
        <a:lstStyle/>
        <a:p>
          <a:endParaRPr lang="ru-RU"/>
        </a:p>
      </dgm:t>
    </dgm:pt>
    <dgm:pt modelId="{01625FB3-1283-4C55-9263-E262037F9908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Стоматологическая клиника «</a:t>
          </a:r>
          <a:r>
            <a:rPr lang="ru-RU" dirty="0" err="1"/>
            <a:t>Дентал</a:t>
          </a:r>
          <a:r>
            <a:rPr lang="ru-RU" dirty="0"/>
            <a:t>-Сервис»</a:t>
          </a:r>
        </a:p>
      </dgm:t>
    </dgm:pt>
    <dgm:pt modelId="{BC04C5E3-B788-4D73-BFD8-B9037F66C05F}" type="parTrans" cxnId="{1A442AC7-FAC8-474E-B5F3-8701C161572C}">
      <dgm:prSet/>
      <dgm:spPr/>
    </dgm:pt>
    <dgm:pt modelId="{56B7D42E-2D72-4EB4-80A4-948089E3FFC0}" type="sibTrans" cxnId="{1A442AC7-FAC8-474E-B5F3-8701C161572C}">
      <dgm:prSet/>
      <dgm:spPr/>
    </dgm:pt>
    <dgm:pt modelId="{67DB973F-9558-4773-92E7-E83920BABB33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>
              <a:effectLst/>
            </a:rPr>
            <a:t>Центр цифровой стоматологии «Вероника»</a:t>
          </a:r>
          <a:endParaRPr lang="ru-RU" dirty="0"/>
        </a:p>
      </dgm:t>
    </dgm:pt>
    <dgm:pt modelId="{DD05C6F1-B560-4E11-ACC5-326A0D1C4346}" type="parTrans" cxnId="{3A13BE4F-62FC-4EBC-B165-E623FCACC104}">
      <dgm:prSet/>
      <dgm:spPr/>
    </dgm:pt>
    <dgm:pt modelId="{30E07E45-F721-4B14-B90C-EECF7F1B8729}" type="sibTrans" cxnId="{3A13BE4F-62FC-4EBC-B165-E623FCACC104}">
      <dgm:prSet/>
      <dgm:spPr/>
    </dgm:pt>
    <dgm:pt modelId="{4CBE1627-8F2C-4B5B-BBA9-398EF0B45CC1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Лавка Дантиста</a:t>
          </a:r>
        </a:p>
      </dgm:t>
    </dgm:pt>
    <dgm:pt modelId="{DB3CA036-1419-4ECD-9771-DC897F453203}" type="parTrans" cxnId="{6BFDEE56-B589-4E4E-979C-0B9FE2D80497}">
      <dgm:prSet/>
      <dgm:spPr/>
    </dgm:pt>
    <dgm:pt modelId="{37C71BF9-E488-43CB-BC57-2087B652A823}" type="sibTrans" cxnId="{6BFDEE56-B589-4E4E-979C-0B9FE2D80497}">
      <dgm:prSet/>
      <dgm:spPr/>
    </dgm:pt>
    <dgm:pt modelId="{CF2362DC-A535-480F-A05A-FA4E64E17732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en-US" dirty="0" err="1"/>
            <a:t>Luzzani</a:t>
          </a:r>
          <a:endParaRPr lang="ru-RU" dirty="0"/>
        </a:p>
      </dgm:t>
    </dgm:pt>
    <dgm:pt modelId="{6CF0C34F-7608-471B-8D8A-A9F6BABFE5EE}" type="parTrans" cxnId="{EB2D56DC-9F70-4CD5-B6B1-BA62C8DF4858}">
      <dgm:prSet/>
      <dgm:spPr/>
    </dgm:pt>
    <dgm:pt modelId="{A42B5214-84F5-4A18-8752-AE95BE418007}" type="sibTrans" cxnId="{EB2D56DC-9F70-4CD5-B6B1-BA62C8DF4858}">
      <dgm:prSet/>
      <dgm:spPr/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 custLinFactNeighborX="-103" custLinFactNeighborY="8726">
        <dgm:presLayoutVars>
          <dgm:chMax val="0"/>
          <dgm:chPref val="0"/>
          <dgm:bulletEnabled val="1"/>
        </dgm:presLayoutVars>
      </dgm:prSet>
      <dgm:spPr/>
    </dgm:pt>
    <dgm:pt modelId="{B206DAC4-D1DF-4053-8506-5DE426BC8BEF}" type="pres">
      <dgm:prSet presAssocID="{861A968E-9660-4770-82EB-9C2FFC889440}" presName="desTx" presStyleLbl="alignAccFollowNode1" presStyleIdx="0" presStyleCnt="3" custLinFactNeighborX="-1863" custLinFactNeighborY="9316">
        <dgm:presLayoutVars>
          <dgm:bulletEnabled val="1"/>
        </dgm:presLayoutVars>
      </dgm:prSet>
      <dgm:spPr/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 custLinFactNeighborX="569" custLinFactNeighborY="8726">
        <dgm:presLayoutVars>
          <dgm:chMax val="0"/>
          <dgm:chPref val="0"/>
          <dgm:bulletEnabled val="1"/>
        </dgm:presLayoutVars>
      </dgm:prSet>
      <dgm:spPr/>
    </dgm:pt>
    <dgm:pt modelId="{400F4E5D-F016-41EA-97FB-BF5BA36522C2}" type="pres">
      <dgm:prSet presAssocID="{FD45624C-83CF-47B9-8EDE-C4DE60E9F279}" presName="desTx" presStyleLbl="alignAccFollowNode1" presStyleIdx="1" presStyleCnt="3" custLinFactNeighborX="569" custLinFactNeighborY="2082">
        <dgm:presLayoutVars>
          <dgm:bulletEnabled val="1"/>
        </dgm:presLayoutVars>
      </dgm:prSet>
      <dgm:spPr/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93934D1B-FCC0-4E9A-9EE7-97874E1994A7}" type="presOf" srcId="{67DB973F-9558-4773-92E7-E83920BABB33}" destId="{400F4E5D-F016-41EA-97FB-BF5BA36522C2}" srcOrd="0" destOrd="2" presId="urn:microsoft.com/office/officeart/2005/8/layout/hList1"/>
    <dgm:cxn modelId="{F9DFB921-F909-46FE-90D6-32C120A902EB}" type="presOf" srcId="{01625FB3-1283-4C55-9263-E262037F9908}" destId="{400F4E5D-F016-41EA-97FB-BF5BA36522C2}" srcOrd="0" destOrd="1" presId="urn:microsoft.com/office/officeart/2005/8/layout/hList1"/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3A13BE4F-62FC-4EBC-B165-E623FCACC104}" srcId="{FD45624C-83CF-47B9-8EDE-C4DE60E9F279}" destId="{67DB973F-9558-4773-92E7-E83920BABB33}" srcOrd="2" destOrd="0" parTransId="{DD05C6F1-B560-4E11-ACC5-326A0D1C4346}" sibTransId="{30E07E45-F721-4B14-B90C-EECF7F1B8729}"/>
    <dgm:cxn modelId="{6BFDEE56-B589-4E4E-979C-0B9FE2D80497}" srcId="{FD45624C-83CF-47B9-8EDE-C4DE60E9F279}" destId="{4CBE1627-8F2C-4B5B-BBA9-398EF0B45CC1}" srcOrd="3" destOrd="0" parTransId="{DB3CA036-1419-4ECD-9771-DC897F453203}" sibTransId="{37C71BF9-E488-43CB-BC57-2087B652A823}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00C16BBE-3575-4E0D-8E38-9BDE7E1717BE}" type="presOf" srcId="{CF2362DC-A535-480F-A05A-FA4E64E17732}" destId="{400F4E5D-F016-41EA-97FB-BF5BA36522C2}" srcOrd="0" destOrd="4" presId="urn:microsoft.com/office/officeart/2005/8/layout/hList1"/>
    <dgm:cxn modelId="{D757F4C0-9D3F-4915-96F1-B3B2F829B1BB}" srcId="{C1DCF8D2-41C8-416E-B988-A9BFE3AC37E6}" destId="{219A4AA6-01E1-4938-AF89-D141FCC93688}" srcOrd="1" destOrd="0" parTransId="{E628D8C8-9A92-4DDA-86B7-A399BF25CDDE}" sibTransId="{474601A0-AC6C-49F4-A221-7E3B93224490}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6CAF7AC4-53F4-49E8-8F77-BC786B3B45F5}" type="presOf" srcId="{219A4AA6-01E1-4938-AF89-D141FCC93688}" destId="{0C85A15E-56D2-44B3-8E52-7FFFB1AE2983}" srcOrd="0" destOrd="1" presId="urn:microsoft.com/office/officeart/2005/8/layout/hList1"/>
    <dgm:cxn modelId="{1A442AC7-FAC8-474E-B5F3-8701C161572C}" srcId="{FD45624C-83CF-47B9-8EDE-C4DE60E9F279}" destId="{01625FB3-1283-4C55-9263-E262037F9908}" srcOrd="1" destOrd="0" parTransId="{BC04C5E3-B788-4D73-BFD8-B9037F66C05F}" sibTransId="{56B7D42E-2D72-4EB4-80A4-948089E3FFC0}"/>
    <dgm:cxn modelId="{F0DE3FD8-BDB7-4417-8D2E-019D9DD80DCA}" type="presOf" srcId="{4CBE1627-8F2C-4B5B-BBA9-398EF0B45CC1}" destId="{400F4E5D-F016-41EA-97FB-BF5BA36522C2}" srcOrd="0" destOrd="3" presId="urn:microsoft.com/office/officeart/2005/8/layout/hList1"/>
    <dgm:cxn modelId="{EB2D56DC-9F70-4CD5-B6B1-BA62C8DF4858}" srcId="{FD45624C-83CF-47B9-8EDE-C4DE60E9F279}" destId="{CF2362DC-A535-480F-A05A-FA4E64E17732}" srcOrd="4" destOrd="0" parTransId="{6CF0C34F-7608-471B-8D8A-A9F6BABFE5EE}" sibTransId="{A42B5214-84F5-4A18-8752-AE95BE418007}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70448" y="-2070311"/>
          <a:ext cx="1773565" cy="6359747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4000" kern="1200" dirty="0"/>
            <a:t>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Во время лечебного процесса у клиента во рту происходит слюнное отделение, что приводит к необходимости пациента удалять эту жидкость естественным путем, из-за чего процесс лечения прерывается и тратится время. Также, пациент не всегда держит рот открытым, что обычно приводит к повреждению частей ротовой полости</a:t>
          </a:r>
        </a:p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4000" kern="1200" dirty="0"/>
        </a:p>
      </dsp:txBody>
      <dsp:txXfrm rot="-5400000">
        <a:off x="3577357" y="309358"/>
        <a:ext cx="6273169" cy="1600409"/>
      </dsp:txXfrm>
    </dsp:sp>
    <dsp:sp modelId="{25CE82D9-9946-4501-ADAF-4D9AD60E2680}">
      <dsp:nvSpPr>
        <dsp:cNvPr id="0" name=""/>
        <dsp:cNvSpPr/>
      </dsp:nvSpPr>
      <dsp:spPr>
        <a:xfrm>
          <a:off x="0" y="0"/>
          <a:ext cx="3577357" cy="2216956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000" kern="1200" dirty="0"/>
            <a:t>Врач</a:t>
          </a:r>
        </a:p>
      </dsp:txBody>
      <dsp:txXfrm>
        <a:off x="108223" y="108223"/>
        <a:ext cx="3360911" cy="20005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31527" y="-44872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РАМ</a:t>
          </a:r>
          <a:r>
            <a:rPr lang="ru-RU" sz="1000" b="1" kern="1200" baseline="0" dirty="0"/>
            <a:t> (РФ) 290,7 млн приёмов</a:t>
          </a:r>
          <a:endParaRPr lang="ru-RU" sz="1000" b="1" kern="1200" dirty="0"/>
        </a:p>
      </dsp:txBody>
      <dsp:txXfrm>
        <a:off x="2025054" y="176327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39928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ТАМ</a:t>
          </a:r>
          <a:r>
            <a:rPr lang="ru-RU" sz="1000" b="1" kern="1200" baseline="0" dirty="0"/>
            <a:t> (РФ)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baseline="0" dirty="0"/>
            <a:t>232 млн приёмов</a:t>
          </a:r>
          <a:endParaRPr lang="ru-RU" sz="1000" b="1" kern="1200" dirty="0"/>
        </a:p>
      </dsp:txBody>
      <dsp:txXfrm>
        <a:off x="2081947" y="1052281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152122" y="1571836"/>
          <a:ext cx="3140186" cy="2833895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SAM</a:t>
          </a:r>
          <a:r>
            <a:rPr lang="ru-RU" sz="1400" b="1" kern="1200" dirty="0"/>
            <a:t> (РФ)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232 млн приёмов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216.Млрд </a:t>
          </a:r>
          <a:r>
            <a:rPr lang="ru-RU" sz="1400" b="1" kern="1200" dirty="0" err="1"/>
            <a:t>руб</a:t>
          </a:r>
          <a:endParaRPr lang="en-US" sz="1400" b="1" kern="1200" dirty="0"/>
        </a:p>
      </dsp:txBody>
      <dsp:txXfrm>
        <a:off x="1990552" y="1784378"/>
        <a:ext cx="1463327" cy="637626"/>
      </dsp:txXfrm>
    </dsp:sp>
    <dsp:sp modelId="{C12AB981-CE2A-46AD-A1EC-BC438E315F66}">
      <dsp:nvSpPr>
        <dsp:cNvPr id="0" name=""/>
        <dsp:cNvSpPr/>
      </dsp:nvSpPr>
      <dsp:spPr>
        <a:xfrm>
          <a:off x="1798740" y="2651948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/>
            <a:t>SOM </a:t>
          </a:r>
          <a:r>
            <a:rPr lang="ru-RU" sz="1000" b="1" kern="1200" dirty="0"/>
            <a:t>РФ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38 %  от </a:t>
          </a:r>
          <a:r>
            <a:rPr lang="en-US" sz="1000" b="1" kern="1200" dirty="0"/>
            <a:t>SAM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/>
            <a:t>91 </a:t>
          </a:r>
          <a:r>
            <a:rPr lang="ru-RU" sz="1000" b="1" kern="1200" dirty="0"/>
            <a:t>млн приёмов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24.6 млрд. </a:t>
          </a:r>
          <a:r>
            <a:rPr lang="ru-RU" sz="1000" b="1" kern="1200" dirty="0" err="1"/>
            <a:t>руб</a:t>
          </a:r>
          <a:endParaRPr lang="ru-RU" sz="1000" b="1" kern="1200" dirty="0"/>
        </a:p>
      </dsp:txBody>
      <dsp:txXfrm>
        <a:off x="2057892" y="3094349"/>
        <a:ext cx="1251298" cy="8848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0" y="100986"/>
          <a:ext cx="3059169" cy="740177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Конкуренты Продукты/Услуги</a:t>
          </a:r>
        </a:p>
      </dsp:txBody>
      <dsp:txXfrm>
        <a:off x="0" y="100986"/>
        <a:ext cx="3059169" cy="740177"/>
      </dsp:txXfrm>
    </dsp:sp>
    <dsp:sp modelId="{B206DAC4-D1DF-4053-8506-5DE426BC8BEF}">
      <dsp:nvSpPr>
        <dsp:cNvPr id="0" name=""/>
        <dsp:cNvSpPr/>
      </dsp:nvSpPr>
      <dsp:spPr>
        <a:xfrm>
          <a:off x="0" y="812974"/>
          <a:ext cx="3059169" cy="3947444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/>
            <a:t>Компании, находящиеся на рынке довольно долгий промежуток времени</a:t>
          </a:r>
        </a:p>
      </dsp:txBody>
      <dsp:txXfrm>
        <a:off x="0" y="812974"/>
        <a:ext cx="3059169" cy="3947444"/>
      </dsp:txXfrm>
    </dsp:sp>
    <dsp:sp modelId="{34E68AF3-FEED-4A3D-869A-6E2B7BBFBA4D}">
      <dsp:nvSpPr>
        <dsp:cNvPr id="0" name=""/>
        <dsp:cNvSpPr/>
      </dsp:nvSpPr>
      <dsp:spPr>
        <a:xfrm>
          <a:off x="3507997" y="100986"/>
          <a:ext cx="3059169" cy="740177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Фирмы конкуренты</a:t>
          </a:r>
        </a:p>
      </dsp:txBody>
      <dsp:txXfrm>
        <a:off x="3507997" y="100986"/>
        <a:ext cx="3059169" cy="740177"/>
      </dsp:txXfrm>
    </dsp:sp>
    <dsp:sp modelId="{400F4E5D-F016-41EA-97FB-BF5BA36522C2}">
      <dsp:nvSpPr>
        <dsp:cNvPr id="0" name=""/>
        <dsp:cNvSpPr/>
      </dsp:nvSpPr>
      <dsp:spPr>
        <a:xfrm>
          <a:off x="3507997" y="812974"/>
          <a:ext cx="3059169" cy="3947444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/>
            <a:t>Стоматология «Все свои!»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/>
            <a:t>Стоматологическая клиника «</a:t>
          </a:r>
          <a:r>
            <a:rPr lang="ru-RU" sz="2100" kern="1200" dirty="0" err="1"/>
            <a:t>Дентал</a:t>
          </a:r>
          <a:r>
            <a:rPr lang="ru-RU" sz="2100" kern="1200" dirty="0"/>
            <a:t>-Сервис»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>
              <a:effectLst/>
            </a:rPr>
            <a:t>Центр цифровой стоматологии «Вероника»</a:t>
          </a:r>
          <a:endParaRPr lang="ru-RU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/>
            <a:t>Лавка Дантиста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 err="1"/>
            <a:t>Luzzani</a:t>
          </a:r>
          <a:endParaRPr lang="ru-RU" sz="2100" kern="1200" dirty="0"/>
        </a:p>
      </dsp:txBody>
      <dsp:txXfrm>
        <a:off x="3507997" y="812974"/>
        <a:ext cx="3059169" cy="3947444"/>
      </dsp:txXfrm>
    </dsp:sp>
    <dsp:sp modelId="{869E6585-1C72-4E82-914E-39E2C4E28665}">
      <dsp:nvSpPr>
        <dsp:cNvPr id="0" name=""/>
        <dsp:cNvSpPr/>
      </dsp:nvSpPr>
      <dsp:spPr>
        <a:xfrm>
          <a:off x="6981180" y="30270"/>
          <a:ext cx="3059169" cy="740177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Наши преимущества</a:t>
          </a:r>
        </a:p>
      </dsp:txBody>
      <dsp:txXfrm>
        <a:off x="6981180" y="30270"/>
        <a:ext cx="3059169" cy="740177"/>
      </dsp:txXfrm>
    </dsp:sp>
    <dsp:sp modelId="{0C85A15E-56D2-44B3-8E52-7FFFB1AE2983}">
      <dsp:nvSpPr>
        <dsp:cNvPr id="0" name=""/>
        <dsp:cNvSpPr/>
      </dsp:nvSpPr>
      <dsp:spPr>
        <a:xfrm>
          <a:off x="6978043" y="776576"/>
          <a:ext cx="3059169" cy="3947444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/>
            <a:t>Аспирационно-</a:t>
          </a:r>
          <a:r>
            <a:rPr lang="ru-RU" sz="2100" kern="1200" dirty="0" err="1"/>
            <a:t>ретракционная</a:t>
          </a:r>
          <a:r>
            <a:rPr lang="ru-RU" sz="2100" kern="1200" dirty="0"/>
            <a:t> система </a:t>
          </a:r>
          <a:r>
            <a:rPr lang="ru-RU" sz="2100" kern="1200" dirty="0" err="1"/>
            <a:t>The</a:t>
          </a:r>
          <a:r>
            <a:rPr lang="ru-RU" sz="2100" kern="1200" dirty="0"/>
            <a:t> </a:t>
          </a:r>
          <a:r>
            <a:rPr lang="ru-RU" sz="2100" kern="1200" dirty="0" err="1"/>
            <a:t>tooth</a:t>
          </a:r>
          <a:r>
            <a:rPr lang="ru-RU" sz="2100" kern="1200" dirty="0"/>
            <a:t> </a:t>
          </a:r>
          <a:r>
            <a:rPr lang="ru-RU" sz="2100" kern="1200" dirty="0" err="1"/>
            <a:t>fairy</a:t>
          </a:r>
          <a:r>
            <a:rPr lang="ru-RU" sz="2100" kern="1200" dirty="0"/>
            <a:t> не имеет аналогов в мире. С ее помощью вы получите легкий, удобный и свободный от слюны доступ к жевательным зубам нижней челюсти.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100" kern="1200" dirty="0"/>
        </a:p>
      </dsp:txBody>
      <dsp:txXfrm>
        <a:off x="6978043" y="776576"/>
        <a:ext cx="3059169" cy="39474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647824" y="1703152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spc="-1" dirty="0"/>
              <a:t>Аспирационно-</a:t>
            </a:r>
            <a:r>
              <a:rPr lang="ru-RU" sz="2800" spc="-1" dirty="0" err="1"/>
              <a:t>ретракционная</a:t>
            </a:r>
            <a:r>
              <a:rPr lang="ru-RU" sz="2800" spc="-1" dirty="0"/>
              <a:t> система «</a:t>
            </a:r>
            <a:r>
              <a:rPr lang="ru-RU" sz="2800" spc="-1" dirty="0" err="1"/>
              <a:t>The</a:t>
            </a:r>
            <a:r>
              <a:rPr lang="ru-RU" sz="2800" spc="-1" dirty="0"/>
              <a:t> </a:t>
            </a:r>
            <a:r>
              <a:rPr lang="ru-RU" sz="2800" spc="-1" dirty="0" err="1"/>
              <a:t>tooth</a:t>
            </a:r>
            <a:r>
              <a:rPr lang="ru-RU" sz="2800" spc="-1" dirty="0"/>
              <a:t> </a:t>
            </a:r>
            <a:r>
              <a:rPr lang="ru-RU" sz="2800" spc="-1" dirty="0" err="1"/>
              <a:t>fairy</a:t>
            </a:r>
            <a:r>
              <a:rPr lang="ru-RU" sz="2800" spc="-1" dirty="0"/>
              <a:t>»</a:t>
            </a:r>
          </a:p>
          <a:p>
            <a:pPr algn="ctr">
              <a:lnSpc>
                <a:spcPct val="100000"/>
              </a:lnSpc>
            </a:pPr>
            <a:endParaRPr lang="ru-RU" sz="2800" b="0" strike="noStrike" spc="-1" dirty="0">
              <a:latin typeface="Arial"/>
            </a:endParaRP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5976" y="3010312"/>
            <a:ext cx="2109399" cy="211549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+mj-lt"/>
                <a:ea typeface="MS Gothic" pitchFamily="49" charset="-128"/>
              </a:rPr>
              <a:t>Команда проекта</a:t>
            </a:r>
            <a:endParaRPr sz="4000" dirty="0">
              <a:latin typeface="+mj-lt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789068" y="3309923"/>
            <a:ext cx="2883092" cy="1685592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Иван Сидоров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Генератор идей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Разработчик, ЛИДЕР команды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11" name="Содержимое 2">
            <a:extLst>
              <a:ext uri="{FF2B5EF4-FFF2-40B4-BE49-F238E27FC236}">
                <a16:creationId xmlns:a16="http://schemas.microsoft.com/office/drawing/2014/main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4104208" y="3279796"/>
            <a:ext cx="2883092" cy="677480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Азалия </a:t>
            </a:r>
            <a:r>
              <a:rPr lang="ru-RU" sz="1400" i="1" dirty="0" err="1">
                <a:solidFill>
                  <a:schemeClr val="bg1">
                    <a:lumMod val="50000"/>
                  </a:schemeClr>
                </a:solidFill>
              </a:rPr>
              <a:t>Саттарова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Хорошо рисует (автор логотипа), творческий человек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Реклама (пиар-менеджер)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12" name="Содержимое 2">
            <a:extLst>
              <a:ext uri="{FF2B5EF4-FFF2-40B4-BE49-F238E27FC236}">
                <a16:creationId xmlns:a16="http://schemas.microsoft.com/office/drawing/2014/main" id="{61AAB4EE-FE0B-4358-A46A-E1FC33434142}"/>
              </a:ext>
            </a:extLst>
          </p:cNvPr>
          <p:cNvSpPr txBox="1">
            <a:spLocks/>
          </p:cNvSpPr>
          <p:nvPr/>
        </p:nvSpPr>
        <p:spPr>
          <a:xfrm>
            <a:off x="6998444" y="3254793"/>
            <a:ext cx="3013064" cy="948634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Ксения </a:t>
            </a:r>
            <a:r>
              <a:rPr lang="ru-RU" sz="1400" i="1" dirty="0" err="1">
                <a:solidFill>
                  <a:schemeClr val="bg1">
                    <a:lumMod val="50000"/>
                  </a:schemeClr>
                </a:solidFill>
              </a:rPr>
              <a:t>Марнова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Владеет углубленными медицинскими знаниями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Разработчик, автор технологических решений</a:t>
            </a:r>
            <a:endParaRPr lang="ru-RU" sz="1400" b="1" dirty="0">
              <a:solidFill>
                <a:srgbClr val="1B1464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856" y="1096877"/>
            <a:ext cx="1529209" cy="204211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8736" y="1096877"/>
            <a:ext cx="1522168" cy="203653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9376" y="1080000"/>
            <a:ext cx="2181196" cy="212532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5488" y="816007"/>
            <a:ext cx="9730897" cy="518901"/>
          </a:xfrm>
        </p:spPr>
        <p:txBody>
          <a:bodyPr/>
          <a:lstStyle/>
          <a:p>
            <a:r>
              <a:rPr lang="ru-RU" sz="2400" dirty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Долгое по времени лечение зубов и неудобство при работе с клиентом</a:t>
            </a:r>
            <a:endParaRPr sz="2400" dirty="0">
              <a:ea typeface="MS Gothic" pitchFamily="49" charset="-128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-179984" y="3475004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ea typeface="MS Gothic" pitchFamily="49" charset="-128"/>
              </a:rPr>
              <a:t>Решение проблемы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431800" y="4347443"/>
            <a:ext cx="9217024" cy="1224136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lvl="0"/>
            <a:r>
              <a:rPr lang="ru-RU" sz="1900" i="1" dirty="0">
                <a:solidFill>
                  <a:schemeClr val="bg1">
                    <a:lumMod val="50000"/>
                  </a:schemeClr>
                </a:solidFill>
              </a:rPr>
              <a:t>Аспирационно-</a:t>
            </a:r>
            <a:r>
              <a:rPr lang="ru-RU" sz="1900" i="1" dirty="0" err="1">
                <a:solidFill>
                  <a:schemeClr val="bg1">
                    <a:lumMod val="50000"/>
                  </a:schemeClr>
                </a:solidFill>
              </a:rPr>
              <a:t>ретракционная</a:t>
            </a:r>
            <a:r>
              <a:rPr lang="ru-RU" sz="1900" i="1" dirty="0">
                <a:solidFill>
                  <a:schemeClr val="bg1">
                    <a:lumMod val="50000"/>
                  </a:schemeClr>
                </a:solidFill>
              </a:rPr>
              <a:t> система, с ее помощью вы получите легкий, удобный и свободный от слюны доступ к жевательным зубам нижней челюсти, Вам не придется заставлять пациента высвобождать слюнные отделения из полости рта благодаря лепестку и </a:t>
            </a:r>
            <a:r>
              <a:rPr lang="ru-RU" sz="1900" i="1" dirty="0" err="1">
                <a:solidFill>
                  <a:schemeClr val="bg1">
                    <a:lumMod val="50000"/>
                  </a:schemeClr>
                </a:solidFill>
              </a:rPr>
              <a:t>слюноотсасывательной</a:t>
            </a:r>
            <a:r>
              <a:rPr lang="ru-RU" sz="1900" i="1" dirty="0">
                <a:solidFill>
                  <a:schemeClr val="bg1">
                    <a:lumMod val="50000"/>
                  </a:schemeClr>
                </a:solidFill>
              </a:rPr>
              <a:t> трубки</a:t>
            </a:r>
          </a:p>
          <a:p>
            <a:pPr lvl="0"/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lvl="0"/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1" y="-12629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31553956"/>
              </p:ext>
            </p:extLst>
          </p:nvPr>
        </p:nvGraphicFramePr>
        <p:xfrm>
          <a:off x="71759" y="1366240"/>
          <a:ext cx="9937105" cy="22191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</p:spPr>
        <p:txBody>
          <a:bodyPr lIns="720000"/>
          <a:lstStyle/>
          <a:p>
            <a:r>
              <a:rPr lang="ru-RU" sz="4400" dirty="0">
                <a:latin typeface="+mn-lt"/>
              </a:rPr>
              <a:t>О проекте. </a:t>
            </a:r>
            <a:br>
              <a:rPr lang="ru-RU" sz="4400" dirty="0">
                <a:latin typeface="+mn-lt"/>
              </a:rPr>
            </a:br>
            <a:r>
              <a:rPr lang="ru-RU" sz="4400" dirty="0">
                <a:latin typeface="+mn-lt"/>
              </a:rPr>
              <a:t>Что есть сейчас.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15776" y="1539131"/>
            <a:ext cx="9393370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400" kern="0" dirty="0">
                <a:solidFill>
                  <a:srgbClr val="666666"/>
                </a:solidFill>
              </a:rPr>
              <a:t>Аспирационно-</a:t>
            </a:r>
            <a:r>
              <a:rPr lang="ru-RU" sz="1400" kern="0" dirty="0" err="1">
                <a:solidFill>
                  <a:srgbClr val="666666"/>
                </a:solidFill>
              </a:rPr>
              <a:t>ретракционная</a:t>
            </a:r>
            <a:r>
              <a:rPr lang="ru-RU" sz="1400" kern="0" dirty="0">
                <a:solidFill>
                  <a:srgbClr val="666666"/>
                </a:solidFill>
              </a:rPr>
              <a:t> система для обеспечения сбора жидкости в полости рта и разведения зубных дуг верхней и нижней челюсти. Состав изделия: </a:t>
            </a:r>
            <a:r>
              <a:rPr lang="ru-RU" sz="1400" kern="0" dirty="0" err="1">
                <a:solidFill>
                  <a:srgbClr val="666666"/>
                </a:solidFill>
              </a:rPr>
              <a:t>прикусной</a:t>
            </a:r>
            <a:r>
              <a:rPr lang="ru-RU" sz="1400" kern="0" dirty="0">
                <a:solidFill>
                  <a:srgbClr val="666666"/>
                </a:solidFill>
              </a:rPr>
              <a:t> блок, лепесток, трубка из силиконовой резиновой смеси.</a:t>
            </a: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1400" kern="0" dirty="0">
              <a:solidFill>
                <a:srgbClr val="666666"/>
              </a:solidFill>
            </a:endParaRP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1400" kern="0" dirty="0">
              <a:solidFill>
                <a:srgbClr val="666666"/>
              </a:solidFill>
            </a:endParaRP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7047" y="2763267"/>
            <a:ext cx="3955368" cy="237940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E0F7606-48A3-427E-828D-7EE6A14BE2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2628" y="2763267"/>
            <a:ext cx="3955368" cy="237940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br>
              <a:rPr lang="ru-RU" sz="2800" dirty="0">
                <a:ea typeface="MS Gothic" pitchFamily="49" charset="-128"/>
              </a:rPr>
            </a:br>
            <a:r>
              <a:rPr lang="ru-RU" sz="2800" dirty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980197"/>
              </p:ext>
            </p:extLst>
          </p:nvPr>
        </p:nvGraphicFramePr>
        <p:xfrm>
          <a:off x="503808" y="1251099"/>
          <a:ext cx="9217024" cy="3816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0962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1303126">
                <a:tc>
                  <a:txBody>
                    <a:bodyPr/>
                    <a:lstStyle/>
                    <a:p>
                      <a:r>
                        <a:rPr lang="ru-RU" dirty="0" err="1"/>
                        <a:t>Инновационность</a:t>
                      </a:r>
                      <a:r>
                        <a:rPr lang="ru-RU" dirty="0"/>
                        <a:t> </a:t>
                      </a:r>
                    </a:p>
                    <a:p>
                      <a:r>
                        <a:rPr lang="ru-RU" dirty="0"/>
                        <a:t>(отметьте нужное)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Инновация мирового</a:t>
                      </a:r>
                      <a:r>
                        <a:rPr lang="ru-RU" baseline="0" dirty="0"/>
                        <a:t> уровня</a:t>
                      </a:r>
                      <a:endParaRPr lang="ru-RU" dirty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Россия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Регион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err="1"/>
                        <a:t>Импортозамещение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1310598">
                <a:tc>
                  <a:txBody>
                    <a:bodyPr/>
                    <a:lstStyle/>
                    <a:p>
                      <a:r>
                        <a:rPr lang="ru-RU" dirty="0"/>
                        <a:t>Рынок НТИ</a:t>
                      </a:r>
                    </a:p>
                    <a:p>
                      <a:r>
                        <a:rPr lang="ru-RU" dirty="0"/>
                        <a:t>(отметьте нужное)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Wingdings" pitchFamily="2" charset="2"/>
                        <a:buNone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HealthNet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Wingdings" pitchFamily="2" charset="2"/>
                        <a:buNone/>
                      </a:pP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  <a:tr h="801738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                  Новые производственные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943538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0112" y="3059293"/>
            <a:ext cx="286537" cy="20003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865" y="4341995"/>
            <a:ext cx="286537" cy="25605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2400" y="2547243"/>
            <a:ext cx="286537" cy="25605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4248" y="2291189"/>
            <a:ext cx="286537" cy="256054"/>
          </a:xfrm>
          <a:prstGeom prst="rect">
            <a:avLst/>
          </a:prstGeom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169" y="4313087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4247" y="1942100"/>
            <a:ext cx="286537" cy="25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3E01CC-4B1D-4F09-A925-4AB4E0FDEE93}"/>
              </a:ext>
            </a:extLst>
          </p:cNvPr>
          <p:cNvSpPr txBox="1"/>
          <p:nvPr/>
        </p:nvSpPr>
        <p:spPr>
          <a:xfrm>
            <a:off x="99744" y="1502903"/>
            <a:ext cx="1008062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bg1">
                    <a:lumMod val="50000"/>
                  </a:schemeClr>
                </a:solidFill>
              </a:rPr>
              <a:t>Врачи – стоматологи, директоры стоматологических клиник</a:t>
            </a:r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1702" y="2789820"/>
            <a:ext cx="3907875" cy="260931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4400" dirty="0"/>
              <a:t>Потенциальный объем рынка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13169274"/>
              </p:ext>
            </p:extLst>
          </p:nvPr>
        </p:nvGraphicFramePr>
        <p:xfrm>
          <a:off x="-432296" y="1083417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71BE8D6-196E-41C8-BA47-838D526FF8FF}"/>
              </a:ext>
            </a:extLst>
          </p:cNvPr>
          <p:cNvSpPr txBox="1"/>
          <p:nvPr/>
        </p:nvSpPr>
        <p:spPr>
          <a:xfrm>
            <a:off x="4464001" y="891058"/>
            <a:ext cx="5610685" cy="47286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PAM (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Potential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Available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Market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) – </a:t>
            </a:r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Потенциальный объем рынка </a:t>
            </a:r>
          </a:p>
          <a:p>
            <a:pPr algn="l"/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Это все люди / организации, которые могут стать вашими клиентами сейчас и в обозримом будущем. Учитывается тренд роста на ближайшие 5 лет. PAM может </a:t>
            </a:r>
            <a:r>
              <a:rPr lang="ru-RU" sz="1200" b="0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расчитываться</a:t>
            </a:r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 как с </a:t>
            </a:r>
            <a:r>
              <a:rPr lang="ru-RU" sz="1200" b="0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гео</a:t>
            </a:r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 привязкой, так и без. Если продукт или услуга планируется реализовываться на территории России, то рынок считается для РФ. Если на несколько стран, то аудитории суммируются.</a:t>
            </a:r>
          </a:p>
          <a:p>
            <a:pPr algn="l"/>
            <a:endParaRPr lang="ru-RU" sz="12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TAM (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Total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Addressable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Market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) – </a:t>
            </a:r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Общий объем целевого рынка</a:t>
            </a:r>
          </a:p>
          <a:p>
            <a:pPr algn="l"/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Это клиенты, имеющие потребность, но 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не обязательно готовые платить</a:t>
            </a:r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 за ваше или аналогичное решение.</a:t>
            </a:r>
          </a:p>
          <a:p>
            <a:pPr algn="l"/>
            <a:endParaRPr lang="ru-RU" sz="12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SAM (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Serviceable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Available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Market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) – </a:t>
            </a:r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Доступный объем рынка </a:t>
            </a:r>
          </a:p>
          <a:p>
            <a:pPr algn="l"/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Это та часть общего целевого рынка, которая уже пользуется вашим продуктом и продуктами конкурентов.</a:t>
            </a:r>
          </a:p>
          <a:p>
            <a:pPr algn="l"/>
            <a:endParaRPr lang="ru-RU" sz="12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SOM (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Serviceable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&amp;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Obtainable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Market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) – </a:t>
            </a:r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Реально достижимый объем рынка </a:t>
            </a:r>
          </a:p>
          <a:p>
            <a:pPr algn="l"/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Это та доля от доступного рынка, которую вы можете захватить в соответствии со своими производственными, логистическими, торговыми и маркетинговыми возможностями. Действиями и влиянием ваших конкурентов, ожидаемыми рыночными тенденциями и сезонностью. Зависит от монетизации и каналов продаж</a:t>
            </a:r>
          </a:p>
          <a:p>
            <a:pPr algn="l"/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pPr algn="l"/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Потенциальный объем рынка измеряется как в натуральных единицах, так и рублях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99576" y="-165562"/>
            <a:ext cx="10060487" cy="982800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Анализ конкурентов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41625336"/>
              </p:ext>
            </p:extLst>
          </p:nvPr>
        </p:nvGraphicFramePr>
        <p:xfrm>
          <a:off x="20138" y="595135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165834"/>
              </p:ext>
            </p:extLst>
          </p:nvPr>
        </p:nvGraphicFramePr>
        <p:xfrm>
          <a:off x="0" y="931307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27928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8098283" y="1526726"/>
            <a:ext cx="18719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4068203" y="1488520"/>
            <a:ext cx="1944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Новизна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Доступность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Удобство при использовании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6065430" y="2692539"/>
            <a:ext cx="187196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</a:rPr>
              <a:t>Прямые  продажи,</a:t>
            </a:r>
          </a:p>
          <a:p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продажи через интернет,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6119371" y="1382542"/>
            <a:ext cx="197891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Персональная поддержка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Совместное создание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94357B-2D23-4FCD-B5C5-38AAC0299F7B}"/>
              </a:ext>
            </a:extLst>
          </p:cNvPr>
          <p:cNvSpPr txBox="1"/>
          <p:nvPr/>
        </p:nvSpPr>
        <p:spPr>
          <a:xfrm>
            <a:off x="5119573" y="4438085"/>
            <a:ext cx="5040314" cy="646331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pPr marL="15875" lvl="0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prstClr val="white">
                    <a:lumMod val="50000"/>
                  </a:prstClr>
                </a:solidFill>
              </a:rPr>
              <a:t>Разовые сделки</a:t>
            </a:r>
          </a:p>
          <a:p>
            <a:pPr marL="15875" lvl="0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prstClr val="white">
                    <a:lumMod val="50000"/>
                  </a:prstClr>
                </a:solidFill>
              </a:rPr>
              <a:t>Продажа системы</a:t>
            </a:r>
          </a:p>
          <a:p>
            <a:pPr marL="15875" lvl="0" indent="-15875">
              <a:buFont typeface="Arial" panose="020B0604020202020204" pitchFamily="34" charset="0"/>
              <a:buChar char="•"/>
            </a:pPr>
            <a:endParaRPr lang="ru-RU" sz="1400" i="1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2085860" y="2789820"/>
            <a:ext cx="187196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2089291" y="1596723"/>
            <a:ext cx="197891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8C98E2-0025-4FB8-B7E2-295E6215AAB3}"/>
              </a:ext>
            </a:extLst>
          </p:cNvPr>
          <p:cNvSpPr txBox="1"/>
          <p:nvPr/>
        </p:nvSpPr>
        <p:spPr>
          <a:xfrm>
            <a:off x="53007" y="1526726"/>
            <a:ext cx="18719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Стоматологическая компания «</a:t>
            </a:r>
            <a:r>
              <a:rPr lang="en-US" sz="1400" i="1" dirty="0" err="1">
                <a:solidFill>
                  <a:schemeClr val="bg1">
                    <a:lumMod val="50000"/>
                  </a:schemeClr>
                </a:solidFill>
              </a:rPr>
              <a:t>Cerecon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»</a:t>
            </a: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Компания «</a:t>
            </a:r>
            <a:r>
              <a:rPr lang="ru-RU" sz="1400" i="1" dirty="0" err="1">
                <a:solidFill>
                  <a:schemeClr val="bg1">
                    <a:lumMod val="50000"/>
                  </a:schemeClr>
                </a:solidFill>
              </a:rPr>
              <a:t>Стоматорг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»</a:t>
            </a: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A9E95C-9ADE-4F77-9636-FB94B462239A}"/>
              </a:ext>
            </a:extLst>
          </p:cNvPr>
          <p:cNvSpPr txBox="1"/>
          <p:nvPr/>
        </p:nvSpPr>
        <p:spPr>
          <a:xfrm>
            <a:off x="53007" y="4281296"/>
            <a:ext cx="5040314" cy="1508105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Фиксированные (постоянные) издержки</a:t>
            </a:r>
            <a:endParaRPr lang="en-US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AutoNum type="arabicParenR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Аренда помещения</a:t>
            </a:r>
          </a:p>
          <a:p>
            <a:pPr marL="342900" indent="-342900">
              <a:buAutoNum type="arabicParenR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З/П работникам</a:t>
            </a: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Переменные издержки</a:t>
            </a:r>
          </a:p>
          <a:p>
            <a:pPr marL="342900" indent="-342900">
              <a:buAutoNum type="arabicParenR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Материалы</a:t>
            </a:r>
          </a:p>
          <a:p>
            <a:pPr marL="342900" indent="-342900">
              <a:buAutoNum type="arabicParenR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Реклама</a:t>
            </a: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8098283" y="1526726"/>
            <a:ext cx="18719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C</a:t>
            </a:r>
            <a:r>
              <a:rPr lang="ru-RU" sz="1400" i="1" dirty="0" err="1">
                <a:solidFill>
                  <a:schemeClr val="bg1">
                    <a:lumMod val="50000"/>
                  </a:schemeClr>
                </a:solidFill>
              </a:rPr>
              <a:t>томатологические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клиники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Граждане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2089291" y="1596723"/>
            <a:ext cx="197891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Изготовление аспирационно-</a:t>
            </a:r>
            <a:r>
              <a:rPr lang="ru-RU" sz="1200" i="1" dirty="0" err="1">
                <a:solidFill>
                  <a:schemeClr val="bg1">
                    <a:lumMod val="50000"/>
                  </a:schemeClr>
                </a:solidFill>
              </a:rPr>
              <a:t>ретракционной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 системы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2085860" y="2877205"/>
            <a:ext cx="187196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Материальные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Интеллектуальные ресурсы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824" y="2313917"/>
            <a:ext cx="2457450" cy="1212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870" y="4201245"/>
            <a:ext cx="2457450" cy="1212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5129820" y="4228815"/>
            <a:ext cx="2433116" cy="11883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8295" y="130469"/>
            <a:ext cx="10047100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Процесс производства товара</a:t>
            </a:r>
            <a:endParaRPr sz="4000" dirty="0">
              <a:ea typeface="MS Gothic" pitchFamily="49" charset="-128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1226" y="1509059"/>
            <a:ext cx="1093234" cy="81055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7350990" y="3623531"/>
            <a:ext cx="605284" cy="60528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2133759" y="3416910"/>
            <a:ext cx="758314" cy="75831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6015772">
            <a:off x="2006130" y="1412441"/>
            <a:ext cx="920576" cy="920576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6402102" y="2276703"/>
            <a:ext cx="2363000" cy="12872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6618621" y="2532628"/>
            <a:ext cx="192996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/>
              <a:t>Изготовление изделия:</a:t>
            </a:r>
          </a:p>
          <a:p>
            <a:pPr marL="342900" indent="-342900">
              <a:buAutoNum type="arabicParenR"/>
            </a:pPr>
            <a:r>
              <a:rPr lang="ru-RU" sz="1100" dirty="0"/>
              <a:t>Залить в форму керамическую смесь для образа полости рта.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08819" y="4499640"/>
            <a:ext cx="25448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2) Из силикона изготовить трубку (</a:t>
            </a:r>
            <a:r>
              <a:rPr lang="ru-RU" sz="1400" dirty="0" err="1"/>
              <a:t>слюноотсос</a:t>
            </a:r>
            <a:r>
              <a:rPr lang="ru-RU" sz="1400" dirty="0"/>
              <a:t>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97193" y="4496067"/>
            <a:ext cx="2808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3) С помощью резины изготовить </a:t>
            </a:r>
            <a:r>
              <a:rPr lang="ru-RU" sz="1400" dirty="0" err="1"/>
              <a:t>прикусной</a:t>
            </a:r>
            <a:r>
              <a:rPr lang="ru-RU" sz="1400" dirty="0"/>
              <a:t> блок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0547" y="2766452"/>
            <a:ext cx="27039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4) Собрать конструкцию АРС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4836" y="1266305"/>
            <a:ext cx="2457450" cy="1212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3527533" y="1551388"/>
            <a:ext cx="22665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Привоз материала в лабораторию</a:t>
            </a: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8419627">
            <a:off x="3987149" y="4431667"/>
            <a:ext cx="985436" cy="730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503808" y="1899171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47506" y="1755155"/>
            <a:ext cx="864096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1. К началу 2024 года, создать опытный образец и протестировать в стоматологический клинике</a:t>
            </a:r>
          </a:p>
          <a:p>
            <a:endParaRPr lang="ru-RU" dirty="0"/>
          </a:p>
          <a:p>
            <a:r>
              <a:rPr lang="ru-RU" dirty="0"/>
              <a:t>2.Увеличивать ежемесячно кол-во клиентов на 10%</a:t>
            </a:r>
          </a:p>
          <a:p>
            <a:endParaRPr lang="ru-RU" dirty="0"/>
          </a:p>
          <a:p>
            <a:r>
              <a:rPr lang="ru-RU" dirty="0"/>
              <a:t>3.К середине 2024 выйти на 15% рентабельность</a:t>
            </a:r>
          </a:p>
        </p:txBody>
      </p:sp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:a16="http://schemas.microsoft.com/office/drawing/2014/main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7854016"/>
              </p:ext>
            </p:extLst>
          </p:nvPr>
        </p:nvGraphicFramePr>
        <p:xfrm>
          <a:off x="269280" y="1467123"/>
          <a:ext cx="9721080" cy="38878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0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0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0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442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/>
                        <a:t>Изготовление </a:t>
                      </a:r>
                      <a:r>
                        <a:rPr lang="ru-RU" sz="2300" dirty="0" err="1"/>
                        <a:t>прикусного</a:t>
                      </a:r>
                      <a:r>
                        <a:rPr lang="ru-RU" sz="2300" baseline="0" dirty="0"/>
                        <a:t> блока и лепестка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30000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Собственные</a:t>
                      </a:r>
                      <a:r>
                        <a:rPr lang="ru-RU" sz="2300" baseline="0" dirty="0"/>
                        <a:t> средства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/>
                        <a:t>Изготовление</a:t>
                      </a:r>
                      <a:r>
                        <a:rPr lang="ru-RU" sz="2300" baseline="0" dirty="0"/>
                        <a:t> т</a:t>
                      </a:r>
                      <a:r>
                        <a:rPr lang="ru-RU" sz="2300" dirty="0"/>
                        <a:t>рубки</a:t>
                      </a:r>
                      <a:r>
                        <a:rPr lang="ru-RU" sz="2300" baseline="0" dirty="0"/>
                        <a:t> </a:t>
                      </a:r>
                      <a:r>
                        <a:rPr lang="ru-RU" sz="2300" dirty="0"/>
                        <a:t>из силиконовой смеси</a:t>
                      </a:r>
                    </a:p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30000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Собственные</a:t>
                      </a:r>
                      <a:r>
                        <a:rPr lang="ru-RU" sz="2300" baseline="0" dirty="0"/>
                        <a:t> средства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/>
                        <a:t>Сборка</a:t>
                      </a:r>
                      <a:r>
                        <a:rPr lang="ru-RU" sz="2300" baseline="0" dirty="0"/>
                        <a:t> АРС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10000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/>
                        <a:t>ИТОГО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70000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392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575816" y="1976926"/>
            <a:ext cx="8999125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>
              <a:buFont typeface="Times New Roman" pitchFamily="18" charset="0"/>
              <a:buNone/>
            </a:pPr>
            <a:r>
              <a:rPr lang="ru-RU" sz="3200" dirty="0">
                <a:latin typeface="Arial" pitchFamily="34" charset="0"/>
                <a:ea typeface="MS Gothic" pitchFamily="49" charset="-128"/>
                <a:cs typeface="Arial" pitchFamily="34" charset="0"/>
              </a:rPr>
              <a:t>Выбранная организационно-правовая форма –Индивидуальное предпринимательство с упрощенной системой налогообложения</a:t>
            </a:r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726" y="-189061"/>
            <a:ext cx="10064899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Финансовый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6894012"/>
              </p:ext>
            </p:extLst>
          </p:nvPr>
        </p:nvGraphicFramePr>
        <p:xfrm>
          <a:off x="215776" y="531019"/>
          <a:ext cx="9463261" cy="58890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6982">
                  <a:extLst>
                    <a:ext uri="{9D8B030D-6E8A-4147-A177-3AD203B41FA5}">
                      <a16:colId xmlns:a16="http://schemas.microsoft.com/office/drawing/2014/main" val="3224622018"/>
                    </a:ext>
                  </a:extLst>
                </a:gridCol>
                <a:gridCol w="2937045">
                  <a:extLst>
                    <a:ext uri="{9D8B030D-6E8A-4147-A177-3AD203B41FA5}">
                      <a16:colId xmlns:a16="http://schemas.microsoft.com/office/drawing/2014/main" val="715545213"/>
                    </a:ext>
                  </a:extLst>
                </a:gridCol>
                <a:gridCol w="430697">
                  <a:extLst>
                    <a:ext uri="{9D8B030D-6E8A-4147-A177-3AD203B41FA5}">
                      <a16:colId xmlns:a16="http://schemas.microsoft.com/office/drawing/2014/main" val="1343009925"/>
                    </a:ext>
                  </a:extLst>
                </a:gridCol>
                <a:gridCol w="332251">
                  <a:extLst>
                    <a:ext uri="{9D8B030D-6E8A-4147-A177-3AD203B41FA5}">
                      <a16:colId xmlns:a16="http://schemas.microsoft.com/office/drawing/2014/main" val="3230580302"/>
                    </a:ext>
                  </a:extLst>
                </a:gridCol>
                <a:gridCol w="465553">
                  <a:extLst>
                    <a:ext uri="{9D8B030D-6E8A-4147-A177-3AD203B41FA5}">
                      <a16:colId xmlns:a16="http://schemas.microsoft.com/office/drawing/2014/main" val="3284032906"/>
                    </a:ext>
                  </a:extLst>
                </a:gridCol>
                <a:gridCol w="197793">
                  <a:extLst>
                    <a:ext uri="{9D8B030D-6E8A-4147-A177-3AD203B41FA5}">
                      <a16:colId xmlns:a16="http://schemas.microsoft.com/office/drawing/2014/main" val="176754817"/>
                    </a:ext>
                  </a:extLst>
                </a:gridCol>
                <a:gridCol w="332251">
                  <a:extLst>
                    <a:ext uri="{9D8B030D-6E8A-4147-A177-3AD203B41FA5}">
                      <a16:colId xmlns:a16="http://schemas.microsoft.com/office/drawing/2014/main" val="3366597553"/>
                    </a:ext>
                  </a:extLst>
                </a:gridCol>
                <a:gridCol w="332251">
                  <a:extLst>
                    <a:ext uri="{9D8B030D-6E8A-4147-A177-3AD203B41FA5}">
                      <a16:colId xmlns:a16="http://schemas.microsoft.com/office/drawing/2014/main" val="2971157715"/>
                    </a:ext>
                  </a:extLst>
                </a:gridCol>
                <a:gridCol w="366362">
                  <a:extLst>
                    <a:ext uri="{9D8B030D-6E8A-4147-A177-3AD203B41FA5}">
                      <a16:colId xmlns:a16="http://schemas.microsoft.com/office/drawing/2014/main" val="3290506229"/>
                    </a:ext>
                  </a:extLst>
                </a:gridCol>
                <a:gridCol w="332251">
                  <a:extLst>
                    <a:ext uri="{9D8B030D-6E8A-4147-A177-3AD203B41FA5}">
                      <a16:colId xmlns:a16="http://schemas.microsoft.com/office/drawing/2014/main" val="1813536630"/>
                    </a:ext>
                  </a:extLst>
                </a:gridCol>
                <a:gridCol w="332251">
                  <a:extLst>
                    <a:ext uri="{9D8B030D-6E8A-4147-A177-3AD203B41FA5}">
                      <a16:colId xmlns:a16="http://schemas.microsoft.com/office/drawing/2014/main" val="526129982"/>
                    </a:ext>
                  </a:extLst>
                </a:gridCol>
                <a:gridCol w="332251">
                  <a:extLst>
                    <a:ext uri="{9D8B030D-6E8A-4147-A177-3AD203B41FA5}">
                      <a16:colId xmlns:a16="http://schemas.microsoft.com/office/drawing/2014/main" val="3577892672"/>
                    </a:ext>
                  </a:extLst>
                </a:gridCol>
                <a:gridCol w="332251">
                  <a:extLst>
                    <a:ext uri="{9D8B030D-6E8A-4147-A177-3AD203B41FA5}">
                      <a16:colId xmlns:a16="http://schemas.microsoft.com/office/drawing/2014/main" val="866846988"/>
                    </a:ext>
                  </a:extLst>
                </a:gridCol>
                <a:gridCol w="332251">
                  <a:extLst>
                    <a:ext uri="{9D8B030D-6E8A-4147-A177-3AD203B41FA5}">
                      <a16:colId xmlns:a16="http://schemas.microsoft.com/office/drawing/2014/main" val="415884959"/>
                    </a:ext>
                  </a:extLst>
                </a:gridCol>
                <a:gridCol w="332251">
                  <a:extLst>
                    <a:ext uri="{9D8B030D-6E8A-4147-A177-3AD203B41FA5}">
                      <a16:colId xmlns:a16="http://schemas.microsoft.com/office/drawing/2014/main" val="639598960"/>
                    </a:ext>
                  </a:extLst>
                </a:gridCol>
                <a:gridCol w="332251">
                  <a:extLst>
                    <a:ext uri="{9D8B030D-6E8A-4147-A177-3AD203B41FA5}">
                      <a16:colId xmlns:a16="http://schemas.microsoft.com/office/drawing/2014/main" val="1701735119"/>
                    </a:ext>
                  </a:extLst>
                </a:gridCol>
                <a:gridCol w="1156319">
                  <a:extLst>
                    <a:ext uri="{9D8B030D-6E8A-4147-A177-3AD203B41FA5}">
                      <a16:colId xmlns:a16="http://schemas.microsoft.com/office/drawing/2014/main" val="2280980107"/>
                    </a:ext>
                  </a:extLst>
                </a:gridCol>
              </a:tblGrid>
              <a:tr h="37301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1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Ед. </a:t>
                      </a:r>
                      <a:r>
                        <a:rPr lang="ru-RU" sz="1100" u="none" strike="noStrike" dirty="0" err="1">
                          <a:effectLst/>
                          <a:latin typeface="+mn-lt"/>
                        </a:rPr>
                        <a:t>изм</a:t>
                      </a:r>
                      <a:endParaRPr lang="ru-RU" sz="11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Месяц (за 1 год/либо до срока окупаемости)</a:t>
                      </a:r>
                      <a:endParaRPr lang="ru-RU" sz="11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3464860"/>
                  </a:ext>
                </a:extLst>
              </a:tr>
              <a:tr h="2117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sz="11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054789"/>
                  </a:ext>
                </a:extLst>
              </a:tr>
              <a:tr h="245353"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755">
                <a:tc gridSpan="17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044102"/>
                  </a:ext>
                </a:extLst>
              </a:tr>
              <a:tr h="37790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err="1">
                          <a:effectLst/>
                          <a:latin typeface="+mn-lt"/>
                        </a:rPr>
                        <a:t>руб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100"/>
                        <a:t>15.000</a:t>
                      </a:r>
                      <a:endParaRPr lang="ru-RU" sz="11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ru-RU" sz="1100" dirty="0"/>
                        <a:t>15.000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25.000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27.900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45.000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55.000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75.000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79.000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90.000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95.000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100.000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606900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47570"/>
                  </a:ext>
                </a:extLst>
              </a:tr>
              <a:tr h="391498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47.900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47.900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100"/>
                        <a:t>27.900</a:t>
                      </a:r>
                      <a:endParaRPr lang="ru-RU" sz="11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ru-RU" sz="1100" dirty="0"/>
                        <a:t>27.900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27.900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27.900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27.900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27.900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27.900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27.900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27.900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27.900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27.900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374800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775521"/>
                  </a:ext>
                </a:extLst>
              </a:tr>
              <a:tr h="37790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2.1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i="1" u="none" strike="noStrike" dirty="0">
                          <a:effectLst/>
                          <a:latin typeface="+mn-lt"/>
                        </a:rPr>
                        <a:t>Постоянные расходы</a:t>
                      </a:r>
                      <a:endParaRPr lang="ru-RU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руб.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11.400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11.400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11.400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11.400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11.400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11.400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11.400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11.400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11.400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11.400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11.400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11.400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11400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136000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173379"/>
                  </a:ext>
                </a:extLst>
              </a:tr>
              <a:tr h="391498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2.1.2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Аренда</a:t>
                      </a:r>
                      <a:r>
                        <a:rPr lang="ru-RU" sz="1100" u="none" strike="noStrike" baseline="0" dirty="0">
                          <a:effectLst/>
                          <a:latin typeface="+mn-lt"/>
                        </a:rPr>
                        <a:t> помещения</a:t>
                      </a:r>
                      <a:endParaRPr lang="ru-RU" sz="1100" u="none" strike="noStrike" dirty="0"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err="1">
                          <a:effectLst/>
                          <a:latin typeface="+mn-lt"/>
                        </a:rPr>
                        <a:t>руб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10.000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10.000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100"/>
                        <a:t>10.000</a:t>
                      </a:r>
                      <a:endParaRPr lang="ru-RU" sz="11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ru-RU" sz="1100" dirty="0"/>
                        <a:t>10.000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10.000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10.000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10.000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10.000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10.000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10.000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10.000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10.000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10.000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120000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1351755"/>
                  </a:ext>
                </a:extLst>
              </a:tr>
              <a:tr h="391498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2.1.3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Хозяйственные</a:t>
                      </a:r>
                      <a:r>
                        <a:rPr lang="ru-RU" sz="1100" u="none" strike="noStrike" baseline="0" dirty="0">
                          <a:effectLst/>
                          <a:latin typeface="+mn-lt"/>
                        </a:rPr>
                        <a:t> расходы</a:t>
                      </a:r>
                      <a:endParaRPr lang="ru-RU" sz="1100" u="none" strike="noStrike" dirty="0"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16800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790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2.2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i="1" u="none" strike="noStrike" dirty="0">
                          <a:effectLst/>
                          <a:latin typeface="+mn-lt"/>
                        </a:rPr>
                        <a:t>Переменные расходы</a:t>
                      </a:r>
                      <a:endParaRPr lang="ru-RU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36500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36500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16500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16500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16500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16500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16500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16500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16500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16500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16500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16500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16500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238000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512174"/>
                  </a:ext>
                </a:extLst>
              </a:tr>
              <a:tr h="391498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2.2.1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Материалы, сырьё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err="1">
                          <a:effectLst/>
                          <a:latin typeface="+mn-lt"/>
                        </a:rPr>
                        <a:t>руб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35.000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35.000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100"/>
                        <a:t>15.000</a:t>
                      </a:r>
                      <a:endParaRPr lang="ru-RU" sz="11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ru-RU" sz="1100" dirty="0"/>
                        <a:t>15.000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15.000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15.000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15.000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15.000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15.000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15.000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15.000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15.000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15.000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220000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37564"/>
                  </a:ext>
                </a:extLst>
              </a:tr>
              <a:tr h="37790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2.2.2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Транспортные расходы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 err="1">
                          <a:effectLst/>
                          <a:latin typeface="+mn-lt"/>
                        </a:rPr>
                        <a:t>руб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1500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18000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2926052"/>
                  </a:ext>
                </a:extLst>
              </a:tr>
              <a:tr h="391498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ПРИБЫЛЬ ДО НАЛОГООБЛОЖЕНИ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-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-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-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-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-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17.100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27.100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47.100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51.100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62.100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67.100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72.100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343700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842100"/>
                  </a:ext>
                </a:extLst>
              </a:tr>
              <a:tr h="391498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НАЛОГИ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 err="1">
                          <a:effectLst/>
                          <a:latin typeface="+mn-lt"/>
                        </a:rPr>
                        <a:t>руб</a:t>
                      </a:r>
                      <a:r>
                        <a:rPr lang="ru-RU" sz="1100" u="none" strike="noStrike" baseline="0" dirty="0">
                          <a:effectLst/>
                          <a:latin typeface="+mn-lt"/>
                        </a:rPr>
                        <a:t>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-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-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+mn-lt"/>
                        </a:rPr>
                        <a:t> -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-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-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2200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2200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3100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3460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3600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3900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3920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20182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754930"/>
                  </a:ext>
                </a:extLst>
              </a:tr>
              <a:tr h="391498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-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dirty="0"/>
                        <a:t>-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ru-RU" sz="1100" dirty="0"/>
                        <a:t>-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-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14.900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24.900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43.900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47640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58500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63200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68180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303825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235069"/>
                  </a:ext>
                </a:extLst>
              </a:tr>
              <a:tr h="203612">
                <a:tc gridSpan="17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БЮДЖЕТ ИНВЕСТИЦИОННОЙ ДЕЯТЕЛЬНОСТИ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866590"/>
                  </a:ext>
                </a:extLst>
              </a:tr>
              <a:tr h="391498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200" u="none" strike="noStrike" dirty="0" err="1">
                          <a:effectLst/>
                          <a:latin typeface="+mn-lt"/>
                        </a:rPr>
                        <a:t>руб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70000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200" dirty="0"/>
                        <a:t>70000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140000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51287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359236" y="207726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проекта</a:t>
            </a:r>
            <a:br>
              <a:rPr lang="ru-RU" sz="4000" dirty="0">
                <a:ea typeface="MS Gothic" pitchFamily="49" charset="-128"/>
              </a:rPr>
            </a:br>
            <a:br>
              <a:rPr lang="ru-RU" sz="4000" dirty="0">
                <a:ea typeface="MS Gothic" pitchFamily="49" charset="-128"/>
              </a:rPr>
            </a:br>
            <a:r>
              <a:rPr lang="en-US" sz="1400" i="1" dirty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(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Указать показатели за период окупаемости стартовых инвестиций, но нем менее 1 года)</a:t>
            </a: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9085170"/>
              </p:ext>
            </p:extLst>
          </p:nvPr>
        </p:nvGraphicFramePr>
        <p:xfrm>
          <a:off x="269280" y="1410432"/>
          <a:ext cx="9721080" cy="39221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:a16="http://schemas.microsoft.com/office/drawing/2014/main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606900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374800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303825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4560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547200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70000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4,34</a:t>
                      </a:r>
                      <a:endParaRPr lang="ru-RU" sz="1200" dirty="0"/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0,81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07624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" y="-91741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План реализации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1D03003-5D84-4ADA-A7C3-6BE7F3D420A6}"/>
              </a:ext>
            </a:extLst>
          </p:cNvPr>
          <p:cNvSpPr txBox="1"/>
          <p:nvPr/>
        </p:nvSpPr>
        <p:spPr>
          <a:xfrm>
            <a:off x="772140" y="1521565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" y="1251099"/>
            <a:ext cx="9936854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738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885327" y="3555355"/>
            <a:ext cx="2059340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Иван Сидоров, 89120059195, </a:t>
            </a:r>
          </a:p>
          <a:p>
            <a:pPr algn="ctr">
              <a:lnSpc>
                <a:spcPct val="110000"/>
              </a:lnSpc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sidorov04567@gmail.com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vk.com/id166250013</a:t>
            </a: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Содержимое 2">
            <a:extLst>
              <a:ext uri="{FF2B5EF4-FFF2-40B4-BE49-F238E27FC236}">
                <a16:creationId xmlns:a16="http://schemas.microsoft.com/office/drawing/2014/main" id="{548E3CDE-44C3-4484-AD52-D4420FD6E5E2}"/>
              </a:ext>
            </a:extLst>
          </p:cNvPr>
          <p:cNvSpPr txBox="1">
            <a:spLocks/>
          </p:cNvSpPr>
          <p:nvPr/>
        </p:nvSpPr>
        <p:spPr>
          <a:xfrm>
            <a:off x="7216221" y="3549147"/>
            <a:ext cx="2406275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Ксения </a:t>
            </a:r>
            <a:r>
              <a:rPr lang="ru-RU" sz="1400" b="1" dirty="0" err="1">
                <a:solidFill>
                  <a:schemeClr val="bg1">
                    <a:lumMod val="50000"/>
                  </a:schemeClr>
                </a:solidFill>
              </a:rPr>
              <a:t>Марнова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,</a:t>
            </a:r>
          </a:p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89502456167, </a:t>
            </a:r>
          </a:p>
          <a:p>
            <a:pPr algn="ctr">
              <a:lnSpc>
                <a:spcPct val="110000"/>
              </a:lnSpc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kmarnova34252@mail.ru </a:t>
            </a:r>
          </a:p>
          <a:p>
            <a:pPr algn="ctr">
              <a:lnSpc>
                <a:spcPct val="110000"/>
              </a:lnSpc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vk.com/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marnuhaas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sp>
        <p:nvSpPr>
          <p:cNvPr id="9" name="Содержимое 2">
            <a:extLst>
              <a:ext uri="{FF2B5EF4-FFF2-40B4-BE49-F238E27FC236}">
                <a16:creationId xmlns:a16="http://schemas.microsoft.com/office/drawing/2014/main" id="{6C0C4E4A-6767-430D-BCD2-99AC244BD098}"/>
              </a:ext>
            </a:extLst>
          </p:cNvPr>
          <p:cNvSpPr txBox="1">
            <a:spLocks/>
          </p:cNvSpPr>
          <p:nvPr/>
        </p:nvSpPr>
        <p:spPr>
          <a:xfrm>
            <a:off x="3895033" y="3568771"/>
            <a:ext cx="2253134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Азалия </a:t>
            </a:r>
            <a:r>
              <a:rPr lang="ru-RU" sz="1400" b="1" dirty="0" err="1">
                <a:solidFill>
                  <a:schemeClr val="bg1">
                    <a:lumMod val="50000"/>
                  </a:schemeClr>
                </a:solidFill>
              </a:rPr>
              <a:t>Саттарова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, 89199481568, </a:t>
            </a:r>
          </a:p>
          <a:p>
            <a:pPr algn="ctr">
              <a:lnSpc>
                <a:spcPct val="110000"/>
              </a:lnSpc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asattarova2004@mail.ru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algn="ctr">
              <a:lnSpc>
                <a:spcPct val="110000"/>
              </a:lnSpc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vk.com/a.sattarova018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327" y="805418"/>
            <a:ext cx="1963082" cy="262150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4208" y="860578"/>
            <a:ext cx="2145978" cy="268856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8533" y="1035419"/>
            <a:ext cx="2523963" cy="2523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7652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0592" y="2475235"/>
            <a:ext cx="1896020" cy="190211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9631</TotalTime>
  <Words>1194</Words>
  <Application>Microsoft Office PowerPoint</Application>
  <PresentationFormat>Произвольный</PresentationFormat>
  <Paragraphs>403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28" baseType="lpstr">
      <vt:lpstr>MS Gothic</vt:lpstr>
      <vt:lpstr>Arial</vt:lpstr>
      <vt:lpstr>Futura PT</vt:lpstr>
      <vt:lpstr>Sitka Text</vt:lpstr>
      <vt:lpstr>Symbol</vt:lpstr>
      <vt:lpstr>Times New Roman</vt:lpstr>
      <vt:lpstr>Wingdings</vt:lpstr>
      <vt:lpstr>Office Theme</vt:lpstr>
      <vt:lpstr>Office Theme</vt:lpstr>
      <vt:lpstr>Office Theme</vt:lpstr>
      <vt:lpstr>Презентация PowerPoint</vt:lpstr>
      <vt:lpstr>Команда проекта</vt:lpstr>
      <vt:lpstr>Долгое по времени лечение зубов и неудобство при работе с клиентом</vt:lpstr>
      <vt:lpstr>О проекте.  Что есть сейчас.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производства товара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 ( Указать показатели за период окупаемости стартовых инвестиций, но нем менее 1 года)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Nikita</cp:lastModifiedBy>
  <cp:revision>69</cp:revision>
  <dcterms:created xsi:type="dcterms:W3CDTF">2022-10-14T10:42:52Z</dcterms:created>
  <dcterms:modified xsi:type="dcterms:W3CDTF">2023-07-16T13:48:47Z</dcterms:modified>
  <dc:language>ru-RU</dc:language>
</cp:coreProperties>
</file>