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Raleway" pitchFamily="2" charset="0"/>
      <p:regular r:id="rId25"/>
      <p:bold r:id="rId26"/>
      <p:italic r:id="rId27"/>
      <p:boldItalic r:id="rId28"/>
    </p:embeddedFont>
    <p:embeddedFont>
      <p:font typeface="Raleway SemiBold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D36C5-93E6-98B0-3836-96BEE1E01A34}" v="1306" dt="2024-10-28T15:51:13.511"/>
    <p1510:client id="{6D73B028-0535-C5E2-3A44-DB5D745A43B8}" v="1478" dt="2024-10-28T17:45:05.605"/>
  </p1510:revLst>
</p1510:revInfo>
</file>

<file path=ppt/tableStyles.xml><?xml version="1.0" encoding="utf-8"?>
<a:tblStyleLst xmlns:a="http://schemas.openxmlformats.org/drawingml/2006/main" def="{350881A9-6E58-4863-96C6-BB15743BBDB7}">
  <a:tblStyle styleId="{350881A9-6E58-4863-96C6-BB15743BBD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3082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873215"/>
            <a:ext cx="4655700" cy="1431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/>
              <a:t>МАНИПУЛЯТОРНАЯ СИСТЕМА С ЖЕСТОВЫМ УПРАВЛЕНИЕМ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D8E56E-97EF-2ED4-4400-073134BE1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032" y="201876"/>
            <a:ext cx="3423501" cy="545775"/>
          </a:xfrm>
          <a:prstGeom prst="rect">
            <a:avLst/>
          </a:prstGeom>
        </p:spPr>
      </p:pic>
      <p:pic>
        <p:nvPicPr>
          <p:cNvPr id="3" name="Picture 2" descr="Северный (Арктический) федеральный университет — Википедия">
            <a:extLst>
              <a:ext uri="{FF2B5EF4-FFF2-40B4-BE49-F238E27FC236}">
                <a16:creationId xmlns:a16="http://schemas.microsoft.com/office/drawing/2014/main" id="{D0C6B7F5-0C32-51E9-D7EE-9ABD6A07C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5" y="111051"/>
            <a:ext cx="786978" cy="6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FAC492-E096-8EE4-C022-1EF13192E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4578" y="3552789"/>
            <a:ext cx="1052158" cy="1515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09891" y="1417534"/>
            <a:ext cx="7229100" cy="314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>
              <a:buSzPts val="1200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Существует проблема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безопасности на предприятиях с опасными участками, где непосредственное присутствие человека необходимо и может ему навредить.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 решает ряд проблем:</a:t>
            </a:r>
            <a:endParaRPr lang="ru-RU" sz="1200" dirty="0">
              <a:latin typeface="Raleway"/>
              <a:ea typeface="Raleway"/>
              <a:cs typeface="Raleway"/>
              <a:sym typeface="Raleway"/>
            </a:endParaRPr>
          </a:p>
          <a:p>
            <a:pPr marL="1219200" indent="-381000">
              <a:lnSpc>
                <a:spcPct val="114999"/>
              </a:lnSpc>
              <a:buFont typeface="Raleway,Sans-Serif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</a:rPr>
              <a:t>1) В первую очередь это импортозамещение. </a:t>
            </a:r>
            <a:endParaRPr lang="ru-RU" sz="1200" dirty="0">
              <a:latin typeface="Raleway"/>
            </a:endParaRPr>
          </a:p>
          <a:p>
            <a:pPr marL="1219200" indent="-381000">
              <a:lnSpc>
                <a:spcPct val="114999"/>
              </a:lnSpc>
              <a:buFont typeface="Raleway,Sans-Serif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</a:rPr>
              <a:t>2) Разработка позволит повысить безопасность на производстве, насколько это возможно </a:t>
            </a:r>
            <a:endParaRPr lang="en-US" sz="1200" dirty="0">
              <a:latin typeface="Raleway"/>
            </a:endParaRPr>
          </a:p>
          <a:p>
            <a:pPr marL="1219200" indent="-381000">
              <a:lnSpc>
                <a:spcPct val="114999"/>
              </a:lnSpc>
              <a:buFont typeface="Raleway,Sans-Serif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</a:rPr>
              <a:t>3) Использование современных технологий позволит создать более совершенные прототипы </a:t>
            </a:r>
            <a:endParaRPr lang="en-US" sz="1200" dirty="0">
              <a:latin typeface="Raleway"/>
            </a:endParaRPr>
          </a:p>
          <a:p>
            <a:pPr marL="1219200" indent="-381000">
              <a:lnSpc>
                <a:spcPct val="114999"/>
              </a:lnSpc>
              <a:buFont typeface="Raleway,Sans-Serif"/>
              <a:buChar char="●"/>
            </a:pPr>
            <a:r>
              <a:rPr lang="ru-RU" sz="1200" dirty="0">
                <a:solidFill>
                  <a:srgbClr val="132C40"/>
                </a:solidFill>
                <a:latin typeface="Raleway"/>
              </a:rPr>
              <a:t>4) Люди с ограниченными возможностями смогут более качественно взаимодействовать с окружением</a:t>
            </a:r>
            <a:endParaRPr lang="ru-RU" dirty="0"/>
          </a:p>
          <a:p>
            <a:pPr marL="609600">
              <a:buSzPts val="1200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Участники команды обладают достаточными знаниями в необходимых областях механики, электроники и программного обеспечения, а также опытом, что позволит реализовать продукт проекта.</a:t>
            </a:r>
            <a:endParaRPr lang="ru-RU" sz="1200" dirty="0">
              <a:latin typeface="Raleway"/>
              <a:ea typeface="Raleway"/>
              <a:cs typeface="Raleway"/>
              <a:sym typeface="Raleway"/>
            </a:endParaRPr>
          </a:p>
          <a:p>
            <a:pPr marL="609600">
              <a:buSzPts val="1200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Растущая важность автоматизации производственных процессов и рост интереса к робототехнике в образовании подтверждают актуальность для ВУЗа</a:t>
            </a:r>
            <a:endParaRPr lang="ru-RU" sz="12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indent="0">
              <a:lnSpc>
                <a:spcPct val="114999"/>
              </a:lnSpc>
              <a:buNone/>
            </a:pPr>
            <a:r>
              <a:rPr lang="ru-RU" dirty="0">
                <a:solidFill>
                  <a:srgbClr val="132C40"/>
                </a:solidFill>
              </a:rPr>
              <a:t>Продукт ориентирован на два ключевых сегмента рынка: B2B и B2C.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B2B – химическая промышленность, электротехника и электроника, обработка материалов, где требуется автоматизация сложных и потенциально опасных процессов, улучшение качества продукции, снижение затрат на рабочую силу.</a:t>
            </a:r>
            <a:endParaRPr lang="ru-RU" dirty="0"/>
          </a:p>
          <a:p>
            <a:pPr marL="139700" indent="0">
              <a:lnSpc>
                <a:spcPct val="114999"/>
              </a:lnSpc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    Ориентация на долгосрочные партнерства и комплексное решение технологических задач.</a:t>
            </a:r>
            <a:endParaRPr lang="ru-RU" dirty="0"/>
          </a:p>
          <a:p>
            <a:pPr marL="40640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B2C – люди с ограниченными возможностями, имеющие потребность в улучшении мобильности, самостоятельном выполнении бытовых действий, социальной интеграции.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39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Проект решит проблему безопасности на предприятиях с опасными участками, где непосредственное присутствие человека необходимо и может ему навредить.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Существующих вариантов решения недостаточно, поскольку они не предполагают возможности удаленного жестового управления, которая в большей мере обеспечит безопасность потребителя.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07122" y="2120792"/>
            <a:ext cx="7993200" cy="245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В основе продуктового предложения лежит </a:t>
            </a:r>
            <a:r>
              <a:rPr lang="ru-RU" dirty="0">
                <a:solidFill>
                  <a:srgbClr val="132C40"/>
                </a:solidFill>
              </a:rPr>
              <a:t>автоматическое распознавание жестов и жестовых языков и структура пространственных манипуляторов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На данный момент существуют разработанные прототипы роботизированных манипуляторов с высокой точностью движений, что поможет в работе над проектом.</a:t>
            </a:r>
          </a:p>
          <a:p>
            <a:pPr marL="139700" indent="0">
              <a:lnSpc>
                <a:spcPct val="114999"/>
              </a:lnSpc>
              <a:buNone/>
            </a:pPr>
            <a:r>
              <a:rPr lang="ru-RU" dirty="0">
                <a:solidFill>
                  <a:srgbClr val="132C40"/>
                </a:solidFill>
              </a:rPr>
              <a:t>Мы предлагаем: </a:t>
            </a:r>
            <a:endParaRPr lang="ru-RU" dirty="0"/>
          </a:p>
          <a:p>
            <a:pPr marL="406400" indent="-266700">
              <a:lnSpc>
                <a:spcPct val="114999"/>
              </a:lnSpc>
              <a:buClr>
                <a:srgbClr val="8F00FF"/>
              </a:buClr>
            </a:pPr>
            <a:r>
              <a:rPr lang="ru-RU" dirty="0">
                <a:solidFill>
                  <a:srgbClr val="132C40"/>
                </a:solidFill>
              </a:rPr>
              <a:t>Высокая точность и надежность</a:t>
            </a:r>
          </a:p>
          <a:p>
            <a:pPr marL="406400" indent="-266700">
              <a:lnSpc>
                <a:spcPct val="114999"/>
              </a:lnSpc>
              <a:buClr>
                <a:srgbClr val="8F00FF"/>
              </a:buClr>
            </a:pPr>
            <a:r>
              <a:rPr lang="ru-RU" dirty="0">
                <a:solidFill>
                  <a:srgbClr val="132C40"/>
                </a:solidFill>
              </a:rPr>
              <a:t>Удобство и простота использования(интуитивно понятный интерфейс)</a:t>
            </a:r>
          </a:p>
          <a:p>
            <a:pPr marL="406400" indent="-266700">
              <a:lnSpc>
                <a:spcPct val="114999"/>
              </a:lnSpc>
              <a:buClr>
                <a:srgbClr val="8F00FF"/>
              </a:buClr>
            </a:pPr>
            <a:r>
              <a:rPr lang="ru-RU" dirty="0">
                <a:solidFill>
                  <a:srgbClr val="132C40"/>
                </a:solidFill>
              </a:rPr>
              <a:t>Универсальность применения - система подходит как для промышленных задач, так и для использования людьми с ограниченными возможностями, что значительно расширяет спектр её применения</a:t>
            </a:r>
            <a:endParaRPr lang="ru-RU" dirty="0"/>
          </a:p>
          <a:p>
            <a:pPr marL="406400" indent="-266700">
              <a:lnSpc>
                <a:spcPct val="114999"/>
              </a:lnSpc>
              <a:buClr>
                <a:srgbClr val="8F00FF"/>
              </a:buClr>
            </a:pP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48535" y="2120792"/>
            <a:ext cx="7951787" cy="309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indent="0">
              <a:lnSpc>
                <a:spcPct val="114999"/>
              </a:lnSpc>
              <a:buClr>
                <a:srgbClr val="8F00FF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Предполагаемые  технические параметры: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Движения и степень свободы: 6 степеней свободы, обеспечивающих высокую гибкость и точность движений.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Точность позиционирования: Погрешность не более 0,1 мм, что критически важно для выполнения точных операций.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Скорость реакции: Время отклика системы менее 100 мс, что обеспечивает плавное и естественное управление.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Рабочая нагрузка: Способность поднимать и перемещать объекты весом до 5 кг.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Интерфейсы подключения: Поддержка беспроводных протоколов передачи данных (</a:t>
            </a:r>
            <a:r>
              <a:rPr lang="ru-RU" dirty="0" err="1">
                <a:solidFill>
                  <a:srgbClr val="132C40"/>
                </a:solidFill>
              </a:rPr>
              <a:t>Wi</a:t>
            </a:r>
            <a:r>
              <a:rPr lang="ru-RU" dirty="0">
                <a:solidFill>
                  <a:srgbClr val="132C40"/>
                </a:solidFill>
              </a:rPr>
              <a:t>-Fi, Bluetooth, и др.) для обеспечения надежного соединения с управляющим устройством.</a:t>
            </a:r>
          </a:p>
          <a:p>
            <a:pPr marL="406400" indent="-266700">
              <a:lnSpc>
                <a:spcPct val="114999"/>
              </a:lnSpc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Энергоэффективность: Низкое энергопотребление, позволяющее длительную работу без необходимости частых перезарядок.</a:t>
            </a:r>
            <a:endParaRPr lang="ru-RU"/>
          </a:p>
          <a:p>
            <a:pPr marL="406400" indent="-266700">
              <a:buClr>
                <a:srgbClr val="132C40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indent="-266700">
              <a:lnSpc>
                <a:spcPct val="114999"/>
              </a:lnSpc>
              <a:buClr>
                <a:srgbClr val="132C40"/>
              </a:buClr>
            </a:pP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1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737598" y="1735952"/>
            <a:ext cx="6238413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>
              <a:lnSpc>
                <a:spcPct val="115000"/>
              </a:lnSpc>
              <a:buSzPts val="1200"/>
            </a:pPr>
            <a:r>
              <a:rPr lang="ru" sz="1200" dirty="0">
                <a:solidFill>
                  <a:schemeClr val="tx2"/>
                </a:solidFill>
                <a:latin typeface="Raleway"/>
                <a:ea typeface="Raleway"/>
                <a:cs typeface="Raleway"/>
              </a:rPr>
              <a:t>Ценность нашего продукта заключается в </a:t>
            </a:r>
            <a:r>
              <a:rPr lang="ru" sz="1200" dirty="0">
                <a:solidFill>
                  <a:schemeClr val="tx2"/>
                </a:solidFill>
                <a:latin typeface="Raleway"/>
                <a:ea typeface="Raleway"/>
                <a:cs typeface="Times New Roman"/>
              </a:rPr>
              <a:t> универсальности, возможности автономной работы, а также в более точной и быстрой системе улавливания движений. Это позволит использовать продукт в разных сферах, где необходима точность  выполнения работы. Так же продукт может найти применение и в повседневной жизни человека в сфере развлечения. В обучающей сфере люди смогут ближе познакомиться с современными технологиями, что позволит привлечь внимание большее количество учеников и студентов к робототехнике.</a:t>
            </a:r>
            <a:endParaRPr lang="ru" sz="1200" i="0" u="none" strike="noStrike" cap="none" dirty="0">
              <a:solidFill>
                <a:schemeClr val="tx2"/>
              </a:solidFill>
              <a:latin typeface="Raleway"/>
              <a:ea typeface="Raleway"/>
              <a:cs typeface="Times New Roman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458052" y="1992754"/>
            <a:ext cx="6936600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200"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который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нацелен проект представляет из себя такие области как химическая промышленность, электротехника и электроника, обработка материалов .</a:t>
            </a:r>
          </a:p>
          <a:p>
            <a:pPr>
              <a:lnSpc>
                <a:spcPct val="114999"/>
              </a:lnSpc>
            </a:pPr>
            <a:r>
              <a:rPr lang="ru" sz="1200" dirty="0">
                <a:solidFill>
                  <a:srgbClr val="132C40"/>
                </a:solidFill>
                <a:latin typeface="Raleway"/>
              </a:rPr>
              <a:t>Общий объем рынка химической промышленности, электротехники и электроники, а также обработки материалов весьма значителен и продолжает расти.</a:t>
            </a:r>
            <a:endParaRPr lang="ru" dirty="0"/>
          </a:p>
          <a:p>
            <a:pPr>
              <a:lnSpc>
                <a:spcPct val="114999"/>
              </a:lnSpc>
            </a:pPr>
            <a:r>
              <a:rPr lang="ru" sz="1200" dirty="0">
                <a:solidFill>
                  <a:srgbClr val="132C40"/>
                </a:solidFill>
                <a:latin typeface="Raleway"/>
              </a:rPr>
              <a:t>Данные направления показывают устойчивый рост, хотя темпы могут варьироваться в зависимости от региона и конкретного сегмента.</a:t>
            </a:r>
          </a:p>
          <a:p>
            <a:pPr>
              <a:lnSpc>
                <a:spcPct val="114999"/>
              </a:lnSpc>
            </a:pPr>
            <a:r>
              <a:rPr lang="ru" sz="1200" dirty="0">
                <a:solidFill>
                  <a:srgbClr val="132C40"/>
                </a:solidFill>
                <a:latin typeface="Raleway"/>
              </a:rPr>
              <a:t>Конкуренция на этих рынках достаточно высока, так как они привлекают множество игроков разного масштаба – от крупных международных корпораций до небольших инновационных стартапов, но несмотря на высокую конкуренцию, рынок остается привлекательным для новых участников благодаря своим масштабам и динамике роста. Проект предлагает достаточно уникальное решение, что способствует эффективному преодолению конкурентных барьеров.</a:t>
            </a: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72379" y="2005970"/>
            <a:ext cx="6936600" cy="2880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" sz="1200" dirty="0">
                <a:solidFill>
                  <a:srgbClr val="132C40"/>
                </a:solidFill>
                <a:latin typeface="Raleway"/>
                <a:ea typeface="Raleway SemiBold"/>
                <a:cs typeface="Raleway SemiBold"/>
                <a:sym typeface="Raleway SemiBold"/>
              </a:rPr>
              <a:t>Для проекта роботизированной руки с удалённым жестовым управлением можно рассмотреть несколько моделей монетизации:</a:t>
            </a:r>
            <a:endParaRPr lang="ru" sz="1200" dirty="0">
              <a:latin typeface="Raleway"/>
              <a:ea typeface="Raleway SemiBold"/>
              <a:cs typeface="Raleway SemiBold"/>
              <a:sym typeface="Raleway SemiBold"/>
            </a:endParaRPr>
          </a:p>
          <a:p>
            <a:pPr marL="171450" indent="-171450">
              <a:buChar char="•"/>
            </a:pPr>
            <a:r>
              <a:rPr lang="ru" sz="1200" b="1" dirty="0">
                <a:solidFill>
                  <a:srgbClr val="132C40"/>
                </a:solidFill>
                <a:latin typeface="Raleway SemiBold"/>
              </a:rPr>
              <a:t>Прямая продажа манипуляторной системы конечному пользователю или предприятию. Это может быть как единичная покупка, так и серийные поставки для промышленных предприятий.</a:t>
            </a:r>
            <a:endParaRPr lang="ru" b="1"/>
          </a:p>
          <a:p>
            <a:pPr marL="171450" indent="-171450">
              <a:buChar char="•"/>
            </a:pPr>
            <a:r>
              <a:rPr lang="ru" sz="1200" b="1" dirty="0">
                <a:solidFill>
                  <a:srgbClr val="132C40"/>
                </a:solidFill>
                <a:latin typeface="Raleway SemiBold"/>
              </a:rPr>
              <a:t>Помимо продажи можно предоставлять их в аренду на пробный период компаниям или индивидуальным пользователям. Это снижает порог входа для клиентов и увеличивает доступность продукта.</a:t>
            </a:r>
            <a:endParaRPr lang="ru" b="1"/>
          </a:p>
          <a:p>
            <a:pPr marL="171450" indent="-171450">
              <a:buChar char="•"/>
            </a:pPr>
            <a:r>
              <a:rPr lang="ru" sz="1200" b="1" dirty="0">
                <a:solidFill>
                  <a:srgbClr val="132C40"/>
                </a:solidFill>
                <a:latin typeface="Raleway SemiBold"/>
              </a:rPr>
              <a:t>Лицензирование патентов и уникальных технологий другим компаниям, желающим интегрировать ваше решение в свои продукты или сервисы.</a:t>
            </a:r>
            <a:endParaRPr lang="ru" b="1" dirty="0"/>
          </a:p>
          <a:p>
            <a:pPr>
              <a:lnSpc>
                <a:spcPct val="114999"/>
              </a:lnSpc>
              <a:buSzPts val="1200"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Пользователям будет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предоставлена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техническая поддержка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 случай вопросов и неполадок.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Планируется привлечение ресурсов через поиск государственных и частных грантов для финансирования научных исследований и разработок в области робототехники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lang="ru-RU"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73391" y="1286715"/>
            <a:ext cx="3598749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81673" y="1245551"/>
            <a:ext cx="3750993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574250" y="2254165"/>
            <a:ext cx="79932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buNone/>
            </a:pPr>
            <a:r>
              <a:rPr lang="ru" dirty="0"/>
              <a:t>Была разработана уникальная концепция продукта, проведен обзор рынка, анализ потребностей потенциальных клиентов, идет подбор наиболее качественных компонентов и поиск способов финансирования</a:t>
            </a: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1" name="Google Shape;231;p34"/>
          <p:cNvGraphicFramePr/>
          <p:nvPr>
            <p:extLst>
              <p:ext uri="{D42A27DB-BD31-4B8C-83A1-F6EECF244321}">
                <p14:modId xmlns:p14="http://schemas.microsoft.com/office/powerpoint/2010/main" val="3512480128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{350881A9-6E58-4863-96C6-BB15743BBDB7}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ЛИДЕР</a:t>
                      </a: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Костылев Александр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Галев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Александр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 (TO)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Никитина Анна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2" name="Google Shape;232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 descr="Изображение выглядит как Человеческое лицо, человек, черно-белый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21CA1DE2-1C53-85BC-0DC7-E7F9AC6BE1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76" b="43812"/>
          <a:stretch/>
        </p:blipFill>
        <p:spPr>
          <a:xfrm>
            <a:off x="6051887" y="1289781"/>
            <a:ext cx="1349755" cy="872456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ческое лицо, одежда, человек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C0120EE2-AF28-5062-7F8D-3C54BD520C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5" b="40175"/>
          <a:stretch/>
        </p:blipFill>
        <p:spPr>
          <a:xfrm>
            <a:off x="6050621" y="1954694"/>
            <a:ext cx="1349716" cy="1035328"/>
          </a:xfrm>
          <a:prstGeom prst="rect">
            <a:avLst/>
          </a:prstGeom>
        </p:spPr>
      </p:pic>
      <p:pic>
        <p:nvPicPr>
          <p:cNvPr id="4" name="Рисунок 3" descr="Изображение выглядит как портрет, черно-белый, Человеческое лицо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4A6C3AF2-D06B-80B0-8E9D-24F3991E0D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598" y="2990021"/>
            <a:ext cx="1337476" cy="8613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472482" y="1433725"/>
            <a:ext cx="7958043" cy="3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lang="ru-RU" sz="1600" dirty="0">
              <a:solidFill>
                <a:srgbClr val="132C40"/>
              </a:solidFill>
            </a:endParaRPr>
          </a:p>
          <a:p>
            <a:pPr marL="1270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None/>
            </a:pPr>
            <a:endParaRPr lang="ru" sz="1600" dirty="0">
              <a:solidFill>
                <a:srgbClr val="132C40"/>
              </a:solidFill>
            </a:endParaRPr>
          </a:p>
          <a:p>
            <a:pPr indent="-311150">
              <a:buClr>
                <a:srgbClr val="000000"/>
              </a:buClr>
              <a:buSzPts val="1300"/>
              <a:buAutoNum type="arabicParenR"/>
            </a:pPr>
            <a:r>
              <a:rPr lang="ru" sz="1600" dirty="0">
                <a:solidFill>
                  <a:srgbClr val="132C40"/>
                </a:solidFill>
              </a:rPr>
              <a:t>Разработка собственного проекта с учетом опыта уже существующих</a:t>
            </a:r>
          </a:p>
          <a:p>
            <a:pPr indent="-311150">
              <a:lnSpc>
                <a:spcPct val="114999"/>
              </a:lnSpc>
              <a:buClr>
                <a:srgbClr val="000000"/>
              </a:buClr>
              <a:buSzPts val="1300"/>
              <a:buAutoNum type="arabicParenR"/>
            </a:pPr>
            <a:r>
              <a:rPr lang="ru" sz="1600" dirty="0">
                <a:solidFill>
                  <a:srgbClr val="132C40"/>
                </a:solidFill>
              </a:rPr>
              <a:t>Тестирование и развитие проекта</a:t>
            </a:r>
          </a:p>
          <a:p>
            <a:pPr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lang="ru" sz="1300">
              <a:solidFill>
                <a:srgbClr val="132C40"/>
              </a:solidFill>
            </a:endParaRPr>
          </a:p>
          <a:p>
            <a:pPr indent="-311150">
              <a:buClr>
                <a:srgbClr val="132C40"/>
              </a:buClr>
              <a:buSzPts val="1300"/>
              <a:buAutoNum type="arabicParenR"/>
            </a:pPr>
            <a:endParaRPr lang="ru" sz="1300">
              <a:solidFill>
                <a:srgbClr val="132C40"/>
              </a:solidFill>
            </a:endParaRPr>
          </a:p>
          <a:p>
            <a:pPr marL="146050" indent="0">
              <a:buClr>
                <a:srgbClr val="132C40"/>
              </a:buClr>
              <a:buSzPts val="1300"/>
              <a:buNone/>
            </a:pPr>
            <a:endParaRPr lang="ru" sz="1300" dirty="0">
              <a:solidFill>
                <a:srgbClr val="132C40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35"/>
          <p:cNvGraphicFramePr/>
          <p:nvPr>
            <p:extLst>
              <p:ext uri="{D42A27DB-BD31-4B8C-83A1-F6EECF244321}">
                <p14:modId xmlns:p14="http://schemas.microsoft.com/office/powerpoint/2010/main" val="1350968493"/>
              </p:ext>
            </p:extLst>
          </p:nvPr>
        </p:nvGraphicFramePr>
        <p:xfrm>
          <a:off x="630335" y="3150175"/>
          <a:ext cx="7532025" cy="1869920"/>
        </p:xfrm>
        <a:graphic>
          <a:graphicData uri="http://schemas.openxmlformats.org/drawingml/2006/table">
            <a:tbl>
              <a:tblPr>
                <a:noFill/>
                <a:tableStyleId>{350881A9-6E58-4863-96C6-BB15743BBDB7}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Анализ созданных моделей манипуляторов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1 неделя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Никитина Анна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Разработка собственного решения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noProof="0" dirty="0">
                          <a:solidFill>
                            <a:srgbClr val="132C40"/>
                          </a:solidFill>
                          <a:latin typeface="Raleway SemiBold"/>
                        </a:rPr>
                        <a:t>2 неделя</a:t>
                      </a:r>
                      <a:endParaRPr dirty="0"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Костылев Александр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Реализация собственного решения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noProof="0" dirty="0">
                          <a:solidFill>
                            <a:srgbClr val="132C40"/>
                          </a:solidFill>
                          <a:latin typeface="Raleway SemiBold"/>
                        </a:rPr>
                        <a:t>&gt; 1 недели</a:t>
                      </a:r>
                      <a:endParaRPr sz="1100" b="0" i="0" u="none" strike="noStrike" cap="none" noProof="0" dirty="0">
                        <a:solidFill>
                          <a:srgbClr val="132C40"/>
                        </a:solidFill>
                        <a:latin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Галев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 Александр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5" name="Google Shape;255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1528099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>
                <a:solidFill>
                  <a:srgbClr val="132C40"/>
                </a:solidFill>
              </a:rPr>
              <a:t>Телефон: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132C40"/>
                </a:solidFill>
              </a:rPr>
              <a:t>Telegram:</a:t>
            </a:r>
            <a:endParaRPr lang="ru-RU">
              <a:solidFill>
                <a:srgbClr val="132C40"/>
              </a:solidFill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1657815" y="2454581"/>
            <a:ext cx="6297757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03200">
              <a:buSzPts val="1400"/>
              <a:buNone/>
            </a:pPr>
            <a:r>
              <a:rPr lang="ru-RU">
                <a:solidFill>
                  <a:srgbClr val="132C40"/>
                </a:solidFill>
              </a:rPr>
              <a:t>+7 902 704 92 29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>
              <a:solidFill>
                <a:srgbClr val="132C40"/>
              </a:solidFill>
            </a:endParaRPr>
          </a:p>
          <a:p>
            <a:pPr marL="406400" indent="-203200">
              <a:buSzPts val="1400"/>
              <a:buNone/>
            </a:pPr>
            <a:r>
              <a:rPr lang="en-US">
                <a:solidFill>
                  <a:srgbClr val="132C40"/>
                </a:solidFill>
              </a:rPr>
              <a:t>@lastprinz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13</Slides>
  <Notes>13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МАНИПУЛЯТОРНАЯ СИСТЕМА С ЖЕСТОВЫМ УПРАВЛЕНИЕМ</vt:lpstr>
      <vt:lpstr>Презентация PowerPoint</vt:lpstr>
      <vt:lpstr>ЦЕЛЕВАЯ АУДИТОРИЯ</vt:lpstr>
      <vt:lpstr>ПРОБЛЕМА</vt:lpstr>
      <vt:lpstr>РЕШЕНИЕ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Анна Никитина</dc:creator>
  <cp:revision>337</cp:revision>
  <dcterms:modified xsi:type="dcterms:W3CDTF">2024-12-07T06:50:54Z</dcterms:modified>
</cp:coreProperties>
</file>