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2" r:id="rId4"/>
    <p:sldId id="291" r:id="rId5"/>
    <p:sldId id="283" r:id="rId6"/>
    <p:sldId id="285" r:id="rId7"/>
    <p:sldId id="286" r:id="rId8"/>
    <p:sldId id="295" r:id="rId9"/>
    <p:sldId id="296" r:id="rId10"/>
    <p:sldId id="289" r:id="rId11"/>
    <p:sldId id="287" r:id="rId12"/>
    <p:sldId id="288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FFF00"/>
    <a:srgbClr val="172C51"/>
    <a:srgbClr val="7F7F7F"/>
    <a:srgbClr val="D22630"/>
    <a:srgbClr val="7F868A"/>
    <a:srgbClr val="999999"/>
    <a:srgbClr val="8F00FF"/>
    <a:srgbClr val="FF2F2D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83" d="100"/>
          <a:sy n="83" d="100"/>
        </p:scale>
        <p:origin x="126" y="36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6AFF48-EE67-4730-AABB-6FFE781081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6C66E0A-4AB2-4D39-85AB-D26A4C7E459C}">
      <dgm:prSet/>
      <dgm:spPr/>
      <dgm:t>
        <a:bodyPr/>
        <a:lstStyle/>
        <a:p>
          <a:r>
            <a:rPr lang="en-US" dirty="0"/>
            <a:t>https://pt.2035.university/project/sistema-avtomaticeskogo-monitoringa-tehniceskogo-sostoania-ekspluatiruemogo-i-remontiruemogo-parka-motor-vagonnogo-podviznogo-sostava/invite/17d057aa-2855-4321-a24d-e408448ee3a9</a:t>
          </a:r>
          <a:endParaRPr lang="ru-RU" dirty="0"/>
        </a:p>
      </dgm:t>
    </dgm:pt>
    <dgm:pt modelId="{25422C6A-95C5-44FB-ADCF-C472A52F950A}" type="parTrans" cxnId="{EA48865B-2017-4349-ADAB-E1C4FC9BC29B}">
      <dgm:prSet/>
      <dgm:spPr/>
      <dgm:t>
        <a:bodyPr/>
        <a:lstStyle/>
        <a:p>
          <a:endParaRPr lang="ru-RU"/>
        </a:p>
      </dgm:t>
    </dgm:pt>
    <dgm:pt modelId="{64363FE3-5717-4D0C-8B8E-7BF8F5B443CB}" type="sibTrans" cxnId="{EA48865B-2017-4349-ADAB-E1C4FC9BC29B}">
      <dgm:prSet/>
      <dgm:spPr/>
      <dgm:t>
        <a:bodyPr/>
        <a:lstStyle/>
        <a:p>
          <a:endParaRPr lang="ru-RU"/>
        </a:p>
      </dgm:t>
    </dgm:pt>
    <dgm:pt modelId="{C4A66971-257C-4864-BEA7-E91EFE69FE53}" type="pres">
      <dgm:prSet presAssocID="{9B6AFF48-EE67-4730-AABB-6FFE7810813F}" presName="linear" presStyleCnt="0">
        <dgm:presLayoutVars>
          <dgm:animLvl val="lvl"/>
          <dgm:resizeHandles val="exact"/>
        </dgm:presLayoutVars>
      </dgm:prSet>
      <dgm:spPr/>
    </dgm:pt>
    <dgm:pt modelId="{36B3738B-A0BC-41BA-95CD-76176287F3EF}" type="pres">
      <dgm:prSet presAssocID="{96C66E0A-4AB2-4D39-85AB-D26A4C7E459C}" presName="parentText" presStyleLbl="node1" presStyleIdx="0" presStyleCnt="1" custLinFactNeighborX="20337" custLinFactNeighborY="6807">
        <dgm:presLayoutVars>
          <dgm:chMax val="0"/>
          <dgm:bulletEnabled val="1"/>
        </dgm:presLayoutVars>
      </dgm:prSet>
      <dgm:spPr/>
    </dgm:pt>
  </dgm:ptLst>
  <dgm:cxnLst>
    <dgm:cxn modelId="{A99A1701-55DF-4683-A10D-8D8AD0CC6B3F}" type="presOf" srcId="{96C66E0A-4AB2-4D39-85AB-D26A4C7E459C}" destId="{36B3738B-A0BC-41BA-95CD-76176287F3EF}" srcOrd="0" destOrd="0" presId="urn:microsoft.com/office/officeart/2005/8/layout/vList2"/>
    <dgm:cxn modelId="{EA48865B-2017-4349-ADAB-E1C4FC9BC29B}" srcId="{9B6AFF48-EE67-4730-AABB-6FFE7810813F}" destId="{96C66E0A-4AB2-4D39-85AB-D26A4C7E459C}" srcOrd="0" destOrd="0" parTransId="{25422C6A-95C5-44FB-ADCF-C472A52F950A}" sibTransId="{64363FE3-5717-4D0C-8B8E-7BF8F5B443CB}"/>
    <dgm:cxn modelId="{EEC682A0-9A87-4069-BD4D-753D16ED1CEA}" type="presOf" srcId="{9B6AFF48-EE67-4730-AABB-6FFE7810813F}" destId="{C4A66971-257C-4864-BEA7-E91EFE69FE53}" srcOrd="0" destOrd="0" presId="urn:microsoft.com/office/officeart/2005/8/layout/vList2"/>
    <dgm:cxn modelId="{858F8656-FF9B-40C3-9093-6CE6AF1851A2}" type="presParOf" srcId="{C4A66971-257C-4864-BEA7-E91EFE69FE53}" destId="{36B3738B-A0BC-41BA-95CD-76176287F3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05F7E1-4F5D-4C30-BA02-0449C80C1D03}" type="doc">
      <dgm:prSet loTypeId="urn:microsoft.com/office/officeart/2005/8/layout/bProcess3#1" loCatId="process" qsTypeId="urn:microsoft.com/office/officeart/2005/8/quickstyle/3d3#1" qsCatId="3D" csTypeId="urn:microsoft.com/office/officeart/2005/8/colors/colorful2#1" csCatId="colorful" phldr="1"/>
      <dgm:spPr/>
      <dgm:t>
        <a:bodyPr/>
        <a:lstStyle/>
        <a:p>
          <a:endParaRPr lang="ru-RU"/>
        </a:p>
      </dgm:t>
    </dgm:pt>
    <dgm:pt modelId="{75DE2C6C-73C5-46A8-9E38-527AD758B11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Обнаружили проблему</a:t>
          </a:r>
          <a:endParaRPr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00D8CD-AEBB-4FE9-AD06-C7092DA1D2E8}" type="parTrans" cxnId="{E1D12435-C539-48B3-83FF-1FE39983BFC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EDEF11-748F-430E-A139-D02C4CDA11A3}" type="sibTrans" cxnId="{E1D12435-C539-48B3-83FF-1FE39983BFCE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C24557-9777-486D-8F42-34A3FCAE6291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Проработали идею</a:t>
          </a:r>
          <a:endParaRPr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D88338-7D6F-4840-9294-C27CD5A293B1}" type="parTrans" cxnId="{D56A9F73-B1D6-43CC-9836-BF70D457E76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66B912-4583-4201-B241-0263D72FFC1B}" type="sibTrans" cxnId="{D56A9F73-B1D6-43CC-9836-BF70D457E766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8D25BD-3914-41F4-8FF7-6A827281F8E2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Провели предварительный выбор технического решения</a:t>
          </a:r>
          <a:endParaRPr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AC541C-C056-4656-8D5D-57C9187A1590}" type="parTrans" cxnId="{6FE7913A-D44B-4D82-B5A2-50650F304E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19B926-C419-4CB1-9F6A-FA2D4605F5EB}" type="sibTrans" cxnId="{6FE7913A-D44B-4D82-B5A2-50650F304EC8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2D40B9-3C3B-4AD9-B339-5CC18B09BD31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Подготовить 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ТЗ, КП, ТЭО</a:t>
          </a:r>
          <a:endParaRPr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82C4F2-895F-4153-B0A3-DD229CC3DC06}" type="parTrans" cxnId="{C6E67C5E-6B6F-41B0-B5CA-5821A5B78D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DD0A74-4FFC-4031-9FD5-D70A96C106DC}" type="sibTrans" cxnId="{C6E67C5E-6B6F-41B0-B5CA-5821A5B78D07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571199-84C9-473D-A3B9-FE93DBB9D056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Подготовить заявку на грант</a:t>
          </a:r>
          <a:endParaRPr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6013D4-91CC-41C8-91E3-0498F00D8AB7}" type="parTrans" cxnId="{361990D4-9C3E-473E-BAA4-B7C87A93EF2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DC1EFC-B16F-42F4-A2A9-E0FD34573074}" type="sibTrans" cxnId="{361990D4-9C3E-473E-BAA4-B7C87A93EF2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79A365-5E26-4FC9-AE78-5B0F49F7C548}" type="pres">
      <dgm:prSet presAssocID="{5905F7E1-4F5D-4C30-BA02-0449C80C1D03}" presName="Name0" presStyleCnt="0">
        <dgm:presLayoutVars>
          <dgm:dir/>
          <dgm:resizeHandles val="exact"/>
        </dgm:presLayoutVars>
      </dgm:prSet>
      <dgm:spPr/>
    </dgm:pt>
    <dgm:pt modelId="{BE752879-009F-4692-B760-3BFEEAC4F665}" type="pres">
      <dgm:prSet presAssocID="{75DE2C6C-73C5-46A8-9E38-527AD758B118}" presName="node" presStyleLbl="node1" presStyleIdx="0" presStyleCnt="5">
        <dgm:presLayoutVars>
          <dgm:bulletEnabled val="1"/>
        </dgm:presLayoutVars>
      </dgm:prSet>
      <dgm:spPr/>
    </dgm:pt>
    <dgm:pt modelId="{04E24C42-3253-4B67-81F6-D7F537147249}" type="pres">
      <dgm:prSet presAssocID="{C7EDEF11-748F-430E-A139-D02C4CDA11A3}" presName="sibTrans" presStyleLbl="sibTrans1D1" presStyleIdx="0" presStyleCnt="4"/>
      <dgm:spPr/>
    </dgm:pt>
    <dgm:pt modelId="{827D0C64-025C-4EE4-B396-D8018F4DF2AC}" type="pres">
      <dgm:prSet presAssocID="{C7EDEF11-748F-430E-A139-D02C4CDA11A3}" presName="connectorText" presStyleLbl="sibTrans1D1" presStyleIdx="0" presStyleCnt="4"/>
      <dgm:spPr/>
    </dgm:pt>
    <dgm:pt modelId="{D3ACE542-7B94-4F9F-AA7A-855EDD3456DC}" type="pres">
      <dgm:prSet presAssocID="{89C24557-9777-486D-8F42-34A3FCAE6291}" presName="node" presStyleLbl="node1" presStyleIdx="1" presStyleCnt="5" custLinFactNeighborX="6715" custLinFactNeighborY="-4559">
        <dgm:presLayoutVars>
          <dgm:bulletEnabled val="1"/>
        </dgm:presLayoutVars>
      </dgm:prSet>
      <dgm:spPr/>
    </dgm:pt>
    <dgm:pt modelId="{1FF05580-C3F1-41AA-BF09-8DC75082FB1A}" type="pres">
      <dgm:prSet presAssocID="{2566B912-4583-4201-B241-0263D72FFC1B}" presName="sibTrans" presStyleLbl="sibTrans1D1" presStyleIdx="1" presStyleCnt="4"/>
      <dgm:spPr/>
    </dgm:pt>
    <dgm:pt modelId="{5FEB607C-72FF-45EF-97D7-077D51EE5E9B}" type="pres">
      <dgm:prSet presAssocID="{2566B912-4583-4201-B241-0263D72FFC1B}" presName="connectorText" presStyleLbl="sibTrans1D1" presStyleIdx="1" presStyleCnt="4"/>
      <dgm:spPr/>
    </dgm:pt>
    <dgm:pt modelId="{1D2C1E6B-B02E-40F3-A8F8-F45A4069DF72}" type="pres">
      <dgm:prSet presAssocID="{1D8D25BD-3914-41F4-8FF7-6A827281F8E2}" presName="node" presStyleLbl="node1" presStyleIdx="2" presStyleCnt="5" custScaleX="107064" custScaleY="118031">
        <dgm:presLayoutVars>
          <dgm:bulletEnabled val="1"/>
        </dgm:presLayoutVars>
      </dgm:prSet>
      <dgm:spPr/>
    </dgm:pt>
    <dgm:pt modelId="{71CF48AA-478F-461E-AE6D-27993D25D4C1}" type="pres">
      <dgm:prSet presAssocID="{A319B926-C419-4CB1-9F6A-FA2D4605F5EB}" presName="sibTrans" presStyleLbl="sibTrans1D1" presStyleIdx="2" presStyleCnt="4"/>
      <dgm:spPr/>
    </dgm:pt>
    <dgm:pt modelId="{AF086130-C4A4-41B9-BEF8-8E5EA3A778C4}" type="pres">
      <dgm:prSet presAssocID="{A319B926-C419-4CB1-9F6A-FA2D4605F5EB}" presName="connectorText" presStyleLbl="sibTrans1D1" presStyleIdx="2" presStyleCnt="4"/>
      <dgm:spPr/>
    </dgm:pt>
    <dgm:pt modelId="{A8BC8086-F39D-4005-815A-1EF181F8E0ED}" type="pres">
      <dgm:prSet presAssocID="{262D40B9-3C3B-4AD9-B339-5CC18B09BD31}" presName="node" presStyleLbl="node1" presStyleIdx="3" presStyleCnt="5">
        <dgm:presLayoutVars>
          <dgm:bulletEnabled val="1"/>
        </dgm:presLayoutVars>
      </dgm:prSet>
      <dgm:spPr/>
    </dgm:pt>
    <dgm:pt modelId="{A56B71A9-6DAD-4821-B1E9-4C5D23C3911B}" type="pres">
      <dgm:prSet presAssocID="{04DD0A74-4FFC-4031-9FD5-D70A96C106DC}" presName="sibTrans" presStyleLbl="sibTrans1D1" presStyleIdx="3" presStyleCnt="4"/>
      <dgm:spPr/>
    </dgm:pt>
    <dgm:pt modelId="{ABC762E0-33D8-434F-BB56-AF8D7256D008}" type="pres">
      <dgm:prSet presAssocID="{04DD0A74-4FFC-4031-9FD5-D70A96C106DC}" presName="connectorText" presStyleLbl="sibTrans1D1" presStyleIdx="3" presStyleCnt="4"/>
      <dgm:spPr/>
    </dgm:pt>
    <dgm:pt modelId="{E1CE0247-94D6-4082-9F00-47034D185D11}" type="pres">
      <dgm:prSet presAssocID="{96571199-84C9-473D-A3B9-FE93DBB9D056}" presName="node" presStyleLbl="node1" presStyleIdx="4" presStyleCnt="5">
        <dgm:presLayoutVars>
          <dgm:bulletEnabled val="1"/>
        </dgm:presLayoutVars>
      </dgm:prSet>
      <dgm:spPr/>
    </dgm:pt>
  </dgm:ptLst>
  <dgm:cxnLst>
    <dgm:cxn modelId="{A329B111-426B-40D8-AC19-ED04B2BFFD07}" type="presOf" srcId="{2566B912-4583-4201-B241-0263D72FFC1B}" destId="{1FF05580-C3F1-41AA-BF09-8DC75082FB1A}" srcOrd="0" destOrd="0" presId="urn:microsoft.com/office/officeart/2005/8/layout/bProcess3#1"/>
    <dgm:cxn modelId="{6C51C52A-16DC-47DA-9A2E-9B704787B2BB}" type="presOf" srcId="{1D8D25BD-3914-41F4-8FF7-6A827281F8E2}" destId="{1D2C1E6B-B02E-40F3-A8F8-F45A4069DF72}" srcOrd="0" destOrd="0" presId="urn:microsoft.com/office/officeart/2005/8/layout/bProcess3#1"/>
    <dgm:cxn modelId="{349B7B2F-DB4D-4D6E-A439-A4ED3788D74F}" type="presOf" srcId="{75DE2C6C-73C5-46A8-9E38-527AD758B118}" destId="{BE752879-009F-4692-B760-3BFEEAC4F665}" srcOrd="0" destOrd="0" presId="urn:microsoft.com/office/officeart/2005/8/layout/bProcess3#1"/>
    <dgm:cxn modelId="{B4E28030-C0B6-4AC9-B965-D6573161A878}" type="presOf" srcId="{5905F7E1-4F5D-4C30-BA02-0449C80C1D03}" destId="{3579A365-5E26-4FC9-AE78-5B0F49F7C548}" srcOrd="0" destOrd="0" presId="urn:microsoft.com/office/officeart/2005/8/layout/bProcess3#1"/>
    <dgm:cxn modelId="{E1D12435-C539-48B3-83FF-1FE39983BFCE}" srcId="{5905F7E1-4F5D-4C30-BA02-0449C80C1D03}" destId="{75DE2C6C-73C5-46A8-9E38-527AD758B118}" srcOrd="0" destOrd="0" parTransId="{EA00D8CD-AEBB-4FE9-AD06-C7092DA1D2E8}" sibTransId="{C7EDEF11-748F-430E-A139-D02C4CDA11A3}"/>
    <dgm:cxn modelId="{6FE7913A-D44B-4D82-B5A2-50650F304EC8}" srcId="{5905F7E1-4F5D-4C30-BA02-0449C80C1D03}" destId="{1D8D25BD-3914-41F4-8FF7-6A827281F8E2}" srcOrd="2" destOrd="0" parTransId="{40AC541C-C056-4656-8D5D-57C9187A1590}" sibTransId="{A319B926-C419-4CB1-9F6A-FA2D4605F5EB}"/>
    <dgm:cxn modelId="{C6E67C5E-6B6F-41B0-B5CA-5821A5B78D07}" srcId="{5905F7E1-4F5D-4C30-BA02-0449C80C1D03}" destId="{262D40B9-3C3B-4AD9-B339-5CC18B09BD31}" srcOrd="3" destOrd="0" parTransId="{DB82C4F2-895F-4153-B0A3-DD229CC3DC06}" sibTransId="{04DD0A74-4FFC-4031-9FD5-D70A96C106DC}"/>
    <dgm:cxn modelId="{AAE67D4A-9660-4D3F-9CE9-CC06347B0426}" type="presOf" srcId="{C7EDEF11-748F-430E-A139-D02C4CDA11A3}" destId="{04E24C42-3253-4B67-81F6-D7F537147249}" srcOrd="0" destOrd="0" presId="urn:microsoft.com/office/officeart/2005/8/layout/bProcess3#1"/>
    <dgm:cxn modelId="{D56A9F73-B1D6-43CC-9836-BF70D457E766}" srcId="{5905F7E1-4F5D-4C30-BA02-0449C80C1D03}" destId="{89C24557-9777-486D-8F42-34A3FCAE6291}" srcOrd="1" destOrd="0" parTransId="{E7D88338-7D6F-4840-9294-C27CD5A293B1}" sibTransId="{2566B912-4583-4201-B241-0263D72FFC1B}"/>
    <dgm:cxn modelId="{E9AD007A-750C-4063-A1D8-18CE1EEBF6F2}" type="presOf" srcId="{A319B926-C419-4CB1-9F6A-FA2D4605F5EB}" destId="{AF086130-C4A4-41B9-BEF8-8E5EA3A778C4}" srcOrd="1" destOrd="0" presId="urn:microsoft.com/office/officeart/2005/8/layout/bProcess3#1"/>
    <dgm:cxn modelId="{C082D980-C031-4D8C-9751-F408E7BFEBA7}" type="presOf" srcId="{2566B912-4583-4201-B241-0263D72FFC1B}" destId="{5FEB607C-72FF-45EF-97D7-077D51EE5E9B}" srcOrd="1" destOrd="0" presId="urn:microsoft.com/office/officeart/2005/8/layout/bProcess3#1"/>
    <dgm:cxn modelId="{68A79782-E034-45BE-A88F-CFB937CB232B}" type="presOf" srcId="{04DD0A74-4FFC-4031-9FD5-D70A96C106DC}" destId="{ABC762E0-33D8-434F-BB56-AF8D7256D008}" srcOrd="1" destOrd="0" presId="urn:microsoft.com/office/officeart/2005/8/layout/bProcess3#1"/>
    <dgm:cxn modelId="{51AFD78F-3852-4A13-A3CC-CD77C19707FB}" type="presOf" srcId="{96571199-84C9-473D-A3B9-FE93DBB9D056}" destId="{E1CE0247-94D6-4082-9F00-47034D185D11}" srcOrd="0" destOrd="0" presId="urn:microsoft.com/office/officeart/2005/8/layout/bProcess3#1"/>
    <dgm:cxn modelId="{A5D55B94-E71A-4BBE-8903-163541B18812}" type="presOf" srcId="{A319B926-C419-4CB1-9F6A-FA2D4605F5EB}" destId="{71CF48AA-478F-461E-AE6D-27993D25D4C1}" srcOrd="0" destOrd="0" presId="urn:microsoft.com/office/officeart/2005/8/layout/bProcess3#1"/>
    <dgm:cxn modelId="{BCC69EA5-7B28-484D-98B9-3E5F8850916F}" type="presOf" srcId="{C7EDEF11-748F-430E-A139-D02C4CDA11A3}" destId="{827D0C64-025C-4EE4-B396-D8018F4DF2AC}" srcOrd="1" destOrd="0" presId="urn:microsoft.com/office/officeart/2005/8/layout/bProcess3#1"/>
    <dgm:cxn modelId="{9F38E0CF-D9CF-420F-9402-A6CD0A42BF36}" type="presOf" srcId="{262D40B9-3C3B-4AD9-B339-5CC18B09BD31}" destId="{A8BC8086-F39D-4005-815A-1EF181F8E0ED}" srcOrd="0" destOrd="0" presId="urn:microsoft.com/office/officeart/2005/8/layout/bProcess3#1"/>
    <dgm:cxn modelId="{361990D4-9C3E-473E-BAA4-B7C87A93EF2E}" srcId="{5905F7E1-4F5D-4C30-BA02-0449C80C1D03}" destId="{96571199-84C9-473D-A3B9-FE93DBB9D056}" srcOrd="4" destOrd="0" parTransId="{676013D4-91CC-41C8-91E3-0498F00D8AB7}" sibTransId="{54DC1EFC-B16F-42F4-A2A9-E0FD34573074}"/>
    <dgm:cxn modelId="{65F902DD-4F02-47C4-B6B5-C8B31E2B0C73}" type="presOf" srcId="{04DD0A74-4FFC-4031-9FD5-D70A96C106DC}" destId="{A56B71A9-6DAD-4821-B1E9-4C5D23C3911B}" srcOrd="0" destOrd="0" presId="urn:microsoft.com/office/officeart/2005/8/layout/bProcess3#1"/>
    <dgm:cxn modelId="{2E55FBE0-49A2-4E22-AFF6-20BE9006E69A}" type="presOf" srcId="{89C24557-9777-486D-8F42-34A3FCAE6291}" destId="{D3ACE542-7B94-4F9F-AA7A-855EDD3456DC}" srcOrd="0" destOrd="0" presId="urn:microsoft.com/office/officeart/2005/8/layout/bProcess3#1"/>
    <dgm:cxn modelId="{9172688D-84AF-42A8-940D-68AD81DD14D4}" type="presParOf" srcId="{3579A365-5E26-4FC9-AE78-5B0F49F7C548}" destId="{BE752879-009F-4692-B760-3BFEEAC4F665}" srcOrd="0" destOrd="0" presId="urn:microsoft.com/office/officeart/2005/8/layout/bProcess3#1"/>
    <dgm:cxn modelId="{D155E729-7DD8-4769-936C-7B4641546740}" type="presParOf" srcId="{3579A365-5E26-4FC9-AE78-5B0F49F7C548}" destId="{04E24C42-3253-4B67-81F6-D7F537147249}" srcOrd="1" destOrd="0" presId="urn:microsoft.com/office/officeart/2005/8/layout/bProcess3#1"/>
    <dgm:cxn modelId="{E415CA6F-2608-40D4-81AD-998DCE172A10}" type="presParOf" srcId="{04E24C42-3253-4B67-81F6-D7F537147249}" destId="{827D0C64-025C-4EE4-B396-D8018F4DF2AC}" srcOrd="0" destOrd="0" presId="urn:microsoft.com/office/officeart/2005/8/layout/bProcess3#1"/>
    <dgm:cxn modelId="{911C43AB-11C0-4022-9FE3-3737C71E2E19}" type="presParOf" srcId="{3579A365-5E26-4FC9-AE78-5B0F49F7C548}" destId="{D3ACE542-7B94-4F9F-AA7A-855EDD3456DC}" srcOrd="2" destOrd="0" presId="urn:microsoft.com/office/officeart/2005/8/layout/bProcess3#1"/>
    <dgm:cxn modelId="{78CF7AE8-FD7B-4889-8B95-70EEA7FAF689}" type="presParOf" srcId="{3579A365-5E26-4FC9-AE78-5B0F49F7C548}" destId="{1FF05580-C3F1-41AA-BF09-8DC75082FB1A}" srcOrd="3" destOrd="0" presId="urn:microsoft.com/office/officeart/2005/8/layout/bProcess3#1"/>
    <dgm:cxn modelId="{354FA277-C3F1-4A7A-9FFC-A3197B4A84C3}" type="presParOf" srcId="{1FF05580-C3F1-41AA-BF09-8DC75082FB1A}" destId="{5FEB607C-72FF-45EF-97D7-077D51EE5E9B}" srcOrd="0" destOrd="0" presId="urn:microsoft.com/office/officeart/2005/8/layout/bProcess3#1"/>
    <dgm:cxn modelId="{077B129C-0572-4109-8CAD-369193C7C9EC}" type="presParOf" srcId="{3579A365-5E26-4FC9-AE78-5B0F49F7C548}" destId="{1D2C1E6B-B02E-40F3-A8F8-F45A4069DF72}" srcOrd="4" destOrd="0" presId="urn:microsoft.com/office/officeart/2005/8/layout/bProcess3#1"/>
    <dgm:cxn modelId="{92E9985D-C268-4530-8E25-80DB83412A73}" type="presParOf" srcId="{3579A365-5E26-4FC9-AE78-5B0F49F7C548}" destId="{71CF48AA-478F-461E-AE6D-27993D25D4C1}" srcOrd="5" destOrd="0" presId="urn:microsoft.com/office/officeart/2005/8/layout/bProcess3#1"/>
    <dgm:cxn modelId="{940B976A-1D3C-45E2-9351-9457C47D3A80}" type="presParOf" srcId="{71CF48AA-478F-461E-AE6D-27993D25D4C1}" destId="{AF086130-C4A4-41B9-BEF8-8E5EA3A778C4}" srcOrd="0" destOrd="0" presId="urn:microsoft.com/office/officeart/2005/8/layout/bProcess3#1"/>
    <dgm:cxn modelId="{65B12DA5-1ED9-4FA1-91F9-3952CB4A6E34}" type="presParOf" srcId="{3579A365-5E26-4FC9-AE78-5B0F49F7C548}" destId="{A8BC8086-F39D-4005-815A-1EF181F8E0ED}" srcOrd="6" destOrd="0" presId="urn:microsoft.com/office/officeart/2005/8/layout/bProcess3#1"/>
    <dgm:cxn modelId="{BFD837B6-9FBF-4621-B2FC-E102E17252F4}" type="presParOf" srcId="{3579A365-5E26-4FC9-AE78-5B0F49F7C548}" destId="{A56B71A9-6DAD-4821-B1E9-4C5D23C3911B}" srcOrd="7" destOrd="0" presId="urn:microsoft.com/office/officeart/2005/8/layout/bProcess3#1"/>
    <dgm:cxn modelId="{D2547DE7-E253-40BC-BA22-C4DBCC94E3FD}" type="presParOf" srcId="{A56B71A9-6DAD-4821-B1E9-4C5D23C3911B}" destId="{ABC762E0-33D8-434F-BB56-AF8D7256D008}" srcOrd="0" destOrd="0" presId="urn:microsoft.com/office/officeart/2005/8/layout/bProcess3#1"/>
    <dgm:cxn modelId="{90F65847-0319-4F42-98D5-EA7C05EEACD9}" type="presParOf" srcId="{3579A365-5E26-4FC9-AE78-5B0F49F7C548}" destId="{E1CE0247-94D6-4082-9F00-47034D185D11}" srcOrd="8" destOrd="0" presId="urn:microsoft.com/office/officeart/2005/8/layout/bProcess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32ACDE-0AC5-4ADD-A7A4-C702C46628DA}" type="doc">
      <dgm:prSet loTypeId="urn:microsoft.com/office/officeart/2008/layout/RadialCluster#1" loCatId="cycle" qsTypeId="urn:microsoft.com/office/officeart/2005/8/quickstyle/3d3#2" qsCatId="3D" csTypeId="urn:microsoft.com/office/officeart/2005/8/colors/colorful5#1" csCatId="colorful" phldr="1"/>
      <dgm:spPr/>
      <dgm:t>
        <a:bodyPr/>
        <a:lstStyle/>
        <a:p>
          <a:endParaRPr lang="ru-RU"/>
        </a:p>
      </dgm:t>
    </dgm:pt>
    <dgm:pt modelId="{7DF1D83F-4A83-4292-B8DE-AB5ABC259C42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Планируется</a:t>
          </a:r>
        </a:p>
      </dgm:t>
    </dgm:pt>
    <dgm:pt modelId="{D7F47611-80E8-4C3C-BAFA-C89F2E29FFEA}" type="parTrans" cxnId="{B4586358-BF99-432C-931D-772A1EBA2F8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D76620-70DD-4763-A7CA-B872D9247E2D}" type="sibTrans" cxnId="{B4586358-BF99-432C-931D-772A1EBA2F8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62D25B-AAC6-43D2-BDF0-6C455A33A8D7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На ближайшие полгода участие и победа в гранте</a:t>
          </a:r>
        </a:p>
      </dgm:t>
    </dgm:pt>
    <dgm:pt modelId="{7A021E63-249C-472B-BD3E-9218B7658F9E}" type="parTrans" cxnId="{E14E054B-D8D9-41D8-BA4C-B482E6745C6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6147D9-A4C6-4DEA-9977-D2A878AC6362}" type="sibTrans" cxnId="{E14E054B-D8D9-41D8-BA4C-B482E6745C6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F9559F-C057-4089-BA5C-53A764B05D3F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Изготовление прототипа и тиражирование</a:t>
          </a:r>
        </a:p>
      </dgm:t>
    </dgm:pt>
    <dgm:pt modelId="{F2A160FC-056E-4F74-9079-8B9F6F4E1009}" type="parTrans" cxnId="{DC2DFDD7-346B-4909-BC91-718CE849008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420C7E-3F28-4E0F-9060-AA1DE0A4731D}" type="sibTrans" cxnId="{DC2DFDD7-346B-4909-BC91-718CE849008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C01DD1-13D5-4687-B03E-C23257621B16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ОАО</a:t>
          </a:r>
        </a:p>
      </dgm:t>
    </dgm:pt>
    <dgm:pt modelId="{1EFE1630-FEC0-4D75-BF1B-381C376DB84F}" type="parTrans" cxnId="{CB87D670-0485-4F0B-9F3B-88F400E0A64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B593A1-50DF-4547-93D8-6933EFE806B0}" type="sibTrans" cxnId="{CB87D670-0485-4F0B-9F3B-88F400E0A64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35404D-79CA-4B93-B732-51E557E8BC8B}" type="pres">
      <dgm:prSet presAssocID="{D032ACDE-0AC5-4ADD-A7A4-C702C46628D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D198E8D4-6AB4-4B8D-B420-9E97BFE64862}" type="pres">
      <dgm:prSet presAssocID="{7DF1D83F-4A83-4292-B8DE-AB5ABC259C42}" presName="singleCycle" presStyleCnt="0"/>
      <dgm:spPr/>
    </dgm:pt>
    <dgm:pt modelId="{2CFFE002-A080-41C0-B728-81D9D926FDA8}" type="pres">
      <dgm:prSet presAssocID="{7DF1D83F-4A83-4292-B8DE-AB5ABC259C42}" presName="singleCenter" presStyleLbl="node1" presStyleIdx="0" presStyleCnt="4" custScaleX="203029" custScaleY="56840" custLinFactNeighborX="-5299" custLinFactNeighborY="-13104">
        <dgm:presLayoutVars>
          <dgm:chMax val="7"/>
          <dgm:chPref val="7"/>
        </dgm:presLayoutVars>
      </dgm:prSet>
      <dgm:spPr/>
    </dgm:pt>
    <dgm:pt modelId="{01F49C59-A94E-4528-937D-F34471529125}" type="pres">
      <dgm:prSet presAssocID="{7A021E63-249C-472B-BD3E-9218B7658F9E}" presName="Name56" presStyleLbl="parChTrans1D2" presStyleIdx="0" presStyleCnt="3"/>
      <dgm:spPr/>
    </dgm:pt>
    <dgm:pt modelId="{2E2BAE4A-70DE-4574-9243-92D7A5CA44CC}" type="pres">
      <dgm:prSet presAssocID="{2762D25B-AAC6-43D2-BDF0-6C455A33A8D7}" presName="text0" presStyleLbl="node1" presStyleIdx="1" presStyleCnt="4" custScaleX="255073" custScaleY="86587" custRadScaleRad="88847" custRadScaleInc="3898">
        <dgm:presLayoutVars>
          <dgm:bulletEnabled val="1"/>
        </dgm:presLayoutVars>
      </dgm:prSet>
      <dgm:spPr/>
    </dgm:pt>
    <dgm:pt modelId="{AAB18528-4702-4164-83E0-9D8B51950D5A}" type="pres">
      <dgm:prSet presAssocID="{F2A160FC-056E-4F74-9079-8B9F6F4E1009}" presName="Name56" presStyleLbl="parChTrans1D2" presStyleIdx="1" presStyleCnt="3"/>
      <dgm:spPr/>
    </dgm:pt>
    <dgm:pt modelId="{2F8A4A9D-713F-4C08-A1CC-7A4AB4D352D2}" type="pres">
      <dgm:prSet presAssocID="{84F9559F-C057-4089-BA5C-53A764B05D3F}" presName="text0" presStyleLbl="node1" presStyleIdx="2" presStyleCnt="4" custScaleX="240903" custScaleY="95508" custRadScaleRad="73928" custRadScaleInc="4538">
        <dgm:presLayoutVars>
          <dgm:bulletEnabled val="1"/>
        </dgm:presLayoutVars>
      </dgm:prSet>
      <dgm:spPr/>
    </dgm:pt>
    <dgm:pt modelId="{27089E25-DEF3-4CE9-8C2A-78E8757ACD23}" type="pres">
      <dgm:prSet presAssocID="{1EFE1630-FEC0-4D75-BF1B-381C376DB84F}" presName="Name56" presStyleLbl="parChTrans1D2" presStyleIdx="2" presStyleCnt="3"/>
      <dgm:spPr/>
    </dgm:pt>
    <dgm:pt modelId="{79004E8A-23A6-4FA4-9ECD-590C927E02D5}" type="pres">
      <dgm:prSet presAssocID="{28C01DD1-13D5-4687-B03E-C23257621B16}" presName="text0" presStyleLbl="node1" presStyleIdx="3" presStyleCnt="4" custScaleX="209788" custScaleY="71621" custRadScaleRad="89195" custRadScaleInc="9243">
        <dgm:presLayoutVars>
          <dgm:bulletEnabled val="1"/>
        </dgm:presLayoutVars>
      </dgm:prSet>
      <dgm:spPr/>
    </dgm:pt>
  </dgm:ptLst>
  <dgm:cxnLst>
    <dgm:cxn modelId="{EC926E11-5E93-4273-8BCB-4F7F29764360}" type="presOf" srcId="{2762D25B-AAC6-43D2-BDF0-6C455A33A8D7}" destId="{2E2BAE4A-70DE-4574-9243-92D7A5CA44CC}" srcOrd="0" destOrd="0" presId="urn:microsoft.com/office/officeart/2008/layout/RadialCluster#1"/>
    <dgm:cxn modelId="{20D16560-C22A-4704-A356-7F4BD4DA26F7}" type="presOf" srcId="{D032ACDE-0AC5-4ADD-A7A4-C702C46628DA}" destId="{D335404D-79CA-4B93-B732-51E557E8BC8B}" srcOrd="0" destOrd="0" presId="urn:microsoft.com/office/officeart/2008/layout/RadialCluster#1"/>
    <dgm:cxn modelId="{8C124A6A-42D0-483A-859A-0E1B124242E9}" type="presOf" srcId="{7A021E63-249C-472B-BD3E-9218B7658F9E}" destId="{01F49C59-A94E-4528-937D-F34471529125}" srcOrd="0" destOrd="0" presId="urn:microsoft.com/office/officeart/2008/layout/RadialCluster#1"/>
    <dgm:cxn modelId="{E14E054B-D8D9-41D8-BA4C-B482E6745C65}" srcId="{7DF1D83F-4A83-4292-B8DE-AB5ABC259C42}" destId="{2762D25B-AAC6-43D2-BDF0-6C455A33A8D7}" srcOrd="0" destOrd="0" parTransId="{7A021E63-249C-472B-BD3E-9218B7658F9E}" sibTransId="{4A6147D9-A4C6-4DEA-9977-D2A878AC6362}"/>
    <dgm:cxn modelId="{CB87D670-0485-4F0B-9F3B-88F400E0A64A}" srcId="{7DF1D83F-4A83-4292-B8DE-AB5ABC259C42}" destId="{28C01DD1-13D5-4687-B03E-C23257621B16}" srcOrd="2" destOrd="0" parTransId="{1EFE1630-FEC0-4D75-BF1B-381C376DB84F}" sibTransId="{02B593A1-50DF-4547-93D8-6933EFE806B0}"/>
    <dgm:cxn modelId="{B4586358-BF99-432C-931D-772A1EBA2F83}" srcId="{D032ACDE-0AC5-4ADD-A7A4-C702C46628DA}" destId="{7DF1D83F-4A83-4292-B8DE-AB5ABC259C42}" srcOrd="0" destOrd="0" parTransId="{D7F47611-80E8-4C3C-BAFA-C89F2E29FFEA}" sibTransId="{7ED76620-70DD-4763-A7CA-B872D9247E2D}"/>
    <dgm:cxn modelId="{A7D0BC78-8347-448A-95B5-E791EFE6E214}" type="presOf" srcId="{7DF1D83F-4A83-4292-B8DE-AB5ABC259C42}" destId="{2CFFE002-A080-41C0-B728-81D9D926FDA8}" srcOrd="0" destOrd="0" presId="urn:microsoft.com/office/officeart/2008/layout/RadialCluster#1"/>
    <dgm:cxn modelId="{B1266B8F-5422-4265-821C-AC1AC6E6F81B}" type="presOf" srcId="{28C01DD1-13D5-4687-B03E-C23257621B16}" destId="{79004E8A-23A6-4FA4-9ECD-590C927E02D5}" srcOrd="0" destOrd="0" presId="urn:microsoft.com/office/officeart/2008/layout/RadialCluster#1"/>
    <dgm:cxn modelId="{BEC9C3BB-A2BF-4B76-A997-ACC764435ECE}" type="presOf" srcId="{84F9559F-C057-4089-BA5C-53A764B05D3F}" destId="{2F8A4A9D-713F-4C08-A1CC-7A4AB4D352D2}" srcOrd="0" destOrd="0" presId="urn:microsoft.com/office/officeart/2008/layout/RadialCluster#1"/>
    <dgm:cxn modelId="{2DBC7FD2-8DC5-49FD-A632-056051CCB25A}" type="presOf" srcId="{F2A160FC-056E-4F74-9079-8B9F6F4E1009}" destId="{AAB18528-4702-4164-83E0-9D8B51950D5A}" srcOrd="0" destOrd="0" presId="urn:microsoft.com/office/officeart/2008/layout/RadialCluster#1"/>
    <dgm:cxn modelId="{DC2DFDD7-346B-4909-BC91-718CE8490084}" srcId="{7DF1D83F-4A83-4292-B8DE-AB5ABC259C42}" destId="{84F9559F-C057-4089-BA5C-53A764B05D3F}" srcOrd="1" destOrd="0" parTransId="{F2A160FC-056E-4F74-9079-8B9F6F4E1009}" sibTransId="{FA420C7E-3F28-4E0F-9060-AA1DE0A4731D}"/>
    <dgm:cxn modelId="{DFFD56FD-A987-4D65-9AAC-2CD3E51957BE}" type="presOf" srcId="{1EFE1630-FEC0-4D75-BF1B-381C376DB84F}" destId="{27089E25-DEF3-4CE9-8C2A-78E8757ACD23}" srcOrd="0" destOrd="0" presId="urn:microsoft.com/office/officeart/2008/layout/RadialCluster#1"/>
    <dgm:cxn modelId="{05A508E4-DC0D-4EB0-9423-7E3E5F191C8F}" type="presParOf" srcId="{D335404D-79CA-4B93-B732-51E557E8BC8B}" destId="{D198E8D4-6AB4-4B8D-B420-9E97BFE64862}" srcOrd="0" destOrd="0" presId="urn:microsoft.com/office/officeart/2008/layout/RadialCluster#1"/>
    <dgm:cxn modelId="{C0D140A2-8036-4895-AA26-C68635DD7FA5}" type="presParOf" srcId="{D198E8D4-6AB4-4B8D-B420-9E97BFE64862}" destId="{2CFFE002-A080-41C0-B728-81D9D926FDA8}" srcOrd="0" destOrd="0" presId="urn:microsoft.com/office/officeart/2008/layout/RadialCluster#1"/>
    <dgm:cxn modelId="{48E06231-52D1-42B7-855C-DA249AF7C6E8}" type="presParOf" srcId="{D198E8D4-6AB4-4B8D-B420-9E97BFE64862}" destId="{01F49C59-A94E-4528-937D-F34471529125}" srcOrd="1" destOrd="0" presId="urn:microsoft.com/office/officeart/2008/layout/RadialCluster#1"/>
    <dgm:cxn modelId="{A0D99EC1-7637-4866-8FD3-6DF4E6309298}" type="presParOf" srcId="{D198E8D4-6AB4-4B8D-B420-9E97BFE64862}" destId="{2E2BAE4A-70DE-4574-9243-92D7A5CA44CC}" srcOrd="2" destOrd="0" presId="urn:microsoft.com/office/officeart/2008/layout/RadialCluster#1"/>
    <dgm:cxn modelId="{9286BB4A-B4BD-482A-BBFC-995F98B88767}" type="presParOf" srcId="{D198E8D4-6AB4-4B8D-B420-9E97BFE64862}" destId="{AAB18528-4702-4164-83E0-9D8B51950D5A}" srcOrd="3" destOrd="0" presId="urn:microsoft.com/office/officeart/2008/layout/RadialCluster#1"/>
    <dgm:cxn modelId="{F360D163-96CD-45F7-8742-8705CCFED262}" type="presParOf" srcId="{D198E8D4-6AB4-4B8D-B420-9E97BFE64862}" destId="{2F8A4A9D-713F-4C08-A1CC-7A4AB4D352D2}" srcOrd="4" destOrd="0" presId="urn:microsoft.com/office/officeart/2008/layout/RadialCluster#1"/>
    <dgm:cxn modelId="{6E724289-2FBA-4612-B75F-91AAF3A06734}" type="presParOf" srcId="{D198E8D4-6AB4-4B8D-B420-9E97BFE64862}" destId="{27089E25-DEF3-4CE9-8C2A-78E8757ACD23}" srcOrd="5" destOrd="0" presId="urn:microsoft.com/office/officeart/2008/layout/RadialCluster#1"/>
    <dgm:cxn modelId="{E10AEC05-11FC-4BD9-86D7-E44F902EF898}" type="presParOf" srcId="{D198E8D4-6AB4-4B8D-B420-9E97BFE64862}" destId="{79004E8A-23A6-4FA4-9ECD-590C927E02D5}" srcOrd="6" destOrd="0" presId="urn:microsoft.com/office/officeart/2008/layout/RadialCluster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3738B-A0BC-41BA-95CD-76176287F3EF}">
      <dsp:nvSpPr>
        <dsp:cNvPr id="0" name=""/>
        <dsp:cNvSpPr/>
      </dsp:nvSpPr>
      <dsp:spPr>
        <a:xfrm>
          <a:off x="0" y="138579"/>
          <a:ext cx="5245571" cy="1017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https://pt.2035.university/project/sistema-avtomaticeskogo-monitoringa-tehniceskogo-sostoania-ekspluatiruemogo-i-remontiruemogo-parka-motor-vagonnogo-podviznogo-sostava/invite/17d057aa-2855-4321-a24d-e408448ee3a9</a:t>
          </a:r>
          <a:endParaRPr lang="ru-RU" sz="1500" kern="1200" dirty="0"/>
        </a:p>
      </dsp:txBody>
      <dsp:txXfrm>
        <a:off x="49690" y="188269"/>
        <a:ext cx="5146191" cy="918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24C42-3253-4B67-81F6-D7F537147249}">
      <dsp:nvSpPr>
        <dsp:cNvPr id="0" name=""/>
        <dsp:cNvSpPr/>
      </dsp:nvSpPr>
      <dsp:spPr>
        <a:xfrm>
          <a:off x="2406542" y="542939"/>
          <a:ext cx="552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086"/>
              </a:moveTo>
              <a:lnTo>
                <a:pt x="293333" y="49086"/>
              </a:lnTo>
              <a:lnTo>
                <a:pt x="293333" y="45720"/>
              </a:lnTo>
              <a:lnTo>
                <a:pt x="552467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68199" y="586400"/>
        <a:ext cx="29153" cy="4517"/>
      </dsp:txXfrm>
    </dsp:sp>
    <dsp:sp modelId="{BE752879-009F-4692-B760-3BFEEAC4F665}">
      <dsp:nvSpPr>
        <dsp:cNvPr id="0" name=""/>
        <dsp:cNvSpPr/>
      </dsp:nvSpPr>
      <dsp:spPr>
        <a:xfrm>
          <a:off x="446144" y="3366"/>
          <a:ext cx="1962198" cy="11773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Обнаружили проблему</a:t>
          </a:r>
          <a:endParaRPr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6144" y="3366"/>
        <a:ext cx="1962198" cy="1177319"/>
      </dsp:txXfrm>
    </dsp:sp>
    <dsp:sp modelId="{1FF05580-C3F1-41AA-BF09-8DC75082FB1A}">
      <dsp:nvSpPr>
        <dsp:cNvPr id="0" name=""/>
        <dsp:cNvSpPr/>
      </dsp:nvSpPr>
      <dsp:spPr>
        <a:xfrm>
          <a:off x="1496548" y="1175519"/>
          <a:ext cx="2475961" cy="424072"/>
        </a:xfrm>
        <a:custGeom>
          <a:avLst/>
          <a:gdLst/>
          <a:ahLst/>
          <a:cxnLst/>
          <a:rect l="0" t="0" r="0" b="0"/>
          <a:pathLst>
            <a:path>
              <a:moveTo>
                <a:pt x="2475961" y="0"/>
              </a:moveTo>
              <a:lnTo>
                <a:pt x="2475961" y="229136"/>
              </a:lnTo>
              <a:lnTo>
                <a:pt x="0" y="229136"/>
              </a:lnTo>
              <a:lnTo>
                <a:pt x="0" y="424072"/>
              </a:lnTo>
            </a:path>
          </a:pathLst>
        </a:custGeom>
        <a:noFill/>
        <a:ln w="9525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71594" y="1385296"/>
        <a:ext cx="125868" cy="4517"/>
      </dsp:txXfrm>
    </dsp:sp>
    <dsp:sp modelId="{D3ACE542-7B94-4F9F-AA7A-855EDD3456DC}">
      <dsp:nvSpPr>
        <dsp:cNvPr id="0" name=""/>
        <dsp:cNvSpPr/>
      </dsp:nvSpPr>
      <dsp:spPr>
        <a:xfrm>
          <a:off x="2991410" y="0"/>
          <a:ext cx="1962198" cy="1177319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Проработали идею</a:t>
          </a:r>
          <a:endParaRPr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410" y="0"/>
        <a:ext cx="1962198" cy="1177319"/>
      </dsp:txXfrm>
    </dsp:sp>
    <dsp:sp modelId="{71CF48AA-478F-461E-AE6D-27993D25D4C1}">
      <dsp:nvSpPr>
        <dsp:cNvPr id="0" name=""/>
        <dsp:cNvSpPr/>
      </dsp:nvSpPr>
      <dsp:spPr>
        <a:xfrm>
          <a:off x="2545152" y="2281072"/>
          <a:ext cx="4207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705" y="45720"/>
              </a:lnTo>
            </a:path>
          </a:pathLst>
        </a:custGeom>
        <a:noFill/>
        <a:ln w="9525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44222" y="2324533"/>
        <a:ext cx="22565" cy="4517"/>
      </dsp:txXfrm>
    </dsp:sp>
    <dsp:sp modelId="{1D2C1E6B-B02E-40F3-A8F8-F45A4069DF72}">
      <dsp:nvSpPr>
        <dsp:cNvPr id="0" name=""/>
        <dsp:cNvSpPr/>
      </dsp:nvSpPr>
      <dsp:spPr>
        <a:xfrm>
          <a:off x="446144" y="1631991"/>
          <a:ext cx="2100808" cy="1389601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Провели предварительный выбор технического решения</a:t>
          </a:r>
          <a:endParaRPr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6144" y="1631991"/>
        <a:ext cx="2100808" cy="1389601"/>
      </dsp:txXfrm>
    </dsp:sp>
    <dsp:sp modelId="{A56B71A9-6DAD-4821-B1E9-4C5D23C3911B}">
      <dsp:nvSpPr>
        <dsp:cNvPr id="0" name=""/>
        <dsp:cNvSpPr/>
      </dsp:nvSpPr>
      <dsp:spPr>
        <a:xfrm>
          <a:off x="1427243" y="2913652"/>
          <a:ext cx="2552114" cy="526846"/>
        </a:xfrm>
        <a:custGeom>
          <a:avLst/>
          <a:gdLst/>
          <a:ahLst/>
          <a:cxnLst/>
          <a:rect l="0" t="0" r="0" b="0"/>
          <a:pathLst>
            <a:path>
              <a:moveTo>
                <a:pt x="2552114" y="0"/>
              </a:moveTo>
              <a:lnTo>
                <a:pt x="2552114" y="280523"/>
              </a:lnTo>
              <a:lnTo>
                <a:pt x="0" y="280523"/>
              </a:lnTo>
              <a:lnTo>
                <a:pt x="0" y="526846"/>
              </a:lnTo>
            </a:path>
          </a:pathLst>
        </a:custGeom>
        <a:noFill/>
        <a:ln w="9525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37993" y="3174816"/>
        <a:ext cx="130614" cy="4517"/>
      </dsp:txXfrm>
    </dsp:sp>
    <dsp:sp modelId="{A8BC8086-F39D-4005-815A-1EF181F8E0ED}">
      <dsp:nvSpPr>
        <dsp:cNvPr id="0" name=""/>
        <dsp:cNvSpPr/>
      </dsp:nvSpPr>
      <dsp:spPr>
        <a:xfrm>
          <a:off x="2998258" y="1738132"/>
          <a:ext cx="1962198" cy="1177319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Подготовить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ТЗ, КП, ТЭО</a:t>
          </a:r>
          <a:endParaRPr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8258" y="1738132"/>
        <a:ext cx="1962198" cy="1177319"/>
      </dsp:txXfrm>
    </dsp:sp>
    <dsp:sp modelId="{E1CE0247-94D6-4082-9F00-47034D185D11}">
      <dsp:nvSpPr>
        <dsp:cNvPr id="0" name=""/>
        <dsp:cNvSpPr/>
      </dsp:nvSpPr>
      <dsp:spPr>
        <a:xfrm>
          <a:off x="446144" y="3472899"/>
          <a:ext cx="1962198" cy="1177319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Подготовить заявку на грант</a:t>
          </a:r>
          <a:endParaRPr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6144" y="3472899"/>
        <a:ext cx="1962198" cy="11773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FFE002-A080-41C0-B728-81D9D926FDA8}">
      <dsp:nvSpPr>
        <dsp:cNvPr id="0" name=""/>
        <dsp:cNvSpPr/>
      </dsp:nvSpPr>
      <dsp:spPr>
        <a:xfrm>
          <a:off x="984654" y="2330974"/>
          <a:ext cx="3508289" cy="9821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Планируется</a:t>
          </a:r>
        </a:p>
      </dsp:txBody>
      <dsp:txXfrm>
        <a:off x="1032600" y="2378920"/>
        <a:ext cx="3412397" cy="886288"/>
      </dsp:txXfrm>
    </dsp:sp>
    <dsp:sp modelId="{01F49C59-A94E-4528-937D-F34471529125}">
      <dsp:nvSpPr>
        <dsp:cNvPr id="0" name=""/>
        <dsp:cNvSpPr/>
      </dsp:nvSpPr>
      <dsp:spPr>
        <a:xfrm rot="16968485">
          <a:off x="2583552" y="1996595"/>
          <a:ext cx="6858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5822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2BAE4A-70DE-4574-9243-92D7A5CA44CC}">
      <dsp:nvSpPr>
        <dsp:cNvPr id="0" name=""/>
        <dsp:cNvSpPr/>
      </dsp:nvSpPr>
      <dsp:spPr>
        <a:xfrm>
          <a:off x="1639888" y="659761"/>
          <a:ext cx="2953089" cy="1002454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ближайшие полгода участие и победа в гранте</a:t>
          </a:r>
        </a:p>
      </dsp:txBody>
      <dsp:txXfrm>
        <a:off x="1688824" y="708697"/>
        <a:ext cx="2855217" cy="904582"/>
      </dsp:txXfrm>
    </dsp:sp>
    <dsp:sp modelId="{AAB18528-4702-4164-83E0-9D8B51950D5A}">
      <dsp:nvSpPr>
        <dsp:cNvPr id="0" name=""/>
        <dsp:cNvSpPr/>
      </dsp:nvSpPr>
      <dsp:spPr>
        <a:xfrm rot="2536315">
          <a:off x="3141237" y="3669591"/>
          <a:ext cx="10597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59796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A4A9D-713F-4C08-A1CC-7A4AB4D352D2}">
      <dsp:nvSpPr>
        <dsp:cNvPr id="0" name=""/>
        <dsp:cNvSpPr/>
      </dsp:nvSpPr>
      <dsp:spPr>
        <a:xfrm>
          <a:off x="3276914" y="4026027"/>
          <a:ext cx="2789037" cy="1105737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Изготовление прототипа и тиражирование</a:t>
          </a:r>
        </a:p>
      </dsp:txBody>
      <dsp:txXfrm>
        <a:off x="3330892" y="4080005"/>
        <a:ext cx="2681081" cy="997781"/>
      </dsp:txXfrm>
    </dsp:sp>
    <dsp:sp modelId="{27089E25-DEF3-4CE9-8C2A-78E8757ACD23}">
      <dsp:nvSpPr>
        <dsp:cNvPr id="0" name=""/>
        <dsp:cNvSpPr/>
      </dsp:nvSpPr>
      <dsp:spPr>
        <a:xfrm rot="8291676">
          <a:off x="1181003" y="3698374"/>
          <a:ext cx="1155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55766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004E8A-23A6-4FA4-9ECD-590C927E02D5}">
      <dsp:nvSpPr>
        <dsp:cNvPr id="0" name=""/>
        <dsp:cNvSpPr/>
      </dsp:nvSpPr>
      <dsp:spPr>
        <a:xfrm>
          <a:off x="-349887" y="4083592"/>
          <a:ext cx="2428805" cy="829187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ОАО</a:t>
          </a:r>
        </a:p>
      </dsp:txBody>
      <dsp:txXfrm>
        <a:off x="-309409" y="4124070"/>
        <a:ext cx="2347849" cy="748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#1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bkpt" val="endCnv"/>
          <dgm:param type="contDir" val="sameDir"/>
          <dgm:param type="grDir" val="tL"/>
          <dgm:param type="flowDir" val="row"/>
        </dgm:alg>
      </dgm:if>
      <dgm:else name="Name3">
        <dgm:alg type="snake">
          <dgm:param type="bkpt" val="endCnv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dim" val="1D"/>
                <dgm:param type="connRout" val="bend"/>
                <dgm:param type="begPts" val="midR bCtr"/>
                <dgm:param type="endPts" val="midL tCtr"/>
              </dgm:alg>
            </dgm:if>
            <dgm:else name="Name6">
              <dgm:alg type="conn">
                <dgm:param type="dim" val="1D"/>
                <dgm:param type="connRout" val="ben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#1">
  <dgm:title val=""/>
  <dgm:desc val=""/>
  <dgm:catLst>
    <dgm:cat type="relationship" pri="19500"/>
    <dgm:cat type="cycle" pri="15000"/>
  </dgm:catLst>
  <dgm:samp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Sty" val="noArr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68">
                            <dgm:alg type="cycle">
                              <dgm:param type="stAng" val="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3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8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3">
                            <dgm:alg type="cycle">
                              <dgm:param type="stAng" val="29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06">
                            <dgm:alg type="cycle">
                              <dgm:param type="stAng" val="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1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6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1">
                            <dgm:alg type="cycle">
                              <dgm:param type="stAng" val="6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srcNode" val="textCenter"/>
                    <dgm:param type="dstNode" val="childCenter1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155">
                            <dgm:alg type="cycle">
                              <dgm:param type="stAng" val="9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stAng" val="3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165">
                            <dgm:alg type="cycle">
                              <dgm:param type="stAng" val="2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stAng" val="27"/>
                              <dgm:param type="spanAng" val="90"/>
                              <dgm:param type="ctrShpMap" val="fNode"/>
                            </dgm:alg>
                          </dgm:if>
                          <dgm:else name="Name17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stAng" val="15"/>
                              <dgm:param type="spanAng" val="90"/>
                              <dgm:param type="ctrShpMap" val="fNode"/>
                            </dgm:alg>
                          </dgm:if>
                          <dgm:else name="Name175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stAng" val="6"/>
                              <dgm:param type="spanAng" val="90"/>
                              <dgm:param type="ctrShpMap" val="fNode"/>
                            </dgm:alg>
                          </dgm:if>
                          <dgm:else name="Name18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188">
                            <dgm:alg type="cycle">
                              <dgm:param type="stAng" val="27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stAng" val="33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98">
                            <dgm:alg type="cycle">
                              <dgm:param type="stAng" val="33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stAng" val="333"/>
                              <dgm:param type="spanAng" val="-90"/>
                              <dgm:param type="ctrShpMap" val="fNode"/>
                            </dgm:alg>
                          </dgm:if>
                          <dgm:else name="Name20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stAng" val="345"/>
                              <dgm:param type="spanAng" val="-90"/>
                              <dgm:param type="ctrShpMap" val="fNode"/>
                            </dgm:alg>
                          </dgm:if>
                          <dgm:else name="Name20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stAng" val="353"/>
                              <dgm:param type="spanAng" val="-90"/>
                              <dgm:param type="ctrShpMap" val="fNode"/>
                            </dgm:alg>
                          </dgm:if>
                          <dgm:else name="Name21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srcNode" val="textCenter"/>
                    <dgm:param type="dstNode" val="childCenter2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stAng" val="15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237">
                            <dgm:alg type="cycle">
                              <dgm:param type="stAng" val="11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stAng" val="99"/>
                              <dgm:param type="spanAng" val="90"/>
                              <dgm:param type="ctrShpMap" val="fNode"/>
                            </dgm:alg>
                          </dgm:if>
                          <dgm:else name="Name24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</dgm:alg>
                          </dgm:if>
                          <dgm:else name="Name247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stAng" val="57"/>
                              <dgm:param type="spanAng" val="90"/>
                              <dgm:param type="ctrShpMap" val="fNode"/>
                            </dgm:alg>
                          </dgm:if>
                          <dgm:else name="Name25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stAng" val="21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265">
                            <dgm:alg type="cycle">
                              <dgm:param type="stAng" val="24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stAng" val="261"/>
                              <dgm:param type="spanAng" val="-90"/>
                              <dgm:param type="ctrShpMap" val="fNode"/>
                            </dgm:alg>
                          </dgm:if>
                          <dgm:else name="Name27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</dgm:alg>
                          </dgm:if>
                          <dgm:else name="Name275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stAng" val="302"/>
                              <dgm:param type="spanAng" val="-90"/>
                              <dgm:param type="ctrShpMap" val="fNode"/>
                            </dgm:alg>
                          </dgm:if>
                          <dgm:else name="Name28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srcNode" val="textCenter"/>
                    <dgm:param type="dstNode" val="childCenter3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stAng" val="225"/>
                              <dgm:param type="spanAng" val="90"/>
                              <dgm:param type="ctrShpMap" val="fNode"/>
                            </dgm:alg>
                          </dgm:if>
                          <dgm:else name="Name299">
                            <dgm:alg type="cycle">
                              <dgm:param type="stAng" val="20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stAng" val="171"/>
                              <dgm:param type="spanAng" val="90"/>
                              <dgm:param type="ctrShpMap" val="fNode"/>
                            </dgm:alg>
                          </dgm:if>
                          <dgm:else name="Name30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309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stAng" val="109"/>
                              <dgm:param type="spanAng" val="90"/>
                              <dgm:param type="ctrShpMap" val="fNode"/>
                            </dgm:alg>
                          </dgm:if>
                          <dgm:else name="Name31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stAng" val="135"/>
                              <dgm:param type="spanAng" val="-90"/>
                              <dgm:param type="ctrShpMap" val="fNode"/>
                            </dgm:alg>
                          </dgm:if>
                          <dgm:else name="Name322">
                            <dgm:alg type="cycle">
                              <dgm:param type="stAng" val="15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stAng" val="189"/>
                              <dgm:param type="spanAng" val="-90"/>
                              <dgm:param type="ctrShpMap" val="fNode"/>
                            </dgm:alg>
                          </dgm:if>
                          <dgm:else name="Name32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332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stAng" val="250"/>
                              <dgm:param type="spanAng" val="-90"/>
                              <dgm:param type="ctrShpMap" val="fNode"/>
                            </dgm:alg>
                          </dgm:if>
                          <dgm:else name="Name33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srcNode" val="textCenter"/>
                    <dgm:param type="dstNode" val="childCenter4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stAng" val="243"/>
                              <dgm:param type="spanAng" val="90"/>
                              <dgm:param type="ctrShpMap" val="fNode"/>
                            </dgm:alg>
                          </dgm:if>
                          <dgm:else name="Name35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</dgm:alg>
                          </dgm:if>
                          <dgm:else name="Name361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stAng" val="160"/>
                              <dgm:param type="spanAng" val="90"/>
                              <dgm:param type="ctrShpMap" val="fNode"/>
                            </dgm:alg>
                          </dgm:if>
                          <dgm:else name="Name36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stAng" val="117"/>
                              <dgm:param type="spanAng" val="-90"/>
                              <dgm:param type="ctrShpMap" val="fNode"/>
                            </dgm:alg>
                          </dgm:if>
                          <dgm:else name="Name37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</dgm:alg>
                          </dgm:if>
                          <dgm:else name="Name379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stAng" val="199"/>
                              <dgm:param type="spanAng" val="-90"/>
                              <dgm:param type="ctrShpMap" val="fNode"/>
                            </dgm:alg>
                          </dgm:if>
                          <dgm:else name="Name38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srcNode" val="textCenter"/>
                    <dgm:param type="dstNode" val="childCenter5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stAng" val="255"/>
                              <dgm:param type="spanAng" val="90"/>
                              <dgm:param type="ctrShpMap" val="fNode"/>
                            </dgm:alg>
                          </dgm:if>
                          <dgm:else name="Name40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stAng" val="212"/>
                              <dgm:param type="spanAng" val="90"/>
                              <dgm:param type="ctrShpMap" val="fNode"/>
                            </dgm:alg>
                          </dgm:if>
                          <dgm:else name="Name40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stAng" val="105"/>
                              <dgm:param type="spanAng" val="-90"/>
                              <dgm:param type="ctrShpMap" val="fNode"/>
                            </dgm:alg>
                          </dgm:if>
                          <dgm:else name="Name41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stAng" val="147"/>
                              <dgm:param type="spanAng" val="-90"/>
                              <dgm:param type="ctrShpMap" val="fNode"/>
                            </dgm:alg>
                          </dgm:if>
                          <dgm:else name="Name42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srcNode" val="textCenter"/>
                    <dgm:param type="dstNode" val="childCenter6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stAng" val="263"/>
                              <dgm:param type="spanAng" val="90"/>
                              <dgm:param type="ctrShpMap" val="fNode"/>
                            </dgm:alg>
                          </dgm:if>
                          <dgm:else name="Name44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stAng" val="96"/>
                              <dgm:param type="spanAng" val="-90"/>
                              <dgm:param type="ctrShpMap" val="fNode"/>
                            </dgm:alg>
                          </dgm:if>
                          <dgm:else name="Name44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srcNode" val="textCenter"/>
                    <dgm:param type="dstNode" val="childCenter7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#2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22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5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7.sv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168244" y="1774247"/>
            <a:ext cx="8954652" cy="5001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b="1" dirty="0">
                <a:latin typeface="Verdana" panose="020B0604030504040204" pitchFamily="34" charset="0"/>
                <a:ea typeface="Verdana" panose="020B0604030504040204" pitchFamily="34" charset="0"/>
              </a:rPr>
              <a:t>Система автоматического мониторинга технического состояния эксплуатируемого парка мотор-вагонного подвижного состава</a:t>
            </a: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Руководитель проекта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Бирюков Алексей Евгеньевич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Студент группы ЭТТ.4-21-1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B888996-E9F6-BAAA-42DE-54819979A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8308734"/>
              </p:ext>
            </p:extLst>
          </p:nvPr>
        </p:nvGraphicFramePr>
        <p:xfrm>
          <a:off x="3342022" y="5278184"/>
          <a:ext cx="5245571" cy="1156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3" name="Блок-схема: перфолента 2">
            <a:extLst>
              <a:ext uri="{FF2B5EF4-FFF2-40B4-BE49-F238E27FC236}">
                <a16:creationId xmlns:a16="http://schemas.microsoft.com/office/drawing/2014/main" id="{81CEBF0F-192D-FA13-DF74-6C65EB155BDA}"/>
              </a:ext>
            </a:extLst>
          </p:cNvPr>
          <p:cNvSpPr/>
          <p:nvPr/>
        </p:nvSpPr>
        <p:spPr>
          <a:xfrm>
            <a:off x="2960441" y="894576"/>
            <a:ext cx="6271117" cy="1095348"/>
          </a:xfrm>
          <a:prstGeom prst="flowChartPunchedTap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/>
              <a:t>УСТАРЕВШАЯ СИСТЕМА РЕМОНТА И ЗАТРАТЫ НА ЕЁ РЕАЛИЗАЦИЮ</a:t>
            </a:r>
          </a:p>
        </p:txBody>
      </p:sp>
      <p:pic>
        <p:nvPicPr>
          <p:cNvPr id="4" name="Picture 2" descr="Эд4м в депо">
            <a:extLst>
              <a:ext uri="{FF2B5EF4-FFF2-40B4-BE49-F238E27FC236}">
                <a16:creationId xmlns:a16="http://schemas.microsoft.com/office/drawing/2014/main" id="{E7838843-C9D7-DB5C-88AB-89D63C3496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8"/>
          <a:stretch/>
        </p:blipFill>
        <p:spPr bwMode="auto">
          <a:xfrm>
            <a:off x="647231" y="2300479"/>
            <a:ext cx="5610311" cy="405804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Изображение выглядит как транспортное средство, строительство, Наземный транспорт, машина&#10;&#10;Автоматически созданное описание">
            <a:extLst>
              <a:ext uri="{FF2B5EF4-FFF2-40B4-BE49-F238E27FC236}">
                <a16:creationId xmlns:a16="http://schemas.microsoft.com/office/drawing/2014/main" id="{5C34932C-54A2-9CE9-4CDE-3B0181FE43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317" y="2300478"/>
            <a:ext cx="5538923" cy="40580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E795C4-4078-9F95-4FE5-1CC2BCAD96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9" r="3728" b="3551"/>
          <a:stretch/>
        </p:blipFill>
        <p:spPr>
          <a:xfrm>
            <a:off x="5375943" y="657927"/>
            <a:ext cx="5521593" cy="6090820"/>
          </a:xfrm>
          <a:prstGeom prst="rect">
            <a:avLst/>
          </a:prstGeom>
        </p:spPr>
      </p:pic>
      <p:sp>
        <p:nvSpPr>
          <p:cNvPr id="13" name="Стрелка: пятиугольник 12">
            <a:extLst>
              <a:ext uri="{FF2B5EF4-FFF2-40B4-BE49-F238E27FC236}">
                <a16:creationId xmlns:a16="http://schemas.microsoft.com/office/drawing/2014/main" id="{76C5EB72-640B-08AB-CBFA-2204782828C5}"/>
              </a:ext>
            </a:extLst>
          </p:cNvPr>
          <p:cNvSpPr/>
          <p:nvPr/>
        </p:nvSpPr>
        <p:spPr>
          <a:xfrm>
            <a:off x="336583" y="1362206"/>
            <a:ext cx="4861379" cy="4697003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1022F3-099B-D999-405F-3BB90C4E267C}"/>
              </a:ext>
            </a:extLst>
          </p:cNvPr>
          <p:cNvSpPr txBox="1"/>
          <p:nvPr/>
        </p:nvSpPr>
        <p:spPr>
          <a:xfrm>
            <a:off x="288800" y="2364509"/>
            <a:ext cx="4005553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Создание системы мониторинга  технического состояния мотор-вагонного подвижного состава на основе </a:t>
            </a:r>
            <a:endParaRPr lang="en-US" sz="2400" dirty="0">
              <a:solidFill>
                <a:srgbClr val="FFFF00"/>
              </a:solidFill>
            </a:endParaRPr>
          </a:p>
          <a:p>
            <a:r>
              <a:rPr lang="ru-RU" sz="2400" dirty="0">
                <a:solidFill>
                  <a:srgbClr val="FFFF00"/>
                </a:solidFill>
              </a:rPr>
              <a:t>волоконно-оптических датчиков </a:t>
            </a:r>
          </a:p>
        </p:txBody>
      </p:sp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Оценка рынка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5ED8055-A3D9-19DC-365C-A27EDAF09498}"/>
              </a:ext>
            </a:extLst>
          </p:cNvPr>
          <p:cNvSpPr/>
          <p:nvPr/>
        </p:nvSpPr>
        <p:spPr>
          <a:xfrm>
            <a:off x="2104292" y="1408017"/>
            <a:ext cx="7983415" cy="4924800"/>
          </a:xfrm>
          <a:prstGeom prst="rect">
            <a:avLst/>
          </a:prstGeom>
          <a:solidFill>
            <a:srgbClr val="4472C4"/>
          </a:solidFill>
          <a:ln w="38100" cap="flat">
            <a:solidFill>
              <a:srgbClr val="172C5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90C7656-66F9-52CA-1C1A-E5EAF38EEF7A}"/>
              </a:ext>
            </a:extLst>
          </p:cNvPr>
          <p:cNvSpPr/>
          <p:nvPr/>
        </p:nvSpPr>
        <p:spPr>
          <a:xfrm>
            <a:off x="2104292" y="2299626"/>
            <a:ext cx="6309949" cy="4033191"/>
          </a:xfrm>
          <a:prstGeom prst="rect">
            <a:avLst/>
          </a:prstGeom>
          <a:solidFill>
            <a:srgbClr val="4472C4"/>
          </a:solidFill>
          <a:ln w="38100" cap="flat">
            <a:solidFill>
              <a:srgbClr val="172C5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828019A-3A5F-CBCA-47D3-8FA11281BC0E}"/>
              </a:ext>
            </a:extLst>
          </p:cNvPr>
          <p:cNvSpPr/>
          <p:nvPr/>
        </p:nvSpPr>
        <p:spPr>
          <a:xfrm>
            <a:off x="2110156" y="3003011"/>
            <a:ext cx="5100872" cy="3329806"/>
          </a:xfrm>
          <a:prstGeom prst="rect">
            <a:avLst/>
          </a:prstGeom>
          <a:solidFill>
            <a:srgbClr val="4472C4"/>
          </a:solidFill>
          <a:ln w="38100" cap="flat">
            <a:solidFill>
              <a:srgbClr val="172C5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9DBAC66-061A-D60D-489B-A506E4458D94}"/>
              </a:ext>
            </a:extLst>
          </p:cNvPr>
          <p:cNvSpPr/>
          <p:nvPr/>
        </p:nvSpPr>
        <p:spPr>
          <a:xfrm>
            <a:off x="2110155" y="3812817"/>
            <a:ext cx="3600000" cy="2520000"/>
          </a:xfrm>
          <a:prstGeom prst="rect">
            <a:avLst/>
          </a:prstGeom>
          <a:solidFill>
            <a:srgbClr val="4472C4"/>
          </a:solidFill>
          <a:ln w="38100" cap="flat">
            <a:solidFill>
              <a:srgbClr val="172C5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D1A1FB4-A940-34B7-B3BF-3E8533CB7957}"/>
              </a:ext>
            </a:extLst>
          </p:cNvPr>
          <p:cNvSpPr txBox="1"/>
          <p:nvPr/>
        </p:nvSpPr>
        <p:spPr>
          <a:xfrm>
            <a:off x="2139463" y="1620164"/>
            <a:ext cx="8941777" cy="430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b="1" dirty="0">
                <a:solidFill>
                  <a:srgbClr val="FFFF00"/>
                </a:solidFill>
                <a:latin typeface="RussianRail G Pro Extended"/>
              </a:rPr>
              <a:t>Сотрудничество с зарубежными компаниями</a:t>
            </a:r>
            <a:endParaRPr kumimoji="0" lang="ru-RU" sz="22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RussianRail G Pro Extended"/>
              <a:sym typeface="Helvetic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4C8A05-02E8-4278-48A9-F48320B06910}"/>
              </a:ext>
            </a:extLst>
          </p:cNvPr>
          <p:cNvSpPr txBox="1"/>
          <p:nvPr/>
        </p:nvSpPr>
        <p:spPr>
          <a:xfrm>
            <a:off x="2139463" y="2420738"/>
            <a:ext cx="5354516" cy="4154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1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RussianRail G Pro Extended"/>
                <a:sym typeface="Helvetica"/>
              </a:rPr>
              <a:t>ОАО </a:t>
            </a:r>
            <a:r>
              <a:rPr lang="en-US" sz="2100" b="1" dirty="0">
                <a:solidFill>
                  <a:srgbClr val="FFFF00"/>
                </a:solidFill>
                <a:latin typeface="RussianRail G Pro Extended"/>
              </a:rPr>
              <a:t>&lt;&lt;</a:t>
            </a:r>
            <a:r>
              <a:rPr lang="ru-RU" sz="2100" b="1" dirty="0">
                <a:solidFill>
                  <a:srgbClr val="FFFF00"/>
                </a:solidFill>
                <a:latin typeface="RussianRail G Pro Extended"/>
              </a:rPr>
              <a:t>Трансмашхолдинг</a:t>
            </a:r>
            <a:r>
              <a:rPr lang="en-US" sz="2100" b="1" dirty="0">
                <a:solidFill>
                  <a:srgbClr val="FFFF00"/>
                </a:solidFill>
                <a:latin typeface="RussianRail G Pro Extended"/>
              </a:rPr>
              <a:t>&gt;&gt;</a:t>
            </a:r>
            <a:endParaRPr kumimoji="0" lang="ru-RU" sz="21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RussianRail G Pro Extended"/>
              <a:sym typeface="Helvetic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2BC19C-4BED-4346-8FCB-63457AAFCA81}"/>
              </a:ext>
            </a:extLst>
          </p:cNvPr>
          <p:cNvSpPr txBox="1"/>
          <p:nvPr/>
        </p:nvSpPr>
        <p:spPr>
          <a:xfrm>
            <a:off x="2139463" y="3106606"/>
            <a:ext cx="5354516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RussianRail G Pro Extended"/>
                <a:sym typeface="Helvetica"/>
              </a:rPr>
              <a:t>Компании</a:t>
            </a: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RussianRail G Pro Extended"/>
                <a:sym typeface="Helvetica"/>
              </a:rPr>
              <a:t>,</a:t>
            </a: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RussianRail G Pro Extended"/>
                <a:sym typeface="Helvetica"/>
              </a:rPr>
              <a:t> занимающиеся ремонтом МВПС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FE9573-A5CB-5B14-822E-109412051223}"/>
              </a:ext>
            </a:extLst>
          </p:cNvPr>
          <p:cNvSpPr txBox="1"/>
          <p:nvPr/>
        </p:nvSpPr>
        <p:spPr>
          <a:xfrm>
            <a:off x="2139463" y="4003514"/>
            <a:ext cx="3361593" cy="9694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9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RussianRail G Pro Extended"/>
                <a:sym typeface="Helvetica"/>
              </a:rPr>
              <a:t>Мотор-вагонное депо Красноярской железной дороги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971D88D-6F63-EAE9-EE00-2AA4E26E7E73}"/>
              </a:ext>
            </a:extLst>
          </p:cNvPr>
          <p:cNvSpPr txBox="1"/>
          <p:nvPr/>
        </p:nvSpPr>
        <p:spPr>
          <a:xfrm>
            <a:off x="4948155" y="5163703"/>
            <a:ext cx="76200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7200" dirty="0">
                <a:solidFill>
                  <a:srgbClr val="FFFF00"/>
                </a:solidFill>
                <a:latin typeface="RussianRail G Pro Extended"/>
              </a:rPr>
              <a:t>1</a:t>
            </a:r>
            <a:endParaRPr kumimoji="0" lang="ru-RU" sz="7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RussianRail G Pro Extended"/>
              <a:sym typeface="Helvetic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374D2B-9271-29DE-D7AC-1D6118D79264}"/>
              </a:ext>
            </a:extLst>
          </p:cNvPr>
          <p:cNvSpPr txBox="1"/>
          <p:nvPr/>
        </p:nvSpPr>
        <p:spPr>
          <a:xfrm>
            <a:off x="6335844" y="5163703"/>
            <a:ext cx="76200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RussianRail G Pro Extended"/>
                <a:sym typeface="Helvetica"/>
              </a:rPr>
              <a:t>2</a:t>
            </a:r>
            <a:endParaRPr kumimoji="0" lang="ru-RU" sz="7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RussianRail G Pro Extended"/>
              <a:sym typeface="Helvetic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E8BEF15-6B28-4332-9C5C-CAFE12C86BB5}"/>
              </a:ext>
            </a:extLst>
          </p:cNvPr>
          <p:cNvSpPr txBox="1"/>
          <p:nvPr/>
        </p:nvSpPr>
        <p:spPr>
          <a:xfrm>
            <a:off x="7723533" y="5163703"/>
            <a:ext cx="76200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RussianRail G Pro Extended"/>
                <a:sym typeface="Helvetica"/>
              </a:rPr>
              <a:t>3</a:t>
            </a:r>
            <a:endParaRPr kumimoji="0" lang="ru-RU" sz="7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RussianRail G Pro Extended"/>
              <a:sym typeface="Helvetic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98CA5A-80E9-E7C6-C1F1-730F66EEDADA}"/>
              </a:ext>
            </a:extLst>
          </p:cNvPr>
          <p:cNvSpPr txBox="1"/>
          <p:nvPr/>
        </p:nvSpPr>
        <p:spPr>
          <a:xfrm>
            <a:off x="9325707" y="5163703"/>
            <a:ext cx="76200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RussianRail G Pro Extended"/>
                <a:sym typeface="Helvetica"/>
              </a:rPr>
              <a:t>4</a:t>
            </a:r>
            <a:endParaRPr kumimoji="0" lang="ru-RU" sz="7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RussianRail G Pro Extended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510915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99BA4FE-506C-2190-CB6D-12CB536F6C5D}"/>
              </a:ext>
            </a:extLst>
          </p:cNvPr>
          <p:cNvSpPr txBox="1"/>
          <p:nvPr/>
        </p:nvSpPr>
        <p:spPr>
          <a:xfrm>
            <a:off x="673166" y="1291680"/>
            <a:ext cx="4488269" cy="310854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RussianRail G Pro Extended"/>
                <a:cs typeface="Times New Roman" panose="02020603050405020304" pitchFamily="18" charset="0"/>
              </a:rPr>
              <a:t>Описание: 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RussianRail G Pro Extended"/>
                <a:cs typeface="Times New Roman" panose="02020603050405020304" pitchFamily="18" charset="0"/>
              </a:rPr>
              <a:t>Система мониторинга технического состояния оборудования электропоезда в режиме реального времени</a:t>
            </a:r>
            <a:r>
              <a:rPr lang="en-US" sz="2000" dirty="0">
                <a:latin typeface="RussianRail G Pro Extended"/>
                <a:cs typeface="Times New Roman" panose="02020603050405020304" pitchFamily="18" charset="0"/>
              </a:rPr>
              <a:t>,</a:t>
            </a:r>
            <a:r>
              <a:rPr lang="ru-RU" sz="2000" dirty="0">
                <a:latin typeface="RussianRail G Pro Extended"/>
                <a:cs typeface="Times New Roman" panose="02020603050405020304" pitchFamily="18" charset="0"/>
              </a:rPr>
              <a:t> позволяющая своевременно обнаруживать возникновение и развитие </a:t>
            </a:r>
            <a:r>
              <a:rPr lang="ru-RU" sz="2000" dirty="0" err="1">
                <a:latin typeface="RussianRail G Pro Extended"/>
                <a:cs typeface="Times New Roman" panose="02020603050405020304" pitchFamily="18" charset="0"/>
              </a:rPr>
              <a:t>деффектов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627298-C690-56EA-B4F3-87860F97EDDB}"/>
              </a:ext>
            </a:extLst>
          </p:cNvPr>
          <p:cNvSpPr txBox="1"/>
          <p:nvPr/>
        </p:nvSpPr>
        <p:spPr>
          <a:xfrm>
            <a:off x="5442438" y="1291680"/>
            <a:ext cx="6527208" cy="4849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RussianRail G Pro Extended"/>
                <a:cs typeface="Times New Roman" panose="02020603050405020304" pitchFamily="18" charset="0"/>
              </a:rPr>
              <a:t>Преимущества</a:t>
            </a:r>
            <a:r>
              <a:rPr lang="en-US" sz="2800" b="1" dirty="0">
                <a:solidFill>
                  <a:schemeClr val="tx1"/>
                </a:solidFill>
                <a:latin typeface="RussianRail G Pro Extended"/>
                <a:cs typeface="Times New Roman" panose="02020603050405020304" pitchFamily="18" charset="0"/>
              </a:rPr>
              <a:t>:</a:t>
            </a:r>
            <a:endParaRPr lang="ru-RU" sz="2800" b="1" dirty="0">
              <a:solidFill>
                <a:schemeClr val="tx1"/>
              </a:solidFill>
              <a:latin typeface="RussianRail G Pro Extended"/>
              <a:cs typeface="Times New Roman" panose="02020603050405020304" pitchFamily="18" charset="0"/>
            </a:endParaRP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RussianRail G Pro Extended"/>
                <a:cs typeface="Times New Roman" panose="02020603050405020304" pitchFamily="18" charset="0"/>
              </a:rPr>
              <a:t>Диагностика параметров в условиях переменного скоростного и нагрузочного режима движения электропоезда.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RussianRail G Pro Extended"/>
                <a:cs typeface="Times New Roman" panose="02020603050405020304" pitchFamily="18" charset="0"/>
              </a:rPr>
              <a:t>Аппаратно-программные средства системы обладают высокой надежностью в суровых условиях эксплуатации.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RussianRail G Pro Extended"/>
                <a:cs typeface="Times New Roman" panose="02020603050405020304" pitchFamily="18" charset="0"/>
              </a:rPr>
              <a:t>Система обеспечивает фиксацию метрологических характеристик в широком диапазоне температур от -40°C до +60°C и относительной влажности до 100%.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RussianRail G Pro Extended"/>
                <a:cs typeface="Times New Roman" panose="02020603050405020304" pitchFamily="18" charset="0"/>
              </a:rPr>
              <a:t>Оперативная передача информации о техническом состоянии отдельных узлов и агрегатов в цифровое депо</a:t>
            </a:r>
          </a:p>
        </p:txBody>
      </p:sp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Конкурентный анализ</a:t>
            </a:r>
            <a:endParaRPr sz="1600" cap="all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658166"/>
              </p:ext>
            </p:extLst>
          </p:nvPr>
        </p:nvGraphicFramePr>
        <p:xfrm>
          <a:off x="273377" y="1207140"/>
          <a:ext cx="11165953" cy="49583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436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5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0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0784">
                  <a:extLst>
                    <a:ext uri="{9D8B030D-6E8A-4147-A177-3AD203B41FA5}">
                      <a16:colId xmlns:a16="http://schemas.microsoft.com/office/drawing/2014/main" val="4035821654"/>
                    </a:ext>
                  </a:extLst>
                </a:gridCol>
              </a:tblGrid>
              <a:tr h="37016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49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«Система автоматического мониторинга технического состояния эксплуатируемого парка мотор-вагонного подвижного состава»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/>
                        <a:t>«КОМПАКС-ЭКСПРЕСС-3»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(косвенный)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«КОМПАКС-Агрегат»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(косвенный)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CLUG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косвенный)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4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Достоверность показаний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70%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65%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55%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Возможность повреждения (надёжность)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Умеренная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Умеренная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Умеренная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4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Вид датчиков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Оптоволоконные датчики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Пьезоэлектрические датчики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Пьезоэлектрические датчики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Стоимость (ср.)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1 500 тыс.руб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 млн.руб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 </a:t>
                      </a:r>
                      <a:r>
                        <a:rPr lang="ru-RU" sz="14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 </a:t>
                      </a:r>
                      <a:r>
                        <a:rPr lang="ru-RU" sz="14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1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Страна-производитель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Европа 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D9CBC56-CB07-32BB-B160-7704195D7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872628"/>
              </p:ext>
            </p:extLst>
          </p:nvPr>
        </p:nvGraphicFramePr>
        <p:xfrm>
          <a:off x="200350" y="894576"/>
          <a:ext cx="11791300" cy="5433994"/>
        </p:xfrm>
        <a:graphic>
          <a:graphicData uri="http://schemas.openxmlformats.org/drawingml/2006/table">
            <a:tbl>
              <a:tblPr firstRow="1">
                <a:tableStyleId>{0660B408-B3CF-4A94-85FC-2B1E0A45F4A2}</a:tableStyleId>
              </a:tblPr>
              <a:tblGrid>
                <a:gridCol w="2101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8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6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040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889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865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Ключевые партнеры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Ключевые действия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Ключевые ценности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Взаимоотношения</a:t>
                      </a:r>
                      <a:b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клиентами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1.Сегменты</a:t>
                      </a:r>
                      <a:b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потребителей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9960">
                <a:tc rowSpan="5">
                  <a:txBody>
                    <a:bodyPr/>
                    <a:lstStyle/>
                    <a:p>
                      <a:pPr marL="342900" indent="-342900" algn="l" fontAlgn="t">
                        <a:buAutoNum type="arabicPeriod"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Производители</a:t>
                      </a:r>
                      <a:r>
                        <a:rPr lang="ru-RU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волоконно-оптических датчиков и линий связи.</a:t>
                      </a:r>
                    </a:p>
                    <a:p>
                      <a:pPr marL="342900" indent="-342900" algn="l" fontAlgn="t">
                        <a:buAutoNum type="arabicPeriod"/>
                      </a:pPr>
                      <a:r>
                        <a:rPr lang="ru-RU" sz="14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Проектно-конструкторские бюро.</a:t>
                      </a:r>
                    </a:p>
                    <a:p>
                      <a:pPr marL="342900" indent="-342900" algn="l" fontAlgn="t">
                        <a:buAutoNum type="arabicPeriod"/>
                      </a:pPr>
                      <a:r>
                        <a:rPr lang="ru-RU" sz="14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Рекламные компании</a:t>
                      </a:r>
                      <a:endParaRPr lang="ru-RU" sz="14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привлечение инвестиций; 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наём конструкторов;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закупка необходимых деталей и запчастей;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 заключение договоров с клиентами; 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5) переход от тестирования к коммерциализации;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6) выстраивание взаимоотношений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7) Соглашения с партнёрами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эксплуатационных расходов Дирекции ЦДМВ ОАО «РЖД»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Наша задача, чтобы клиент остался доволен предоставляемым продуктом и услугами. Умение находить подход к каждому клиенту. Скидки на обслуживание и обновления программного обеспечения.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Предложить нашу разработку частным и государственным кампаниям в РФ, которые занимаются производством, эксплуатацией и ремонтом электропоездов: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Трансмаш холдинг</a:t>
                      </a:r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(ООО «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Демиховский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машино-строиельный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завод»);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ОАО </a:t>
                      </a:r>
                      <a:r>
                        <a:rPr lang="ru-RU" sz="140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Синара</a:t>
                      </a:r>
                      <a:r>
                        <a:rPr lang="ru-RU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«Уральские локомотивы»</a:t>
                      </a:r>
                      <a:r>
                        <a:rPr lang="ru-RU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Подмосковное «Метровагонмаш»;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Санкт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Петербур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 электровагоноремонтный завод.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Каналы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Прямые продажи заводам-изготовителям, продажи через сайт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Ключевые ресурсы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1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Интеллектуальный ресурс, финансовые ресурсы, промышленная площадка с инженерными сетями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424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Структура расходов,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Потоки доходов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0910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 волоконно-оптических датчиков и линий связи,</a:t>
                      </a:r>
                      <a:r>
                        <a:rPr lang="ru-RU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разработка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ПО, фонд оплаты труда работников, создание сайта, реклама.</a:t>
                      </a:r>
                      <a:b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4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Планируется вывести продукт на крупный коммерческий рынок. Будет осуществляться продажа инновационного продукта, проводиться обучение по эксплуатации нашей системы, а также продажа ремонтного комплекта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7D1BB1AB-5F4C-6F1A-A47E-F12D690DD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176010"/>
              </p:ext>
            </p:extLst>
          </p:nvPr>
        </p:nvGraphicFramePr>
        <p:xfrm>
          <a:off x="466531" y="971592"/>
          <a:ext cx="11555774" cy="49763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96213">
                  <a:extLst>
                    <a:ext uri="{9D8B030D-6E8A-4147-A177-3AD203B41FA5}">
                      <a16:colId xmlns:a16="http://schemas.microsoft.com/office/drawing/2014/main" val="1922449051"/>
                    </a:ext>
                  </a:extLst>
                </a:gridCol>
                <a:gridCol w="2210279">
                  <a:extLst>
                    <a:ext uri="{9D8B030D-6E8A-4147-A177-3AD203B41FA5}">
                      <a16:colId xmlns:a16="http://schemas.microsoft.com/office/drawing/2014/main" val="3411351640"/>
                    </a:ext>
                  </a:extLst>
                </a:gridCol>
                <a:gridCol w="538324">
                  <a:extLst>
                    <a:ext uri="{9D8B030D-6E8A-4147-A177-3AD203B41FA5}">
                      <a16:colId xmlns:a16="http://schemas.microsoft.com/office/drawing/2014/main" val="1418591672"/>
                    </a:ext>
                  </a:extLst>
                </a:gridCol>
                <a:gridCol w="1671955">
                  <a:extLst>
                    <a:ext uri="{9D8B030D-6E8A-4147-A177-3AD203B41FA5}">
                      <a16:colId xmlns:a16="http://schemas.microsoft.com/office/drawing/2014/main" val="3795874983"/>
                    </a:ext>
                  </a:extLst>
                </a:gridCol>
                <a:gridCol w="3539003">
                  <a:extLst>
                    <a:ext uri="{9D8B030D-6E8A-4147-A177-3AD203B41FA5}">
                      <a16:colId xmlns:a16="http://schemas.microsoft.com/office/drawing/2014/main" val="3784544707"/>
                    </a:ext>
                  </a:extLst>
                </a:gridCol>
              </a:tblGrid>
              <a:tr h="306702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Затраты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/>
                        <a:t>Наименование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Итог по пункту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354383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Комплектующие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/>
                        <a:t>Датчики</a:t>
                      </a:r>
                      <a:r>
                        <a:rPr lang="en-US" dirty="0"/>
                        <a:t>: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Волоконно-оптические датчики температуры (</a:t>
                      </a:r>
                      <a:r>
                        <a:rPr lang="en-US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OSCT</a:t>
                      </a: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)</a:t>
                      </a:r>
                      <a:endParaRPr lang="en-US" sz="12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Датчики вибрации </a:t>
                      </a:r>
                      <a:r>
                        <a:rPr lang="en-US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ASTRO A551 </a:t>
                      </a: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US" dirty="0"/>
                        <a:t>5600 </a:t>
                      </a:r>
                      <a:r>
                        <a:rPr lang="ru-RU" dirty="0"/>
                        <a:t>руб. (29 </a:t>
                      </a:r>
                      <a:r>
                        <a:rPr lang="ru-RU" dirty="0" err="1"/>
                        <a:t>шт</a:t>
                      </a:r>
                      <a:r>
                        <a:rPr lang="ru-RU" dirty="0"/>
                        <a:t>)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ru-RU" dirty="0"/>
                        <a:t>5000 руб. (28 </a:t>
                      </a:r>
                      <a:r>
                        <a:rPr lang="ru-RU" dirty="0" err="1"/>
                        <a:t>шт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dirty="0"/>
                        <a:t>755900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0371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/>
                        <a:t>1. Кабель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53500 руб.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77742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/>
                        <a:t>1. ПО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150000 руб.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28197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/>
                        <a:t>1. Анализатор сигналов ВБР (АС ВБР)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200000 руб.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831949"/>
                  </a:ext>
                </a:extLst>
              </a:tr>
              <a:tr h="4227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/>
                        <a:t>1. Дополнительное оборудование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50000 руб.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Аренда помещения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50000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0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ЗП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250000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 250000руб.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9347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1055900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24889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Доходы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 по пункту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9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Продажа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1 500 000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49344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1 500 000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06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49767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B92CBBA-0BFE-CF19-A78D-A2F02469C79F}"/>
              </a:ext>
            </a:extLst>
          </p:cNvPr>
          <p:cNvSpPr txBox="1"/>
          <p:nvPr/>
        </p:nvSpPr>
        <p:spPr>
          <a:xfrm flipH="1">
            <a:off x="252608" y="1443843"/>
            <a:ext cx="5432960" cy="3970314"/>
          </a:xfrm>
          <a:prstGeom prst="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Затраты на Тр2 и Тр3: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Тр2=9 * 3,5= 31,5 млн.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Тр3=9 * 1,3= 11,7 млн.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Снижение в потребности: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Тр2=31,5 * 0,7= 22,05 млн.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Тр3=11,7 * 0,8= 9,36 млн.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Экономия: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Тр2=31,5-22,05=9,45 млн.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Тр3=11,7-9,36=2,34 млн.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9,45+2,34=11,79 млн.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Из выше представленных расчётов следует что срок окупаемости для ОАО РЖД составит 1 месяц при покупке 1 системы.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AFF78B-3E9C-D096-CE3D-72ED220ABDDB}"/>
              </a:ext>
            </a:extLst>
          </p:cNvPr>
          <p:cNvSpPr txBox="1"/>
          <p:nvPr/>
        </p:nvSpPr>
        <p:spPr>
          <a:xfrm>
            <a:off x="6106628" y="1443843"/>
            <a:ext cx="5832764" cy="3970314"/>
          </a:xfrm>
          <a:prstGeom prst="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Доход в месяц: 1500000 * 2=3000000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Доход в год: 1500000*24=36000000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Расходы в месяц: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755900*2+50000+250000=1811800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Р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асходы в год: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1811800*12=21741600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Чистая прибыль в месяц: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3000000-1811800=1188200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Чистая прибыль в год: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36000000-21741600=14258400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Капитальные вложения: </a:t>
            </a:r>
            <a:r>
              <a:rPr lang="ru-RU" dirty="0"/>
              <a:t>1055900*24=25341600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Срок окупаемости проекта: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21741600/14258400=1,5 месяцев.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405266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Задел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55653" y="1443701"/>
            <a:ext cx="9036423" cy="452880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kern="100" dirty="0">
                <a:effectLst/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Командой, в рамках данного проекта, была разработана система автоматического мониторинга МВПС и рассчитана экономическая составляющая, которая показывает выгоду использования нашего продукта целевыми потребителями в целях снижения эксплуатационных затрат.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kern="100" dirty="0"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Нашими</a:t>
            </a:r>
            <a:r>
              <a:rPr lang="ru-RU" kern="100" dirty="0">
                <a:effectLst/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 целями на ближайшее время являются создание опытного прототипа и презентация его целевым потребителям.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kern="100" dirty="0"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kern="100" dirty="0">
                <a:effectLst/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роект создавался </a:t>
            </a:r>
            <a:r>
              <a:rPr lang="ru-RU" kern="100" dirty="0"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с учетом</a:t>
            </a:r>
            <a:r>
              <a:rPr lang="ru-RU" kern="100" dirty="0">
                <a:effectLst/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 ранее описанных способов диагностики </a:t>
            </a:r>
            <a:r>
              <a:rPr lang="ru-RU" kern="100" dirty="0"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тягового подвижного состава</a:t>
            </a:r>
            <a:r>
              <a:rPr lang="ru-RU" kern="100" dirty="0">
                <a:effectLst/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 с использованием волоконно-оптических датчиков Изучение существующих прототипов помогло нам в разработке </a:t>
            </a:r>
            <a:r>
              <a:rPr lang="ru-RU" kern="100" dirty="0"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предлагаемой</a:t>
            </a:r>
            <a:r>
              <a:rPr lang="ru-RU" kern="100" dirty="0">
                <a:effectLst/>
                <a:latin typeface="RussianRail G Pro Extended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системы.</a:t>
            </a: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19499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7B0EC783-A100-B5F8-5FAC-9802631145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9445893"/>
              </p:ext>
            </p:extLst>
          </p:nvPr>
        </p:nvGraphicFramePr>
        <p:xfrm>
          <a:off x="232328" y="1498829"/>
          <a:ext cx="5406601" cy="4653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67095535-25EF-2912-DEF2-BE6451073B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2401722"/>
              </p:ext>
            </p:extLst>
          </p:nvPr>
        </p:nvGraphicFramePr>
        <p:xfrm>
          <a:off x="5649087" y="799343"/>
          <a:ext cx="6220460" cy="5759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pic>
        <p:nvPicPr>
          <p:cNvPr id="3" name="Изображение 2">
            <a:extLst>
              <a:ext uri="{FF2B5EF4-FFF2-40B4-BE49-F238E27FC236}">
                <a16:creationId xmlns:a16="http://schemas.microsoft.com/office/drawing/2014/main" id="{818F9597-734D-CB37-7127-F818138EC5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03" t="19390" r="23286" b="31070"/>
          <a:stretch>
            <a:fillRect/>
          </a:stretch>
        </p:blipFill>
        <p:spPr>
          <a:xfrm>
            <a:off x="185135" y="993322"/>
            <a:ext cx="2671618" cy="3721552"/>
          </a:xfrm>
          <a:prstGeom prst="rect">
            <a:avLst/>
          </a:prstGeom>
        </p:spPr>
      </p:pic>
      <p:sp>
        <p:nvSpPr>
          <p:cNvPr id="4" name="Прямоугольник: усеченные противолежащие углы 3">
            <a:extLst>
              <a:ext uri="{FF2B5EF4-FFF2-40B4-BE49-F238E27FC236}">
                <a16:creationId xmlns:a16="http://schemas.microsoft.com/office/drawing/2014/main" id="{8F5A9178-03FC-7F1D-FA98-B46F70D82581}"/>
              </a:ext>
            </a:extLst>
          </p:cNvPr>
          <p:cNvSpPr/>
          <p:nvPr/>
        </p:nvSpPr>
        <p:spPr>
          <a:xfrm>
            <a:off x="95636" y="4915322"/>
            <a:ext cx="2602523" cy="840728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Бирюков Алексей, руководитель проекта,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гр. ЭТТ.4-21-1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E4E47E-3E22-DB43-A435-990CB961C5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421" y="993321"/>
            <a:ext cx="2422800" cy="372155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96DA31F-2232-888D-EFA2-2AA8A8EC4B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48" y="973497"/>
            <a:ext cx="2422800" cy="3721552"/>
          </a:xfrm>
          <a:prstGeom prst="rect">
            <a:avLst/>
          </a:prstGeom>
        </p:spPr>
      </p:pic>
      <p:sp>
        <p:nvSpPr>
          <p:cNvPr id="17" name="Прямоугольник: усеченные противолежащие углы 16">
            <a:extLst>
              <a:ext uri="{FF2B5EF4-FFF2-40B4-BE49-F238E27FC236}">
                <a16:creationId xmlns:a16="http://schemas.microsoft.com/office/drawing/2014/main" id="{0920D25D-83D8-DF71-FB0E-750B8D85185D}"/>
              </a:ext>
            </a:extLst>
          </p:cNvPr>
          <p:cNvSpPr/>
          <p:nvPr/>
        </p:nvSpPr>
        <p:spPr>
          <a:xfrm>
            <a:off x="3087149" y="4918618"/>
            <a:ext cx="2602523" cy="840728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Порхулев Данил, экономист проекта,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гр. Э.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9-21-1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: усеченные противолежащие углы 17">
            <a:extLst>
              <a:ext uri="{FF2B5EF4-FFF2-40B4-BE49-F238E27FC236}">
                <a16:creationId xmlns:a16="http://schemas.microsoft.com/office/drawing/2014/main" id="{74D226F8-768E-0E7F-B42B-F3CA4329ED60}"/>
              </a:ext>
            </a:extLst>
          </p:cNvPr>
          <p:cNvSpPr/>
          <p:nvPr/>
        </p:nvSpPr>
        <p:spPr>
          <a:xfrm>
            <a:off x="6084277" y="4918618"/>
            <a:ext cx="2625969" cy="840728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Мартынов Сергей, экономист проекта,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гр. Э. 9-21-1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CD3A53D-7DD8-8EC9-1EEB-BD3D487A18E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" t="33589" r="-779" b="22042"/>
          <a:stretch/>
        </p:blipFill>
        <p:spPr>
          <a:xfrm>
            <a:off x="8855716" y="1331846"/>
            <a:ext cx="3032921" cy="3383028"/>
          </a:xfrm>
          <a:prstGeom prst="rect">
            <a:avLst/>
          </a:prstGeom>
        </p:spPr>
      </p:pic>
      <p:sp>
        <p:nvSpPr>
          <p:cNvPr id="20" name="Прямоугольник: усеченные противолежащие углы 19">
            <a:extLst>
              <a:ext uri="{FF2B5EF4-FFF2-40B4-BE49-F238E27FC236}">
                <a16:creationId xmlns:a16="http://schemas.microsoft.com/office/drawing/2014/main" id="{F6BD6C9A-10A2-B2E0-02F8-337F6D4848C0}"/>
              </a:ext>
            </a:extLst>
          </p:cNvPr>
          <p:cNvSpPr/>
          <p:nvPr/>
        </p:nvSpPr>
        <p:spPr>
          <a:xfrm>
            <a:off x="9170266" y="4918618"/>
            <a:ext cx="2683337" cy="840728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Гриболев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Данил, технолог проекта,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гр. ЭТТ. 4-21-1</a:t>
            </a:r>
          </a:p>
        </p:txBody>
      </p: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6652</TotalTime>
  <Words>914</Words>
  <Application>Microsoft Office PowerPoint</Application>
  <PresentationFormat>Широкоэкранный</PresentationFormat>
  <Paragraphs>191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RussianRail G Pro Extended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Мартынов Сергей Александрович (Э-21-1(К_О))</cp:lastModifiedBy>
  <cp:revision>65</cp:revision>
  <dcterms:modified xsi:type="dcterms:W3CDTF">2023-11-29T07:24:21Z</dcterms:modified>
</cp:coreProperties>
</file>