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67" r:id="rId4"/>
    <p:sldId id="268" r:id="rId5"/>
    <p:sldId id="269" r:id="rId6"/>
    <p:sldId id="270" r:id="rId7"/>
    <p:sldId id="271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70C"/>
    <a:srgbClr val="EAECEE"/>
    <a:srgbClr val="FFB13A"/>
    <a:srgbClr val="F88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54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0" y="9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41E44-CBEE-470C-A321-4F5B6208B90A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77ACA-73C7-4870-A580-EFD16CDAF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87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5F63-BCE6-6B53-E2E9-F9EE3A79A7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AFAA99-1D1C-B39E-D053-4E1A4B253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1BBA1-0555-9217-F46D-00C701EB6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C2CD9-7148-4FBB-6E1A-CC3454C57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628A7-64EB-F3DE-369C-8A0219DDF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144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24A8-DD3C-1B67-0B74-3A88A5377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DCF2C-5AC9-5514-66AF-6EB7F9391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07A43-38DC-269D-E8EA-CE5B95A2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CCB3B-B478-DC6D-8FA5-CAB6FBDEB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1529C-BC3D-9566-0EB8-85B71B162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7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3F56-72AE-9C6E-09B0-6FA805831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3C4D73-81DF-BFAA-30EA-B8A31D9F3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DEED7-2B7D-B814-5469-8530A6146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E3AF0-4E0B-FD31-3414-12E906EE1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835D0-FAE1-657E-6C8E-1DC0C753E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35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45A10-2C1B-19C4-35BC-25ABBE14E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BD9B3-384B-D7DC-C0EC-DDEADADFC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513BDB-BA1E-1627-427B-250740A4DF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E052B-52EC-D534-3A97-2E35CD9F9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80C48-8320-82D8-6245-451D7E9DB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DCF19-0684-2E87-0FED-94BF697D8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63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AD348-2D8E-9F3C-7E79-741097E97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4F1D29-0C34-1D5D-8106-78A2789CC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7C8215-D517-D428-90F5-6175A7D7C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215983-3273-9F0F-B79D-3999F23A4C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1BA77F-6E3C-74B6-9BAF-0ACCC0B64B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EB61E3-284B-3F2A-8648-DF29EF35A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567314-6B73-090C-E554-869B266EA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5FF4C8-B074-EDED-E2AE-502BB0562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93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A96C7-09A1-8376-AE65-F396E40F1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751494-2CA2-CDEE-486F-28F4AC571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E53D3D-4799-8D96-C5A8-D71382582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94FF1F-5497-78F3-D89D-938797A77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8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DEF595-2207-5C18-388A-FB305330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4B069F-4245-F94E-00E0-493B068E9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4554F-388D-50CC-68D0-F0526A1B8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20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62EB-FEB0-E6EF-CA6B-DB4C36516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A0EDE-565F-03A0-8A79-FD4410C55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5C963-DD88-1B92-B20E-E071533ED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0771AC-63CA-1437-DAFA-BC028A813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455675-2E55-FB29-E382-2D5C2238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2B2D44-1F56-1D1B-EE58-FA94B4AB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718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7B2D-A42A-5769-D14E-A963B681C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661714-8A68-4495-F3A6-DCB40DCA51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6C7B3-7D39-5E85-4C29-61A16535A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B4D72-78CE-26D3-4A67-A9D37E13A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C5A2D-604E-C8B5-4BA5-286BC9C10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E9A6CB-AA2A-3BE6-9867-EB3F0B9B6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17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D439-271B-8B4D-1EB3-389D6D7E7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71F5B8-0FA3-8A44-F36E-2514427CC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9CB59-AF16-96DC-B29E-84DB5CA44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E7CA4-1B67-DF65-E2E3-8C57D9E7D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2BD63-4724-8EAD-5622-13432046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81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F833A6-C7F2-5E6A-5D14-4D881726B1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5F1FC-5900-C80B-4A0B-BB63CC915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4FAFA-A97E-31C3-ECFA-08B4531E7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5FD80-40F2-44DB-95A3-347FD1155EE8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F5EA4-C797-4C75-3CE2-E830A0951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6A10B-EDD6-E977-AB33-B5101E36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51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B662A9-1596-6A12-F5E1-9F9F6E5EA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475F6-D3BB-FAE8-FD21-1A7722D63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7FF4A-1B84-9513-7791-1D00F7716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5FD80-40F2-44DB-95A3-347FD1155EE8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851F4-07E3-2680-087C-4F93E1835B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1285D-A0F3-9A02-ADCC-2B2B4B16A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F102E-0231-4AB3-A5B9-A4309358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35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3" Type="http://schemas.openxmlformats.org/officeDocument/2006/relationships/image" Target="../media/image2.png" /><Relationship Id="rId7" Type="http://schemas.openxmlformats.org/officeDocument/2006/relationships/image" Target="../media/image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11" Type="http://schemas.openxmlformats.org/officeDocument/2006/relationships/image" Target="../media/image10.png" /><Relationship Id="rId5" Type="http://schemas.openxmlformats.org/officeDocument/2006/relationships/image" Target="../media/image4.pn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png" 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2.png" 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2.png" 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2.png" 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2.png" 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4.jpg" /><Relationship Id="rId4" Type="http://schemas.openxmlformats.org/officeDocument/2006/relationships/image" Target="../media/image12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 /><Relationship Id="rId13" Type="http://schemas.openxmlformats.org/officeDocument/2006/relationships/image" Target="../media/image10.png" /><Relationship Id="rId3" Type="http://schemas.openxmlformats.org/officeDocument/2006/relationships/image" Target="../media/image15.png" /><Relationship Id="rId7" Type="http://schemas.openxmlformats.org/officeDocument/2006/relationships/image" Target="../media/image4.png" /><Relationship Id="rId12" Type="http://schemas.openxmlformats.org/officeDocument/2006/relationships/image" Target="../media/image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.png" /><Relationship Id="rId11" Type="http://schemas.openxmlformats.org/officeDocument/2006/relationships/image" Target="../media/image8.png" /><Relationship Id="rId5" Type="http://schemas.openxmlformats.org/officeDocument/2006/relationships/image" Target="../media/image2.png" /><Relationship Id="rId10" Type="http://schemas.openxmlformats.org/officeDocument/2006/relationships/image" Target="../media/image7.png" /><Relationship Id="rId4" Type="http://schemas.openxmlformats.org/officeDocument/2006/relationships/image" Target="../media/image16.png" /><Relationship Id="rId9" Type="http://schemas.openxmlformats.org/officeDocument/2006/relationships/image" Target="../media/image6.png" /><Relationship Id="rId14" Type="http://schemas.openxmlformats.org/officeDocument/2006/relationships/image" Target="../media/image17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E50589-3AB1-AD19-42DD-7560561C81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2779C1-40CF-25CD-AA49-F217A6AB00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28" b="14589"/>
          <a:stretch/>
        </p:blipFill>
        <p:spPr>
          <a:xfrm>
            <a:off x="269358" y="380032"/>
            <a:ext cx="8857330" cy="1202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603BE8-521D-9441-8304-B52F2522B1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9173238" y="141204"/>
            <a:ext cx="2910426" cy="1441658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382C944-9ED3-71BC-374D-698719F38E70}"/>
              </a:ext>
            </a:extLst>
          </p:cNvPr>
          <p:cNvGrpSpPr/>
          <p:nvPr/>
        </p:nvGrpSpPr>
        <p:grpSpPr>
          <a:xfrm>
            <a:off x="345558" y="5589503"/>
            <a:ext cx="11500883" cy="1165393"/>
            <a:chOff x="444374" y="5530417"/>
            <a:chExt cx="10767337" cy="109106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8718D00-9BA6-82E6-364E-6E7E681A52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945"/>
            <a:stretch/>
          </p:blipFill>
          <p:spPr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91B7968-0101-BF8D-B727-E391F7D88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D8D8680-67F5-8094-5AC6-761307DA5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7C9FC11-8343-43BE-F9AB-37508D254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E12A639-400F-623D-C001-0D1BE6018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C83FEF3-7B76-E496-2EED-420278876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4D5BA61-7978-BF33-F4B3-D29D62506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5FECDED-45DA-3FDA-3F74-E0F3CBE0F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9345CF-99EE-4910-1F77-081EF9BFB172}"/>
              </a:ext>
            </a:extLst>
          </p:cNvPr>
          <p:cNvSpPr/>
          <p:nvPr/>
        </p:nvSpPr>
        <p:spPr>
          <a:xfrm>
            <a:off x="179846" y="3070826"/>
            <a:ext cx="47350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Клачарская</a:t>
            </a:r>
            <a:r>
              <a:rPr lang="ru-RU" alt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Арина</a:t>
            </a:r>
          </a:p>
          <a:p>
            <a:pPr algn="r"/>
            <a:r>
              <a:rPr lang="ru-RU" alt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Скрипникова Ангелина</a:t>
            </a:r>
          </a:p>
          <a:p>
            <a:pPr algn="r"/>
            <a:r>
              <a:rPr lang="ru-RU" altLang="ru-RU"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Перевязко</a:t>
            </a:r>
            <a:r>
              <a:rPr lang="ru-RU" alt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Юлия</a:t>
            </a:r>
          </a:p>
          <a:p>
            <a:pPr algn="r"/>
            <a:r>
              <a:rPr lang="ru-RU" alt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Скороходова Валерия</a:t>
            </a:r>
          </a:p>
          <a:p>
            <a:pPr algn="r"/>
            <a:r>
              <a:rPr lang="ru-RU" alt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Бондаренко Юлия</a:t>
            </a:r>
            <a:endParaRPr lang="en-US" altLang="ru-RU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08BB74-A857-59A7-4186-89FFA97A4239}"/>
              </a:ext>
            </a:extLst>
          </p:cNvPr>
          <p:cNvSpPr txBox="1"/>
          <p:nvPr/>
        </p:nvSpPr>
        <p:spPr>
          <a:xfrm>
            <a:off x="5483328" y="3239795"/>
            <a:ext cx="55402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БПЛА В СПОРТЕ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22955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2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 проекте</a:t>
            </a:r>
            <a:endParaRPr lang="en-US" sz="28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660791" y="2860379"/>
            <a:ext cx="499785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Цель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‒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проекта разработать инновационный инструмент в спортивной индустрии для оптимизации процесса подготовки спортсмена и развития профессионального направления</a:t>
            </a: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BA2304-69F4-4CD5-85F7-39F9A52A0A90}"/>
              </a:ext>
            </a:extLst>
          </p:cNvPr>
          <p:cNvSpPr txBox="1"/>
          <p:nvPr/>
        </p:nvSpPr>
        <p:spPr>
          <a:xfrm>
            <a:off x="6081485" y="2151727"/>
            <a:ext cx="499785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Потенциальным потребительским сегментом выступают профессиональные спортивные клубы РФ</a:t>
            </a:r>
          </a:p>
          <a:p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БПЛА в спорте как комплексная информационная аналитическая система предполагает новые возможности и решение множества проблем ЦА за счет доступности, практичности и расширенного функционала.</a:t>
            </a:r>
          </a:p>
        </p:txBody>
      </p:sp>
    </p:spTree>
    <p:extLst>
      <p:ext uri="{BB962C8B-B14F-4D97-AF65-F5344CB8AC3E}">
        <p14:creationId xmlns:p14="http://schemas.microsoft.com/office/powerpoint/2010/main" val="2872115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3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 продукте</a:t>
            </a:r>
            <a:endParaRPr lang="en-US" sz="28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660791" y="2880183"/>
            <a:ext cx="4971082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Комплексный продукт, представляющий собой БПЛА со встроенным программным обеспечением, системой датчиков и камерами, а главное понятный концепт применения полученных данных согласно методологии использования данной аналитической системы.</a:t>
            </a:r>
          </a:p>
          <a:p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A3AB921-0BB0-42FE-9EA1-CE171D3FF697}"/>
              </a:ext>
            </a:extLst>
          </p:cNvPr>
          <p:cNvSpPr txBox="1"/>
          <p:nvPr/>
        </p:nvSpPr>
        <p:spPr>
          <a:xfrm>
            <a:off x="6096000" y="3890455"/>
            <a:ext cx="472979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Система Навигации: GPS, GLONASS,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Beidou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Камеры и Датчики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Автономные Функции: автопилот, функция возврата на базу, автоматическое следование за объектом и другие.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Базовые системы безопасности, а также связь и передача данных.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75094D-AD6B-402C-920B-BE66FCACDA6A}"/>
              </a:ext>
            </a:extLst>
          </p:cNvPr>
          <p:cNvSpPr txBox="1"/>
          <p:nvPr/>
        </p:nvSpPr>
        <p:spPr>
          <a:xfrm>
            <a:off x="6096000" y="1910687"/>
            <a:ext cx="440294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Вес: 8 кг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Грузоподъемность: 2 кг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Длительность Полета: 2 часа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Максимальная Скорость: 20 км/ч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Высота Полета: до 150 м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Дистанция Управления: 3 км</a:t>
            </a:r>
          </a:p>
        </p:txBody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7BD0E351-50B2-4815-9678-46FBF1B395C2}"/>
              </a:ext>
            </a:extLst>
          </p:cNvPr>
          <p:cNvSpPr/>
          <p:nvPr/>
        </p:nvSpPr>
        <p:spPr>
          <a:xfrm rot="5400000" flipH="1" flipV="1">
            <a:off x="-163778" y="7806346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796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4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Зачем все это?</a:t>
            </a:r>
            <a:endParaRPr lang="en-US" sz="28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660791" y="2151727"/>
            <a:ext cx="499785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Проект входит в проект приоритет 2030 и является приоритетным направлением университета в части разработки БПЛА</a:t>
            </a:r>
          </a:p>
          <a:p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Решение проблемы огромной целевой аудитории и целой индустрии ‒ нестабильности, потери ресурсов и ошибок в тренировочном процессе спортсмена, которые можно избежать благодаря нашему продукту</a:t>
            </a: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BA2304-69F4-4CD5-85F7-39F9A52A0A90}"/>
              </a:ext>
            </a:extLst>
          </p:cNvPr>
          <p:cNvSpPr txBox="1"/>
          <p:nvPr/>
        </p:nvSpPr>
        <p:spPr>
          <a:xfrm>
            <a:off x="6081485" y="1479799"/>
            <a:ext cx="4997853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Кстати о ценности:</a:t>
            </a: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БПЛА могут значительно обогатить тренировочный процесс в спорте, предоставляя уникальные возможности и преимущества. Вот несколько аспектов и ценностных предложений БПЛА в тренировочном процессе: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Видеоанализ и обратная связь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Профессиональная видеосъемка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Мониторинг физической подготовки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Отслеживание тренировочных параметров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Индивидуальные тренировочные маршруты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Мониторинг здоровья и безопасности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Измерение пульса и физиологических параметров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Эффективное использование времени</a:t>
            </a:r>
          </a:p>
          <a:p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233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5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Анализ рынка</a:t>
            </a:r>
            <a:endParaRPr lang="en-US" sz="28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660791" y="2021447"/>
            <a:ext cx="592704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Конкуренты беспилотных летательных аппаратов (БПЛА) в сфере спорта, в большинстве случаев, могут представлять собой традиционные методы видеозаписи и мониторинга тренировок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сравнении с ними, БПЛА могут обеспечивать более высокую степень мобильности, автономии, точности и гибкости в управлении, что делает их привлекательными для применения в различных областях спорта и тренировок.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BA2304-69F4-4CD5-85F7-39F9A52A0A90}"/>
              </a:ext>
            </a:extLst>
          </p:cNvPr>
          <p:cNvSpPr txBox="1"/>
          <p:nvPr/>
        </p:nvSpPr>
        <p:spPr>
          <a:xfrm>
            <a:off x="6881585" y="3175609"/>
            <a:ext cx="4997853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Каналы продвижения будущего продукта:</a:t>
            </a:r>
          </a:p>
          <a:p>
            <a:pPr algn="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Онлайн-маркетинг</a:t>
            </a:r>
          </a:p>
          <a:p>
            <a:pPr algn="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Образовательные Мероприятия</a:t>
            </a:r>
          </a:p>
          <a:p>
            <a:pPr algn="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Пресс-релизы и СМИ</a:t>
            </a:r>
          </a:p>
          <a:p>
            <a:pPr algn="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Оптимизация поисковых запросов (SEO)</a:t>
            </a:r>
          </a:p>
          <a:p>
            <a:pPr algn="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Демонстрации и Тесты</a:t>
            </a:r>
          </a:p>
          <a:p>
            <a:pPr algn="r"/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Соответственно, каналы сбыта:</a:t>
            </a:r>
          </a:p>
          <a:p>
            <a:pPr algn="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офлайн- и онлайн-магазины, поставки для бизнеса и правительственных организаций, оптовые и партнерские продажи</a:t>
            </a:r>
          </a:p>
          <a:p>
            <a:pPr algn="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 </a:t>
            </a:r>
          </a:p>
          <a:p>
            <a:pPr algn="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 </a:t>
            </a:r>
          </a:p>
          <a:p>
            <a:pPr algn="r"/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871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6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Экономика проекта</a:t>
            </a:r>
            <a:endParaRPr lang="en-US" sz="28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660791" y="2167116"/>
            <a:ext cx="49978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E41A10-B345-4CEA-B8A6-F0EE1E0D98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95" r="21350" b="30303"/>
          <a:stretch/>
        </p:blipFill>
        <p:spPr>
          <a:xfrm>
            <a:off x="660791" y="1820735"/>
            <a:ext cx="9588916" cy="32165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2FE1C4-C5B8-4AAA-B3DC-0BE88CD36DA6}"/>
              </a:ext>
            </a:extLst>
          </p:cNvPr>
          <p:cNvSpPr txBox="1"/>
          <p:nvPr/>
        </p:nvSpPr>
        <p:spPr>
          <a:xfrm>
            <a:off x="605373" y="5192524"/>
            <a:ext cx="75853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По оценкам команды конечный продукт будет стоить 150 000 руб. </a:t>
            </a:r>
          </a:p>
          <a:p>
            <a:r>
              <a:rPr lang="ru-RU" dirty="0">
                <a:latin typeface="Arial Narrow" panose="020B0606020202030204" pitchFamily="34" charset="0"/>
              </a:rPr>
              <a:t>Качественный старт проекта от 2,5 млн. руб. с окупаемостью за год с учетом емкости рынка и специфики сегмента.</a:t>
            </a:r>
          </a:p>
        </p:txBody>
      </p:sp>
    </p:spTree>
    <p:extLst>
      <p:ext uri="{BB962C8B-B14F-4D97-AF65-F5344CB8AC3E}">
        <p14:creationId xmlns:p14="http://schemas.microsoft.com/office/powerpoint/2010/main" val="2839161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18FA190-3FB2-0947-433F-73BA62F1C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8" y="142713"/>
            <a:ext cx="1329139" cy="132913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E718A5-393F-930C-D383-292C9C1D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8573" y="558459"/>
            <a:ext cx="522656" cy="365125"/>
          </a:xfrm>
        </p:spPr>
        <p:txBody>
          <a:bodyPr/>
          <a:lstStyle/>
          <a:p>
            <a:pPr algn="ctr"/>
            <a:fld id="{E08F102E-0231-4AB3-A5B9-A43093585AD3}" type="slidenum">
              <a:rPr lang="en-US" sz="160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7</a:t>
            </a:fld>
            <a:endParaRPr lang="en-US" sz="16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00116-8746-8F0D-2E30-6CC888828691}"/>
              </a:ext>
            </a:extLst>
          </p:cNvPr>
          <p:cNvSpPr txBox="1"/>
          <p:nvPr/>
        </p:nvSpPr>
        <p:spPr>
          <a:xfrm>
            <a:off x="1244916" y="495924"/>
            <a:ext cx="967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План дальнейшего развития проекта</a:t>
            </a:r>
            <a:endParaRPr lang="en-US" sz="2800" dirty="0">
              <a:solidFill>
                <a:srgbClr val="F8810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647A3C-0B54-0DC9-8FA3-5E86FFA9E4E1}"/>
              </a:ext>
            </a:extLst>
          </p:cNvPr>
          <p:cNvSpPr txBox="1"/>
          <p:nvPr/>
        </p:nvSpPr>
        <p:spPr>
          <a:xfrm>
            <a:off x="660791" y="2167116"/>
            <a:ext cx="499785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План дальнейшего развития стартапа в области БПЛА в спорте требует комплексного подхода. 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Ключевыми шагами в этом процессе выступают: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Детальный анализ рынка и отдельных сегментов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Внедрение технологии в различные виды спорта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Партнерства и сотрудничество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Развитие программного обеспечения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Следить за развитием законодательства в области беспилотных технологий и спорта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Работать над максимизацией безопасности использования БПЛА, в том числе разработкой систем предотвращения столкновений</a:t>
            </a: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395353-E327-9761-0EC6-98BC12A17BB4}"/>
              </a:ext>
            </a:extLst>
          </p:cNvPr>
          <p:cNvSpPr/>
          <p:nvPr/>
        </p:nvSpPr>
        <p:spPr>
          <a:xfrm flipH="1" flipV="1">
            <a:off x="0" y="6812281"/>
            <a:ext cx="12192000" cy="45719"/>
          </a:xfrm>
          <a:prstGeom prst="rect">
            <a:avLst/>
          </a:prstGeom>
          <a:solidFill>
            <a:srgbClr val="FA87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9986320-D5A2-BFA9-446A-B7AB01E64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472"/>
          <a:stretch/>
        </p:blipFill>
        <p:spPr>
          <a:xfrm>
            <a:off x="173052" y="196819"/>
            <a:ext cx="975478" cy="88307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9857C4-941D-8026-3D38-F020932693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47"/>
          <a:stretch/>
        </p:blipFill>
        <p:spPr>
          <a:xfrm>
            <a:off x="5435209" y="2167116"/>
            <a:ext cx="6096000" cy="31699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954995-4D48-3E5F-CD4B-FBC0FD20904C}"/>
              </a:ext>
            </a:extLst>
          </p:cNvPr>
          <p:cNvSpPr txBox="1"/>
          <p:nvPr/>
        </p:nvSpPr>
        <p:spPr>
          <a:xfrm>
            <a:off x="5546709" y="5520688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8810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РАЗВИВАТЬ НАПРАВЛЕНИЕ БПЛА В СПОРТЕ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831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8B403A9-7085-A6AB-A8F4-BEDC5712B0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AA669A5-0E26-1109-943E-4175F93DE5DC}"/>
              </a:ext>
            </a:extLst>
          </p:cNvPr>
          <p:cNvGrpSpPr/>
          <p:nvPr/>
        </p:nvGrpSpPr>
        <p:grpSpPr>
          <a:xfrm>
            <a:off x="2207038" y="1709748"/>
            <a:ext cx="3201303" cy="3736182"/>
            <a:chOff x="419100" y="1959768"/>
            <a:chExt cx="3201303" cy="373618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A00467A-EF39-39EC-A186-F644C6486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" y="1959768"/>
              <a:ext cx="3200400" cy="32004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6D2BCA0-4341-E360-239C-F34534765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" y="5155105"/>
              <a:ext cx="3201303" cy="54084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9D951A4-E44B-304A-B155-6440D62559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28" b="14589"/>
          <a:stretch/>
        </p:blipFill>
        <p:spPr>
          <a:xfrm>
            <a:off x="269358" y="380032"/>
            <a:ext cx="8857330" cy="12028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86D69E-7D54-9CED-8050-F12C91B9CB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4" b="33054"/>
          <a:stretch/>
        </p:blipFill>
        <p:spPr>
          <a:xfrm>
            <a:off x="9173238" y="141204"/>
            <a:ext cx="2910426" cy="144165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4FF0ADD-0E40-C565-5B11-9A883FC1FBB3}"/>
              </a:ext>
            </a:extLst>
          </p:cNvPr>
          <p:cNvGrpSpPr/>
          <p:nvPr/>
        </p:nvGrpSpPr>
        <p:grpSpPr>
          <a:xfrm>
            <a:off x="345558" y="5589503"/>
            <a:ext cx="11500883" cy="1165393"/>
            <a:chOff x="444374" y="5530417"/>
            <a:chExt cx="10767337" cy="109106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7B99099-66CB-1BFF-8FC6-32B0FF49F0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945"/>
            <a:stretch/>
          </p:blipFill>
          <p:spPr>
            <a:xfrm>
              <a:off x="3967268" y="5530417"/>
              <a:ext cx="805988" cy="103186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46A4FA4-C623-5EFB-0E6C-1E9D391E2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211" y="5653741"/>
              <a:ext cx="1526837" cy="76341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C85F0A6-570C-ECCB-CD03-2960E3A7F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995" y="5610802"/>
              <a:ext cx="1612716" cy="80635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A22E1FF-ED61-243D-C325-F1910A8B3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374" y="5613352"/>
              <a:ext cx="1944914" cy="97245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ADF51BE-9D2C-3598-9493-93E3E1A2F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4789" y="5649022"/>
              <a:ext cx="1944914" cy="97245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9537E53-CB02-1CB3-EA96-8D702A5ED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114" y="5632271"/>
              <a:ext cx="1612716" cy="80635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59ED463-6EB2-9EED-9C57-610FF550B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89" y="5666857"/>
              <a:ext cx="1647374" cy="82368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055A933-A88B-74C1-EDE3-D5742EF7C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394" y="5792940"/>
              <a:ext cx="948802" cy="468927"/>
            </a:xfrm>
            <a:prstGeom prst="rect">
              <a:avLst/>
            </a:prstGeom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82DA64C6-207A-B54F-C2B6-4479A18DA3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9927" flipH="1">
            <a:off x="-99338" y="1695227"/>
            <a:ext cx="2746382" cy="38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10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175</TotalTime>
  <Words>483</Words>
  <Application>Microsoft Office PowerPoint</Application>
  <PresentationFormat>Широкоэкранный</PresentationFormat>
  <Paragraphs>69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Quasar</dc:creator>
  <cp:lastModifiedBy>Клачарская Арина Денисовна</cp:lastModifiedBy>
  <cp:revision>29</cp:revision>
  <dcterms:created xsi:type="dcterms:W3CDTF">2023-09-09T11:50:47Z</dcterms:created>
  <dcterms:modified xsi:type="dcterms:W3CDTF">2023-12-11T17:14:31Z</dcterms:modified>
</cp:coreProperties>
</file>