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9" r:id="rId3"/>
    <p:sldId id="271" r:id="rId4"/>
    <p:sldId id="272" r:id="rId5"/>
    <p:sldId id="273" r:id="rId6"/>
    <p:sldId id="274" r:id="rId7"/>
    <p:sldId id="276" r:id="rId8"/>
    <p:sldId id="275" r:id="rId9"/>
    <p:sldId id="277" r:id="rId10"/>
    <p:sldId id="270" r:id="rId11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00000"/>
    <a:srgbClr val="E59595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16.11.2023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16.11.2023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16.11.2023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1.jpeg"/><Relationship Id="rId5" Type="http://schemas.openxmlformats.org/officeDocument/2006/relationships/image" Target="../media/image4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4.wdp"/><Relationship Id="rId1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5.png"/><Relationship Id="rId17" Type="http://schemas.openxmlformats.org/officeDocument/2006/relationships/image" Target="../media/image28.png"/><Relationship Id="rId2" Type="http://schemas.openxmlformats.org/officeDocument/2006/relationships/image" Target="../media/image7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4.png"/><Relationship Id="rId15" Type="http://schemas.microsoft.com/office/2007/relationships/hdphoto" Target="../media/hdphoto5.wdp"/><Relationship Id="rId10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microsoft.com/office/2007/relationships/hdphoto" Target="../media/hdphoto2.wdp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419372" y="6399688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24 октября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8509C38-C348-BAA9-82FA-76E2F0483A97}"/>
              </a:ext>
            </a:extLst>
          </p:cNvPr>
          <p:cNvSpPr txBox="1"/>
          <p:nvPr/>
        </p:nvSpPr>
        <p:spPr>
          <a:xfrm>
            <a:off x="1422400" y="2861150"/>
            <a:ext cx="9629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EXPRO2</a:t>
            </a:r>
            <a:r>
              <a:rPr lang="ru-RU" sz="3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en-US" sz="3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</a:t>
            </a:r>
            <a:r>
              <a:rPr lang="ru-RU" sz="3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И. Разработка приложения для подбора одежды «</a:t>
            </a:r>
            <a:r>
              <a:rPr lang="ru-RU" sz="3600" b="1" dirty="0" err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Roommy</a:t>
            </a:r>
            <a:r>
              <a:rPr lang="ru-RU" sz="3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33899D-0944-E93D-6291-F741705E346C}"/>
              </a:ext>
            </a:extLst>
          </p:cNvPr>
          <p:cNvSpPr txBox="1"/>
          <p:nvPr/>
        </p:nvSpPr>
        <p:spPr>
          <a:xfrm>
            <a:off x="1197352" y="4826483"/>
            <a:ext cx="97972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Команда: «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PAMP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Лидер: Кандаурова Елена</a:t>
            </a:r>
          </a:p>
        </p:txBody>
      </p: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718863" y="662064"/>
            <a:ext cx="3929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B12F62-2ABD-C41B-2A29-1336282E1EB5}"/>
              </a:ext>
            </a:extLst>
          </p:cNvPr>
          <p:cNvSpPr txBox="1"/>
          <p:nvPr/>
        </p:nvSpPr>
        <p:spPr>
          <a:xfrm>
            <a:off x="1916865" y="3000896"/>
            <a:ext cx="62391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1) Т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орговые центры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CE9F64-F520-FEB1-A4C3-D332F0B9679D}"/>
              </a:ext>
            </a:extLst>
          </p:cNvPr>
          <p:cNvSpPr txBox="1"/>
          <p:nvPr/>
        </p:nvSpPr>
        <p:spPr>
          <a:xfrm>
            <a:off x="1890104" y="5179839"/>
            <a:ext cx="36370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2) Посетители торговых центров в возрасте от 14 до 50 лет, владеющими устройствами </a:t>
            </a:r>
            <a:br>
              <a:rPr lang="ru-RU" sz="20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ОС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Android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BC2FC0-7D12-69B4-C882-8AE6ED034815}"/>
              </a:ext>
            </a:extLst>
          </p:cNvPr>
          <p:cNvSpPr txBox="1"/>
          <p:nvPr/>
        </p:nvSpPr>
        <p:spPr>
          <a:xfrm>
            <a:off x="7816359" y="1882296"/>
            <a:ext cx="3870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начительный расход времени на выбор товара среди большого количества аналогов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5454C39-C698-D725-F238-BA41C3170C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968" y="3565620"/>
            <a:ext cx="611069" cy="61106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9705D39-6BF5-B956-157F-CF635666BCAC}"/>
              </a:ext>
            </a:extLst>
          </p:cNvPr>
          <p:cNvSpPr txBox="1"/>
          <p:nvPr/>
        </p:nvSpPr>
        <p:spPr>
          <a:xfrm>
            <a:off x="7816359" y="3301930"/>
            <a:ext cx="3870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 соответствие суммы денег, выделенных на шоппинг, и стоимости желаемых товаров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38B136-7C22-24BC-A5F3-AE3BE52C5C5F}"/>
              </a:ext>
            </a:extLst>
          </p:cNvPr>
          <p:cNvSpPr txBox="1"/>
          <p:nvPr/>
        </p:nvSpPr>
        <p:spPr>
          <a:xfrm>
            <a:off x="7816359" y="4663349"/>
            <a:ext cx="38703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рудности с подбором новой одежды, которая подходила бы под стиль существующего гардероба</a:t>
            </a:r>
          </a:p>
        </p:txBody>
      </p:sp>
      <p:pic>
        <p:nvPicPr>
          <p:cNvPr id="22" name="Рисунок 21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0D0E9A05-BF32-F237-45CD-4D9D5D9DE6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343" y="2038754"/>
            <a:ext cx="734318" cy="725362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7EE16085-D904-DC2F-96EA-2751E7A6C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86071" y="4978193"/>
            <a:ext cx="725362" cy="72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Connector 12">
            <a:extLst>
              <a:ext uri="{FF2B5EF4-FFF2-40B4-BE49-F238E27FC236}">
                <a16:creationId xmlns:a16="http://schemas.microsoft.com/office/drawing/2014/main" id="{DC40EDC6-C57D-9798-E87B-A0E5FA67BAC3}"/>
              </a:ext>
            </a:extLst>
          </p:cNvPr>
          <p:cNvCxnSpPr/>
          <p:nvPr/>
        </p:nvCxnSpPr>
        <p:spPr>
          <a:xfrm>
            <a:off x="6437746" y="211913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7FAEE6F-F0CC-E868-D629-A6C606D5CF59}"/>
              </a:ext>
            </a:extLst>
          </p:cNvPr>
          <p:cNvSpPr txBox="1"/>
          <p:nvPr/>
        </p:nvSpPr>
        <p:spPr>
          <a:xfrm>
            <a:off x="8444812" y="662064"/>
            <a:ext cx="21326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Проблемы</a:t>
            </a:r>
            <a:endParaRPr lang="ru-RU" sz="2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ED9949-A5CA-056E-94E9-643733C053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90"/>
          <a:stretch/>
        </p:blipFill>
        <p:spPr bwMode="auto">
          <a:xfrm>
            <a:off x="1861610" y="1518100"/>
            <a:ext cx="3929207" cy="146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31800CF-C55B-2B83-4918-CD787F37D0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9" b="39227"/>
          <a:stretch/>
        </p:blipFill>
        <p:spPr bwMode="auto">
          <a:xfrm>
            <a:off x="1837609" y="3872130"/>
            <a:ext cx="3958176" cy="130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77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878173" y="400454"/>
            <a:ext cx="240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Конкуренты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050" name="Picture 2" descr=" GET OUTFIT ">
            <a:extLst>
              <a:ext uri="{FF2B5EF4-FFF2-40B4-BE49-F238E27FC236}">
                <a16:creationId xmlns:a16="http://schemas.microsoft.com/office/drawing/2014/main" id="{2066D4C7-D7F6-5AD1-A98A-9913762FA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777" y="1508683"/>
            <a:ext cx="2336802" cy="28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BE4C59-3ACD-9F96-E786-AB2ACB350D41}"/>
              </a:ext>
            </a:extLst>
          </p:cNvPr>
          <p:cNvSpPr txBox="1"/>
          <p:nvPr/>
        </p:nvSpPr>
        <p:spPr>
          <a:xfrm>
            <a:off x="9371201" y="2083717"/>
            <a:ext cx="2241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«GET OUTFIT | OYPER»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3D705BD-63FD-74BC-7F52-C2AB8BE79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973" y="1389140"/>
            <a:ext cx="771262" cy="77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5647FFB-72D3-6B2D-247F-122EF59850CD}"/>
              </a:ext>
            </a:extLst>
          </p:cNvPr>
          <p:cNvSpPr txBox="1"/>
          <p:nvPr/>
        </p:nvSpPr>
        <p:spPr>
          <a:xfrm>
            <a:off x="2828925" y="3244334"/>
            <a:ext cx="6239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28" name="Рисунок 27" descr="Изображение выглядит как текст, Графика, Шриф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A5632669-D846-0BA4-8CBE-B1D72A74379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969" y="1389140"/>
            <a:ext cx="694190" cy="69457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D63FEB-5E92-0F5F-6D9A-C4C3BED84720}"/>
              </a:ext>
            </a:extLst>
          </p:cNvPr>
          <p:cNvSpPr txBox="1"/>
          <p:nvPr/>
        </p:nvSpPr>
        <p:spPr>
          <a:xfrm>
            <a:off x="5382700" y="2210639"/>
            <a:ext cx="2241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Superlook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7D567D-A04A-D002-65F7-5ED5B7BF1B26}"/>
              </a:ext>
            </a:extLst>
          </p:cNvPr>
          <p:cNvSpPr txBox="1"/>
          <p:nvPr/>
        </p:nvSpPr>
        <p:spPr>
          <a:xfrm>
            <a:off x="1974847" y="2208659"/>
            <a:ext cx="2241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Freestylo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cxnSp>
        <p:nvCxnSpPr>
          <p:cNvPr id="31" name="Straight Connector 12">
            <a:extLst>
              <a:ext uri="{FF2B5EF4-FFF2-40B4-BE49-F238E27FC236}">
                <a16:creationId xmlns:a16="http://schemas.microsoft.com/office/drawing/2014/main" id="{93F33F48-B925-D089-8C13-6CD89B2DB18D}"/>
              </a:ext>
            </a:extLst>
          </p:cNvPr>
          <p:cNvCxnSpPr>
            <a:cxnSpLocks/>
          </p:cNvCxnSpPr>
          <p:nvPr/>
        </p:nvCxnSpPr>
        <p:spPr>
          <a:xfrm>
            <a:off x="4667104" y="1196953"/>
            <a:ext cx="0" cy="489709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2">
            <a:extLst>
              <a:ext uri="{FF2B5EF4-FFF2-40B4-BE49-F238E27FC236}">
                <a16:creationId xmlns:a16="http://schemas.microsoft.com/office/drawing/2014/main" id="{728831F0-5368-BA74-D070-8BC7732EB362}"/>
              </a:ext>
            </a:extLst>
          </p:cNvPr>
          <p:cNvCxnSpPr>
            <a:cxnSpLocks/>
          </p:cNvCxnSpPr>
          <p:nvPr/>
        </p:nvCxnSpPr>
        <p:spPr>
          <a:xfrm>
            <a:off x="8206940" y="1181320"/>
            <a:ext cx="0" cy="489709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0DCEF08-DF51-B337-72B1-DBB46F0AACA4}"/>
              </a:ext>
            </a:extLst>
          </p:cNvPr>
          <p:cNvSpPr txBox="1"/>
          <p:nvPr/>
        </p:nvSpPr>
        <p:spPr>
          <a:xfrm>
            <a:off x="8312965" y="2875002"/>
            <a:ext cx="37533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Приложение, которое подбирает вещи определенного цвета и модели или подберет пару к загруженной вещи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25A6D6C-D335-F4DF-8EC2-5D6A0B82C60C}"/>
              </a:ext>
            </a:extLst>
          </p:cNvPr>
          <p:cNvSpPr txBox="1"/>
          <p:nvPr/>
        </p:nvSpPr>
        <p:spPr>
          <a:xfrm>
            <a:off x="4935056" y="2886731"/>
            <a:ext cx="33779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Приложение, которое создает идеи образа, адаптированные специально для пользователя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50E265-BD38-854D-2E60-D5C49DE1CC8D}"/>
              </a:ext>
            </a:extLst>
          </p:cNvPr>
          <p:cNvSpPr txBox="1"/>
          <p:nvPr/>
        </p:nvSpPr>
        <p:spPr>
          <a:xfrm>
            <a:off x="1603231" y="2875001"/>
            <a:ext cx="27732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115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b="0" i="0" dirty="0" err="1">
                <a:solidFill>
                  <a:srgbClr val="11151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тилисты</a:t>
            </a:r>
            <a:r>
              <a:rPr lang="ru-RU" b="0" i="0" dirty="0">
                <a:solidFill>
                  <a:srgbClr val="11151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подбирают образы. Их доставляют на дом,1 час для примерки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98485F-9EBC-B5D5-F295-807902ADC6D1}"/>
              </a:ext>
            </a:extLst>
          </p:cNvPr>
          <p:cNvSpPr txBox="1"/>
          <p:nvPr/>
        </p:nvSpPr>
        <p:spPr>
          <a:xfrm>
            <a:off x="1496962" y="4337561"/>
            <a:ext cx="28655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 готовая подборка одежды</a:t>
            </a:r>
            <a:endParaRPr lang="en-US" b="0" i="0" dirty="0"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 доставляется на дом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дополнительная плата 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услуги стилиста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CE12CB-EAB9-0C92-CC25-44D587D9D195}"/>
              </a:ext>
            </a:extLst>
          </p:cNvPr>
          <p:cNvSpPr txBox="1"/>
          <p:nvPr/>
        </p:nvSpPr>
        <p:spPr>
          <a:xfrm>
            <a:off x="4798311" y="4337561"/>
            <a:ext cx="3377909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 подбор одежды происходит</a:t>
            </a:r>
            <a:endParaRPr lang="en-US" b="0" i="0" dirty="0"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фото пользователя</a:t>
            </a:r>
            <a:endParaRPr lang="en-US" b="0" i="0" dirty="0"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нейросеть выбирает одежду</a:t>
            </a:r>
            <a:endParaRPr lang="en-US" b="0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всему интернету, </a:t>
            </a:r>
            <a:endParaRPr lang="en-US" b="0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каждую вещь можно будет</a:t>
            </a:r>
            <a:endParaRPr lang="en-US" b="0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найти в доступных магазинах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E43C26-286C-99A2-B604-0B2974BBA4B2}"/>
              </a:ext>
            </a:extLst>
          </p:cNvPr>
          <p:cNvSpPr txBox="1"/>
          <p:nvPr/>
        </p:nvSpPr>
        <p:spPr>
          <a:xfrm>
            <a:off x="8596042" y="4307194"/>
            <a:ext cx="3187233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 интеллектуальный</a:t>
            </a:r>
          </a:p>
          <a:p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похожей одежды</a:t>
            </a:r>
          </a:p>
          <a:p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по фотографии</a:t>
            </a:r>
            <a:endParaRPr lang="ru-RU" b="0" i="0" dirty="0"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основной функционал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персонализированного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подбора лежит на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стилисте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дополнительную плату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4656D1BF-752D-F365-297A-8A26B2B71BC9}"/>
              </a:ext>
            </a:extLst>
          </p:cNvPr>
          <p:cNvCxnSpPr>
            <a:cxnSpLocks/>
          </p:cNvCxnSpPr>
          <p:nvPr/>
        </p:nvCxnSpPr>
        <p:spPr>
          <a:xfrm flipH="1">
            <a:off x="1510577" y="4149074"/>
            <a:ext cx="10422805" cy="965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090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878173" y="400454"/>
            <a:ext cx="240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Решение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5647FFB-72D3-6B2D-247F-122EF59850CD}"/>
              </a:ext>
            </a:extLst>
          </p:cNvPr>
          <p:cNvSpPr txBox="1"/>
          <p:nvPr/>
        </p:nvSpPr>
        <p:spPr>
          <a:xfrm>
            <a:off x="2828925" y="3244334"/>
            <a:ext cx="6239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9" name="Рисунок 8" descr="Изображение выглядит как одежда, текст, рукав, куртка&#10;&#10;Автоматически созданное описание">
            <a:extLst>
              <a:ext uri="{FF2B5EF4-FFF2-40B4-BE49-F238E27FC236}">
                <a16:creationId xmlns:a16="http://schemas.microsoft.com/office/drawing/2014/main" id="{0E04DD40-F01C-6B0A-5269-4FB30F05C5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579" y="1049534"/>
            <a:ext cx="2379466" cy="4758932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одежда, Человеческое лицо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31C4079D-5590-208B-4FAD-79B34CD3AE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530" y="1111713"/>
            <a:ext cx="2217161" cy="461908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66EE9B2-4732-C2B4-24FF-E29883FF6B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1965" y="1281035"/>
            <a:ext cx="3463596" cy="1731798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58D3C84E-6F8D-15E2-63DF-5AD2B522D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627" y="3012833"/>
            <a:ext cx="3689378" cy="173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617AE49B-F58F-AE43-C893-1CE311B6C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277" y="4530575"/>
            <a:ext cx="1926971" cy="192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762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878172" y="400454"/>
            <a:ext cx="6545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 (ЦА - Посетители ТЦ)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5647FFB-72D3-6B2D-247F-122EF59850CD}"/>
              </a:ext>
            </a:extLst>
          </p:cNvPr>
          <p:cNvSpPr txBox="1"/>
          <p:nvPr/>
        </p:nvSpPr>
        <p:spPr>
          <a:xfrm>
            <a:off x="2828925" y="3244334"/>
            <a:ext cx="6239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4A31F45-3F5E-3C03-D69E-F47F661BFF96}"/>
              </a:ext>
            </a:extLst>
          </p:cNvPr>
          <p:cNvSpPr/>
          <p:nvPr/>
        </p:nvSpPr>
        <p:spPr>
          <a:xfrm>
            <a:off x="8571345" y="2046334"/>
            <a:ext cx="988291" cy="1757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 descr="Изображение выглядит как текст, снимок экрана, диаграмма, Параллельный&#10;&#10;Автоматически созданное описание">
            <a:extLst>
              <a:ext uri="{FF2B5EF4-FFF2-40B4-BE49-F238E27FC236}">
                <a16:creationId xmlns:a16="http://schemas.microsoft.com/office/drawing/2014/main" id="{176BFB76-F16E-9968-7C30-42F5B73C46B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5" t="11140" r="8468" b="11140"/>
          <a:stretch/>
        </p:blipFill>
        <p:spPr>
          <a:xfrm>
            <a:off x="1965613" y="1118629"/>
            <a:ext cx="8053442" cy="533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750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878172" y="400454"/>
            <a:ext cx="4485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 (ЦА - ТЦ)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5647FFB-72D3-6B2D-247F-122EF59850CD}"/>
              </a:ext>
            </a:extLst>
          </p:cNvPr>
          <p:cNvSpPr txBox="1"/>
          <p:nvPr/>
        </p:nvSpPr>
        <p:spPr>
          <a:xfrm>
            <a:off x="2828925" y="3244334"/>
            <a:ext cx="6239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11" name="Рисунок 10" descr="Изображение выглядит как текст, диаграмма, снимок экрана, Параллельный&#10;&#10;Автоматически созданное описание">
            <a:extLst>
              <a:ext uri="{FF2B5EF4-FFF2-40B4-BE49-F238E27FC236}">
                <a16:creationId xmlns:a16="http://schemas.microsoft.com/office/drawing/2014/main" id="{5FC5D669-B0A2-CEF9-E096-C788636F078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" t="11140" r="8755" b="11140"/>
          <a:stretch/>
        </p:blipFill>
        <p:spPr>
          <a:xfrm>
            <a:off x="2060376" y="1020559"/>
            <a:ext cx="7952509" cy="533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26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878172" y="400454"/>
            <a:ext cx="4485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Текущий статус проекта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5647FFB-72D3-6B2D-247F-122EF59850CD}"/>
              </a:ext>
            </a:extLst>
          </p:cNvPr>
          <p:cNvSpPr txBox="1"/>
          <p:nvPr/>
        </p:nvSpPr>
        <p:spPr>
          <a:xfrm>
            <a:off x="3740422" y="3244334"/>
            <a:ext cx="6239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6F2F3BD-715A-3042-EB54-472348C9B709}"/>
              </a:ext>
            </a:extLst>
          </p:cNvPr>
          <p:cNvSpPr/>
          <p:nvPr/>
        </p:nvSpPr>
        <p:spPr>
          <a:xfrm>
            <a:off x="5522304" y="2606137"/>
            <a:ext cx="2502104" cy="2502104"/>
          </a:xfrm>
          <a:custGeom>
            <a:avLst/>
            <a:gdLst>
              <a:gd name="connsiteX0" fmla="*/ 0 w 2502104"/>
              <a:gd name="connsiteY0" fmla="*/ 0 h 2502104"/>
              <a:gd name="connsiteX1" fmla="*/ 575484 w 2502104"/>
              <a:gd name="connsiteY1" fmla="*/ 0 h 2502104"/>
              <a:gd name="connsiteX2" fmla="*/ 1201010 w 2502104"/>
              <a:gd name="connsiteY2" fmla="*/ 0 h 2502104"/>
              <a:gd name="connsiteX3" fmla="*/ 1826536 w 2502104"/>
              <a:gd name="connsiteY3" fmla="*/ 0 h 2502104"/>
              <a:gd name="connsiteX4" fmla="*/ 2502104 w 2502104"/>
              <a:gd name="connsiteY4" fmla="*/ 0 h 2502104"/>
              <a:gd name="connsiteX5" fmla="*/ 2502104 w 2502104"/>
              <a:gd name="connsiteY5" fmla="*/ 600505 h 2502104"/>
              <a:gd name="connsiteX6" fmla="*/ 2502104 w 2502104"/>
              <a:gd name="connsiteY6" fmla="*/ 1276073 h 2502104"/>
              <a:gd name="connsiteX7" fmla="*/ 2502104 w 2502104"/>
              <a:gd name="connsiteY7" fmla="*/ 1851557 h 2502104"/>
              <a:gd name="connsiteX8" fmla="*/ 2502104 w 2502104"/>
              <a:gd name="connsiteY8" fmla="*/ 2502104 h 2502104"/>
              <a:gd name="connsiteX9" fmla="*/ 1926620 w 2502104"/>
              <a:gd name="connsiteY9" fmla="*/ 2502104 h 2502104"/>
              <a:gd name="connsiteX10" fmla="*/ 1351136 w 2502104"/>
              <a:gd name="connsiteY10" fmla="*/ 2502104 h 2502104"/>
              <a:gd name="connsiteX11" fmla="*/ 725610 w 2502104"/>
              <a:gd name="connsiteY11" fmla="*/ 2502104 h 2502104"/>
              <a:gd name="connsiteX12" fmla="*/ 0 w 2502104"/>
              <a:gd name="connsiteY12" fmla="*/ 2502104 h 2502104"/>
              <a:gd name="connsiteX13" fmla="*/ 0 w 2502104"/>
              <a:gd name="connsiteY13" fmla="*/ 1876578 h 2502104"/>
              <a:gd name="connsiteX14" fmla="*/ 0 w 2502104"/>
              <a:gd name="connsiteY14" fmla="*/ 1301094 h 2502104"/>
              <a:gd name="connsiteX15" fmla="*/ 0 w 2502104"/>
              <a:gd name="connsiteY15" fmla="*/ 675568 h 2502104"/>
              <a:gd name="connsiteX16" fmla="*/ 0 w 2502104"/>
              <a:gd name="connsiteY16" fmla="*/ 0 h 250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2104" h="2502104" extrusionOk="0">
                <a:moveTo>
                  <a:pt x="0" y="0"/>
                </a:moveTo>
                <a:cubicBezTo>
                  <a:pt x="265733" y="14611"/>
                  <a:pt x="422357" y="-22377"/>
                  <a:pt x="575484" y="0"/>
                </a:cubicBezTo>
                <a:cubicBezTo>
                  <a:pt x="728611" y="22377"/>
                  <a:pt x="1060349" y="12904"/>
                  <a:pt x="1201010" y="0"/>
                </a:cubicBezTo>
                <a:cubicBezTo>
                  <a:pt x="1341671" y="-12904"/>
                  <a:pt x="1539902" y="15267"/>
                  <a:pt x="1826536" y="0"/>
                </a:cubicBezTo>
                <a:cubicBezTo>
                  <a:pt x="2113170" y="-15267"/>
                  <a:pt x="2278008" y="-13638"/>
                  <a:pt x="2502104" y="0"/>
                </a:cubicBezTo>
                <a:cubicBezTo>
                  <a:pt x="2490057" y="217970"/>
                  <a:pt x="2500259" y="358790"/>
                  <a:pt x="2502104" y="600505"/>
                </a:cubicBezTo>
                <a:cubicBezTo>
                  <a:pt x="2503949" y="842221"/>
                  <a:pt x="2523837" y="1129966"/>
                  <a:pt x="2502104" y="1276073"/>
                </a:cubicBezTo>
                <a:cubicBezTo>
                  <a:pt x="2480371" y="1422180"/>
                  <a:pt x="2498130" y="1588510"/>
                  <a:pt x="2502104" y="1851557"/>
                </a:cubicBezTo>
                <a:cubicBezTo>
                  <a:pt x="2506078" y="2114604"/>
                  <a:pt x="2515830" y="2331894"/>
                  <a:pt x="2502104" y="2502104"/>
                </a:cubicBezTo>
                <a:cubicBezTo>
                  <a:pt x="2322252" y="2504510"/>
                  <a:pt x="2155482" y="2518705"/>
                  <a:pt x="1926620" y="2502104"/>
                </a:cubicBezTo>
                <a:cubicBezTo>
                  <a:pt x="1697758" y="2485503"/>
                  <a:pt x="1475327" y="2511278"/>
                  <a:pt x="1351136" y="2502104"/>
                </a:cubicBezTo>
                <a:cubicBezTo>
                  <a:pt x="1226945" y="2492930"/>
                  <a:pt x="901805" y="2480498"/>
                  <a:pt x="725610" y="2502104"/>
                </a:cubicBezTo>
                <a:cubicBezTo>
                  <a:pt x="549415" y="2523710"/>
                  <a:pt x="256906" y="2526903"/>
                  <a:pt x="0" y="2502104"/>
                </a:cubicBezTo>
                <a:cubicBezTo>
                  <a:pt x="24415" y="2220851"/>
                  <a:pt x="-26459" y="2041076"/>
                  <a:pt x="0" y="1876578"/>
                </a:cubicBezTo>
                <a:cubicBezTo>
                  <a:pt x="26459" y="1712080"/>
                  <a:pt x="-2484" y="1560360"/>
                  <a:pt x="0" y="1301094"/>
                </a:cubicBezTo>
                <a:cubicBezTo>
                  <a:pt x="2484" y="1041828"/>
                  <a:pt x="-1801" y="976980"/>
                  <a:pt x="0" y="675568"/>
                </a:cubicBezTo>
                <a:cubicBezTo>
                  <a:pt x="1801" y="374156"/>
                  <a:pt x="-19988" y="325203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tx1">
                <a:lumMod val="65000"/>
                <a:lumOff val="35000"/>
              </a:schemeClr>
            </a:solidFill>
            <a:prstDash val="lgDash"/>
            <a:extLst>
              <a:ext uri="{C807C97D-BFC1-408E-A445-0C87EB9F89A2}">
                <ask:lineSketchStyleProps xmlns:ask="http://schemas.microsoft.com/office/drawing/2018/sketchyshapes" sd="27181331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5BE6A28-C2EB-9B0B-E6D1-42BB6FA140BD}"/>
              </a:ext>
            </a:extLst>
          </p:cNvPr>
          <p:cNvSpPr/>
          <p:nvPr/>
        </p:nvSpPr>
        <p:spPr>
          <a:xfrm>
            <a:off x="5666708" y="2750541"/>
            <a:ext cx="2213297" cy="2213297"/>
          </a:xfrm>
          <a:custGeom>
            <a:avLst/>
            <a:gdLst>
              <a:gd name="connsiteX0" fmla="*/ 0 w 2213297"/>
              <a:gd name="connsiteY0" fmla="*/ 0 h 2213297"/>
              <a:gd name="connsiteX1" fmla="*/ 2213297 w 2213297"/>
              <a:gd name="connsiteY1" fmla="*/ 0 h 2213297"/>
              <a:gd name="connsiteX2" fmla="*/ 2213297 w 2213297"/>
              <a:gd name="connsiteY2" fmla="*/ 2213297 h 2213297"/>
              <a:gd name="connsiteX3" fmla="*/ 0 w 2213297"/>
              <a:gd name="connsiteY3" fmla="*/ 2213297 h 2213297"/>
              <a:gd name="connsiteX4" fmla="*/ 0 w 2213297"/>
              <a:gd name="connsiteY4" fmla="*/ 0 h 221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3297" h="2213297" extrusionOk="0">
                <a:moveTo>
                  <a:pt x="0" y="0"/>
                </a:moveTo>
                <a:cubicBezTo>
                  <a:pt x="658839" y="-55383"/>
                  <a:pt x="1284253" y="-84933"/>
                  <a:pt x="2213297" y="0"/>
                </a:cubicBezTo>
                <a:cubicBezTo>
                  <a:pt x="2176346" y="872503"/>
                  <a:pt x="2180578" y="1447811"/>
                  <a:pt x="2213297" y="2213297"/>
                </a:cubicBezTo>
                <a:cubicBezTo>
                  <a:pt x="1538331" y="2191126"/>
                  <a:pt x="332493" y="2055080"/>
                  <a:pt x="0" y="2213297"/>
                </a:cubicBezTo>
                <a:cubicBezTo>
                  <a:pt x="-49840" y="1934161"/>
                  <a:pt x="62681" y="962114"/>
                  <a:pt x="0" y="0"/>
                </a:cubicBezTo>
                <a:close/>
              </a:path>
            </a:pathLst>
          </a:custGeom>
          <a:noFill/>
          <a:ln w="2857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271813317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96394544-8E85-F336-EBF2-2143481E7C28}"/>
              </a:ext>
            </a:extLst>
          </p:cNvPr>
          <p:cNvSpPr>
            <a:spLocks/>
          </p:cNvSpPr>
          <p:nvPr/>
        </p:nvSpPr>
        <p:spPr>
          <a:xfrm>
            <a:off x="4542218" y="2264416"/>
            <a:ext cx="2034929" cy="10618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TRL</a:t>
            </a:r>
            <a:r>
              <a:rPr lang="en-US" sz="36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53582706-F0F3-D2DE-B907-F56E3BA1C893}"/>
              </a:ext>
            </a:extLst>
          </p:cNvPr>
          <p:cNvSpPr>
            <a:spLocks/>
          </p:cNvSpPr>
          <p:nvPr/>
        </p:nvSpPr>
        <p:spPr>
          <a:xfrm>
            <a:off x="4579167" y="4311331"/>
            <a:ext cx="2034929" cy="10618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CRL</a:t>
            </a:r>
            <a:r>
              <a:rPr lang="en-US" sz="36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E2A1271-B195-3ADB-36EF-AF3C89CB3E7D}"/>
              </a:ext>
            </a:extLst>
          </p:cNvPr>
          <p:cNvSpPr>
            <a:spLocks/>
          </p:cNvSpPr>
          <p:nvPr/>
        </p:nvSpPr>
        <p:spPr>
          <a:xfrm>
            <a:off x="6959167" y="2264415"/>
            <a:ext cx="2034929" cy="10618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IRL</a:t>
            </a:r>
            <a:r>
              <a:rPr lang="en-US" sz="36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600" b="1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C78DCD33-B453-E4B4-D501-9869F06D3370}"/>
              </a:ext>
            </a:extLst>
          </p:cNvPr>
          <p:cNvSpPr>
            <a:spLocks/>
          </p:cNvSpPr>
          <p:nvPr/>
        </p:nvSpPr>
        <p:spPr>
          <a:xfrm>
            <a:off x="6996110" y="4311331"/>
            <a:ext cx="2034929" cy="10618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MRL</a:t>
            </a:r>
            <a:r>
              <a:rPr lang="en-US" sz="36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C9BA31C6-2B50-84C6-BC0A-49500CAB3A2D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4151118" y="2795342"/>
            <a:ext cx="391100" cy="0"/>
          </a:xfrm>
          <a:prstGeom prst="straightConnector1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8DD95785-A525-7864-22B8-4ED61A6C8E11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8994096" y="2795341"/>
            <a:ext cx="388862" cy="0"/>
          </a:xfrm>
          <a:prstGeom prst="straightConnector1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A384576B-7CDE-A61B-C7B0-35FA43381751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4134564" y="4842257"/>
            <a:ext cx="444603" cy="0"/>
          </a:xfrm>
          <a:prstGeom prst="straightConnector1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8482736D-8BE7-DAFA-4FCF-A74AB30E2927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9031039" y="4842257"/>
            <a:ext cx="351919" cy="0"/>
          </a:xfrm>
          <a:prstGeom prst="straightConnector1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98205C1-82EE-6820-957B-DE3B05EBE6F8}"/>
              </a:ext>
            </a:extLst>
          </p:cNvPr>
          <p:cNvSpPr txBox="1"/>
          <p:nvPr/>
        </p:nvSpPr>
        <p:spPr>
          <a:xfrm>
            <a:off x="2516847" y="2295784"/>
            <a:ext cx="18411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макета решения для демонстрации работоспособности технологии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3AB8E0-9A76-6839-4026-273BC6CE0764}"/>
              </a:ext>
            </a:extLst>
          </p:cNvPr>
          <p:cNvSpPr txBox="1"/>
          <p:nvPr/>
        </p:nvSpPr>
        <p:spPr>
          <a:xfrm>
            <a:off x="2786732" y="4341260"/>
            <a:ext cx="1385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Нахождение специалистов в  области нейросетей и юристов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A77933F-B0ED-8402-446E-4550581720B5}"/>
              </a:ext>
            </a:extLst>
          </p:cNvPr>
          <p:cNvSpPr txBox="1"/>
          <p:nvPr/>
        </p:nvSpPr>
        <p:spPr>
          <a:xfrm>
            <a:off x="9428774" y="2422862"/>
            <a:ext cx="1336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MVP,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привлечение инвесторов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49906F-1DB2-0E17-9A72-60EFEE08199F}"/>
              </a:ext>
            </a:extLst>
          </p:cNvPr>
          <p:cNvSpPr txBox="1"/>
          <p:nvPr/>
        </p:nvSpPr>
        <p:spPr>
          <a:xfrm>
            <a:off x="9249237" y="4599663"/>
            <a:ext cx="1558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Получение 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патента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3788EA42-CB97-6B64-3A69-5AABF6291DE7}"/>
              </a:ext>
            </a:extLst>
          </p:cNvPr>
          <p:cNvSpPr>
            <a:spLocks/>
          </p:cNvSpPr>
          <p:nvPr/>
        </p:nvSpPr>
        <p:spPr>
          <a:xfrm>
            <a:off x="1495930" y="2435216"/>
            <a:ext cx="957474" cy="7202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TRL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69D235B6-42FF-7F12-8015-F4DBDCE25D53}"/>
              </a:ext>
            </a:extLst>
          </p:cNvPr>
          <p:cNvCxnSpPr>
            <a:cxnSpLocks/>
          </p:cNvCxnSpPr>
          <p:nvPr/>
        </p:nvCxnSpPr>
        <p:spPr>
          <a:xfrm flipH="1" flipV="1">
            <a:off x="2249595" y="2795338"/>
            <a:ext cx="491067" cy="3"/>
          </a:xfrm>
          <a:prstGeom prst="straightConnector1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7AFC302D-18B2-649E-64FA-2614DED2E293}"/>
              </a:ext>
            </a:extLst>
          </p:cNvPr>
          <p:cNvSpPr>
            <a:spLocks/>
          </p:cNvSpPr>
          <p:nvPr/>
        </p:nvSpPr>
        <p:spPr>
          <a:xfrm>
            <a:off x="1519180" y="4452682"/>
            <a:ext cx="957474" cy="7202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RL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1768E901-AEA0-2E44-011F-A35E25BF723F}"/>
              </a:ext>
            </a:extLst>
          </p:cNvPr>
          <p:cNvCxnSpPr>
            <a:cxnSpLocks/>
          </p:cNvCxnSpPr>
          <p:nvPr/>
        </p:nvCxnSpPr>
        <p:spPr>
          <a:xfrm flipH="1" flipV="1">
            <a:off x="2271313" y="4830496"/>
            <a:ext cx="491068" cy="3548"/>
          </a:xfrm>
          <a:prstGeom prst="straightConnector1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7D81FA61-EB71-608A-5868-073108C5D611}"/>
              </a:ext>
            </a:extLst>
          </p:cNvPr>
          <p:cNvSpPr>
            <a:spLocks/>
          </p:cNvSpPr>
          <p:nvPr/>
        </p:nvSpPr>
        <p:spPr>
          <a:xfrm>
            <a:off x="10964363" y="2435216"/>
            <a:ext cx="957474" cy="7202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IRL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403AA1CC-72C3-D1A0-2BC4-2D56F631DD32}"/>
              </a:ext>
            </a:extLst>
          </p:cNvPr>
          <p:cNvCxnSpPr>
            <a:cxnSpLocks/>
          </p:cNvCxnSpPr>
          <p:nvPr/>
        </p:nvCxnSpPr>
        <p:spPr>
          <a:xfrm flipV="1">
            <a:off x="10684953" y="2795338"/>
            <a:ext cx="558821" cy="2"/>
          </a:xfrm>
          <a:prstGeom prst="straightConnector1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EA7CF151-A32B-9679-FC99-B3576BEB4A99}"/>
              </a:ext>
            </a:extLst>
          </p:cNvPr>
          <p:cNvSpPr>
            <a:spLocks/>
          </p:cNvSpPr>
          <p:nvPr/>
        </p:nvSpPr>
        <p:spPr>
          <a:xfrm>
            <a:off x="10958657" y="4452682"/>
            <a:ext cx="957474" cy="7202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MRL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99527D0A-4F14-4874-6FDC-09C939E34B88}"/>
              </a:ext>
            </a:extLst>
          </p:cNvPr>
          <p:cNvCxnSpPr>
            <a:cxnSpLocks/>
          </p:cNvCxnSpPr>
          <p:nvPr/>
        </p:nvCxnSpPr>
        <p:spPr>
          <a:xfrm flipV="1">
            <a:off x="10684953" y="4812804"/>
            <a:ext cx="558821" cy="2"/>
          </a:xfrm>
          <a:prstGeom prst="straightConnector1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BAB8036-02E1-A2A2-EEA7-76D87AB07B4E}"/>
              </a:ext>
            </a:extLst>
          </p:cNvPr>
          <p:cNvSpPr/>
          <p:nvPr/>
        </p:nvSpPr>
        <p:spPr>
          <a:xfrm>
            <a:off x="4303851" y="2110740"/>
            <a:ext cx="4934703" cy="3482340"/>
          </a:xfrm>
          <a:custGeom>
            <a:avLst/>
            <a:gdLst>
              <a:gd name="connsiteX0" fmla="*/ 0 w 4934703"/>
              <a:gd name="connsiteY0" fmla="*/ 0 h 3482340"/>
              <a:gd name="connsiteX1" fmla="*/ 4934703 w 4934703"/>
              <a:gd name="connsiteY1" fmla="*/ 0 h 3482340"/>
              <a:gd name="connsiteX2" fmla="*/ 4934703 w 4934703"/>
              <a:gd name="connsiteY2" fmla="*/ 3482340 h 3482340"/>
              <a:gd name="connsiteX3" fmla="*/ 0 w 4934703"/>
              <a:gd name="connsiteY3" fmla="*/ 3482340 h 3482340"/>
              <a:gd name="connsiteX4" fmla="*/ 0 w 4934703"/>
              <a:gd name="connsiteY4" fmla="*/ 0 h 3482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4703" h="3482340" extrusionOk="0">
                <a:moveTo>
                  <a:pt x="0" y="0"/>
                </a:moveTo>
                <a:cubicBezTo>
                  <a:pt x="576714" y="-55383"/>
                  <a:pt x="3924515" y="-84933"/>
                  <a:pt x="4934703" y="0"/>
                </a:cubicBezTo>
                <a:cubicBezTo>
                  <a:pt x="4897752" y="1585515"/>
                  <a:pt x="4901984" y="2229297"/>
                  <a:pt x="4934703" y="3482340"/>
                </a:cubicBezTo>
                <a:cubicBezTo>
                  <a:pt x="4152223" y="3460169"/>
                  <a:pt x="738848" y="3324123"/>
                  <a:pt x="0" y="3482340"/>
                </a:cubicBezTo>
                <a:cubicBezTo>
                  <a:pt x="-49840" y="3126488"/>
                  <a:pt x="62681" y="931316"/>
                  <a:pt x="0" y="0"/>
                </a:cubicBezTo>
                <a:close/>
              </a:path>
            </a:pathLst>
          </a:custGeom>
          <a:noFill/>
          <a:ln w="2857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271813317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6D5C61-9E98-EC67-68C4-BA3A09CE8B6B}"/>
              </a:ext>
            </a:extLst>
          </p:cNvPr>
          <p:cNvSpPr txBox="1"/>
          <p:nvPr/>
        </p:nvSpPr>
        <p:spPr>
          <a:xfrm>
            <a:off x="5143376" y="3648134"/>
            <a:ext cx="3433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сегодня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24F0EEF-EF9D-43BF-0D19-9F93DAAE1256}"/>
              </a:ext>
            </a:extLst>
          </p:cNvPr>
          <p:cNvSpPr txBox="1"/>
          <p:nvPr/>
        </p:nvSpPr>
        <p:spPr>
          <a:xfrm>
            <a:off x="4303390" y="1230438"/>
            <a:ext cx="2692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u="none" strike="noStrike" dirty="0">
                <a:solidFill>
                  <a:srgbClr val="1F1F1F"/>
                </a:solidFill>
                <a:effectLst/>
                <a:latin typeface="&quot;Google Sans&quot;"/>
              </a:rPr>
              <a:t>Сформулирована техническая концепция, установлены возможные области применения разработки</a:t>
            </a:r>
            <a:r>
              <a:rPr lang="ru-RU" sz="1200" dirty="0"/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DAFC58-ECDD-EE3C-84C2-19C66DDA42A0}"/>
              </a:ext>
            </a:extLst>
          </p:cNvPr>
          <p:cNvSpPr txBox="1"/>
          <p:nvPr/>
        </p:nvSpPr>
        <p:spPr>
          <a:xfrm>
            <a:off x="4392696" y="5648440"/>
            <a:ext cx="24240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u="none" strike="noStrike" dirty="0">
                <a:solidFill>
                  <a:srgbClr val="1F1F1F"/>
                </a:solidFill>
                <a:effectLst/>
                <a:latin typeface="&quot;Google Sans&quot;"/>
              </a:rPr>
              <a:t>Некомпетентная проектная команда без внешней поддержки </a:t>
            </a:r>
            <a:endParaRPr lang="ru-RU" sz="12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28CA740-2AAB-A943-4BF1-2B5AD0A226B1}"/>
              </a:ext>
            </a:extLst>
          </p:cNvPr>
          <p:cNvSpPr txBox="1"/>
          <p:nvPr/>
        </p:nvSpPr>
        <p:spPr>
          <a:xfrm>
            <a:off x="6900531" y="1573945"/>
            <a:ext cx="2247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u="none" strike="noStrike" dirty="0">
                <a:solidFill>
                  <a:srgbClr val="1F1F1F"/>
                </a:solidFill>
                <a:effectLst/>
                <a:latin typeface="&quot;Google Sans&quot;"/>
              </a:rPr>
              <a:t>Базовая оценка объема рынка </a:t>
            </a:r>
            <a:endParaRPr lang="ru-RU" sz="1200" dirty="0"/>
          </a:p>
        </p:txBody>
      </p: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D0CD3F9E-8D85-5077-01CC-96FC0308B0C5}"/>
              </a:ext>
            </a:extLst>
          </p:cNvPr>
          <p:cNvCxnSpPr>
            <a:cxnSpLocks/>
            <a:stCxn id="20" idx="0"/>
            <a:endCxn id="52" idx="2"/>
          </p:cNvCxnSpPr>
          <p:nvPr/>
        </p:nvCxnSpPr>
        <p:spPr>
          <a:xfrm flipV="1">
            <a:off x="5559683" y="1876769"/>
            <a:ext cx="90067" cy="387647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0E862358-D79A-C280-F1C7-CE95E7F2AB92}"/>
              </a:ext>
            </a:extLst>
          </p:cNvPr>
          <p:cNvCxnSpPr>
            <a:cxnSpLocks/>
            <a:stCxn id="22" idx="0"/>
            <a:endCxn id="56" idx="2"/>
          </p:cNvCxnSpPr>
          <p:nvPr/>
        </p:nvCxnSpPr>
        <p:spPr>
          <a:xfrm flipV="1">
            <a:off x="7976632" y="1850944"/>
            <a:ext cx="47699" cy="41347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6FF1EFDC-2396-4F7E-1FBF-61ECB755836B}"/>
              </a:ext>
            </a:extLst>
          </p:cNvPr>
          <p:cNvCxnSpPr>
            <a:cxnSpLocks/>
            <a:stCxn id="21" idx="2"/>
            <a:endCxn id="54" idx="0"/>
          </p:cNvCxnSpPr>
          <p:nvPr/>
        </p:nvCxnSpPr>
        <p:spPr>
          <a:xfrm>
            <a:off x="5596632" y="5373182"/>
            <a:ext cx="8084" cy="275258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C17BAA9E-FC0F-CEF4-BABB-C60E7F51BBD9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8013574" y="5373182"/>
            <a:ext cx="1" cy="312889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CC3C8BC-679D-ED0C-9414-9805A0A5B88A}"/>
              </a:ext>
            </a:extLst>
          </p:cNvPr>
          <p:cNvSpPr txBox="1"/>
          <p:nvPr/>
        </p:nvSpPr>
        <p:spPr>
          <a:xfrm>
            <a:off x="7140833" y="5648439"/>
            <a:ext cx="22421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u="none" strike="noStrike" dirty="0">
                <a:solidFill>
                  <a:srgbClr val="1F1F1F"/>
                </a:solidFill>
                <a:effectLst/>
                <a:latin typeface="&quot;Google Sans&quot;"/>
              </a:rPr>
              <a:t>Определена концепция производства</a:t>
            </a:r>
            <a:r>
              <a:rPr lang="ru-RU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0265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878172" y="400454"/>
            <a:ext cx="3368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 проекта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5647FFB-72D3-6B2D-247F-122EF59850CD}"/>
              </a:ext>
            </a:extLst>
          </p:cNvPr>
          <p:cNvSpPr txBox="1"/>
          <p:nvPr/>
        </p:nvSpPr>
        <p:spPr>
          <a:xfrm>
            <a:off x="2828925" y="3244334"/>
            <a:ext cx="6239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9" name="Рисунок 8" descr="Изображение выглядит как человек, темный&#10;&#10;Автоматически созданное описание">
            <a:extLst>
              <a:ext uri="{FF2B5EF4-FFF2-40B4-BE49-F238E27FC236}">
                <a16:creationId xmlns:a16="http://schemas.microsoft.com/office/drawing/2014/main" id="{6F4711EF-F1C2-E607-5337-351B244D93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02" y="1249495"/>
            <a:ext cx="3066825" cy="204455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ловек, темный&#10;&#10;Автоматически созданное описание">
            <a:extLst>
              <a:ext uri="{FF2B5EF4-FFF2-40B4-BE49-F238E27FC236}">
                <a16:creationId xmlns:a16="http://schemas.microsoft.com/office/drawing/2014/main" id="{2D200D22-E5AC-826D-AE87-67D51205CC7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138" y="1239465"/>
            <a:ext cx="3066825" cy="2044550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человек, темный, закрыть&#10;&#10;Автоматически созданное описание">
            <a:extLst>
              <a:ext uri="{FF2B5EF4-FFF2-40B4-BE49-F238E27FC236}">
                <a16:creationId xmlns:a16="http://schemas.microsoft.com/office/drawing/2014/main" id="{B0AB2386-4FEF-0175-2966-E094C277D4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156" y="1025684"/>
            <a:ext cx="3414369" cy="227624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33F153E-EC80-2103-75CF-E5311B7F62DD}"/>
              </a:ext>
            </a:extLst>
          </p:cNvPr>
          <p:cNvSpPr txBox="1"/>
          <p:nvPr/>
        </p:nvSpPr>
        <p:spPr>
          <a:xfrm>
            <a:off x="1643061" y="3268807"/>
            <a:ext cx="1898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Кандаурова Елена</a:t>
            </a:r>
          </a:p>
          <a:p>
            <a:r>
              <a:rPr lang="en-US" sz="1600" dirty="0">
                <a:latin typeface="Times New Roman" panose="02020603050405020304" pitchFamily="18" charset="0"/>
              </a:rPr>
              <a:t>    </a:t>
            </a:r>
            <a:r>
              <a:rPr lang="ru-RU" sz="1600" dirty="0">
                <a:latin typeface="Times New Roman" panose="02020603050405020304" pitchFamily="18" charset="0"/>
              </a:rPr>
              <a:t>   </a:t>
            </a:r>
            <a:r>
              <a:rPr lang="ru-RU" sz="1600" i="1" dirty="0">
                <a:latin typeface="Times New Roman" panose="02020603050405020304" pitchFamily="18" charset="0"/>
              </a:rPr>
              <a:t>Капитан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F53430-3674-18DE-A93E-F7D3E3266A50}"/>
              </a:ext>
            </a:extLst>
          </p:cNvPr>
          <p:cNvSpPr txBox="1"/>
          <p:nvPr/>
        </p:nvSpPr>
        <p:spPr>
          <a:xfrm>
            <a:off x="4057104" y="3264371"/>
            <a:ext cx="3606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Фисенко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Александр</a:t>
            </a:r>
          </a:p>
          <a:p>
            <a:r>
              <a:rPr lang="en-US" sz="1600" b="1" dirty="0">
                <a:latin typeface="Times New Roman" panose="02020603050405020304" pitchFamily="18" charset="0"/>
              </a:rPr>
              <a:t>    </a:t>
            </a:r>
            <a:r>
              <a:rPr lang="ru-RU" sz="1600" i="1" dirty="0">
                <a:latin typeface="Times New Roman" panose="02020603050405020304" pitchFamily="18" charset="0"/>
              </a:rPr>
              <a:t>Программист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0ACDF6-1383-37C4-41ED-90184366084F}"/>
              </a:ext>
            </a:extLst>
          </p:cNvPr>
          <p:cNvSpPr txBox="1"/>
          <p:nvPr/>
        </p:nvSpPr>
        <p:spPr>
          <a:xfrm>
            <a:off x="6789421" y="3294045"/>
            <a:ext cx="3606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Юрченко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Анастасия</a:t>
            </a:r>
          </a:p>
          <a:p>
            <a:r>
              <a:rPr lang="en-US" sz="1600" dirty="0">
                <a:latin typeface="Times New Roman" panose="02020603050405020304" pitchFamily="18" charset="0"/>
              </a:rPr>
              <a:t>   </a:t>
            </a:r>
            <a:r>
              <a:rPr lang="ru-RU" sz="1600" dirty="0">
                <a:latin typeface="Times New Roman" panose="02020603050405020304" pitchFamily="18" charset="0"/>
              </a:rPr>
              <a:t>    </a:t>
            </a:r>
            <a:r>
              <a:rPr lang="ru-RU" sz="1600" i="1" dirty="0">
                <a:latin typeface="Times New Roman" panose="02020603050405020304" pitchFamily="18" charset="0"/>
              </a:rPr>
              <a:t>Экономист</a:t>
            </a:r>
          </a:p>
        </p:txBody>
      </p:sp>
      <p:pic>
        <p:nvPicPr>
          <p:cNvPr id="22" name="Рисунок 21" descr="Изображение выглядит как человек, Человеческое лицо, одежда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D47A176E-8079-9232-5835-52354D754DB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206"/>
          <a:stretch/>
        </p:blipFill>
        <p:spPr>
          <a:xfrm>
            <a:off x="9275005" y="1117765"/>
            <a:ext cx="2339847" cy="220862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6C7321-612A-31F1-F419-386875F6B0A6}"/>
              </a:ext>
            </a:extLst>
          </p:cNvPr>
          <p:cNvSpPr txBox="1"/>
          <p:nvPr/>
        </p:nvSpPr>
        <p:spPr>
          <a:xfrm>
            <a:off x="9512657" y="3301930"/>
            <a:ext cx="3606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Шкута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Виктория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</a:rPr>
              <a:t>   </a:t>
            </a:r>
            <a:r>
              <a:rPr lang="ru-RU" sz="1600" i="1" dirty="0">
                <a:latin typeface="Times New Roman" panose="02020603050405020304" pitchFamily="18" charset="0"/>
              </a:rPr>
              <a:t>Программист</a:t>
            </a:r>
            <a:endParaRPr lang="ru-RU" sz="1600" b="1" i="1" dirty="0">
              <a:latin typeface="Times New Roman" panose="02020603050405020304" pitchFamily="18" charset="0"/>
            </a:endParaRPr>
          </a:p>
          <a:p>
            <a:endParaRPr lang="ru-RU" sz="1600" dirty="0">
              <a:latin typeface="+mj-lt"/>
            </a:endParaRPr>
          </a:p>
        </p:txBody>
      </p:sp>
      <p:pic>
        <p:nvPicPr>
          <p:cNvPr id="26" name="Рисунок 25" descr="Изображение выглядит как Человеческое лицо, человек, одежд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C2306509-550A-EC54-2CD5-76101494E09D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03"/>
          <a:stretch/>
        </p:blipFill>
        <p:spPr>
          <a:xfrm>
            <a:off x="2545223" y="3312444"/>
            <a:ext cx="2887344" cy="255615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0BEE66C-D031-9180-87CB-72788F4EE10F}"/>
              </a:ext>
            </a:extLst>
          </p:cNvPr>
          <p:cNvSpPr txBox="1"/>
          <p:nvPr/>
        </p:nvSpPr>
        <p:spPr>
          <a:xfrm>
            <a:off x="3016403" y="5801656"/>
            <a:ext cx="1867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Шевцов Андрей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</a:rPr>
              <a:t>  </a:t>
            </a:r>
            <a:r>
              <a:rPr lang="en-US" sz="1600" i="1" dirty="0">
                <a:latin typeface="Times New Roman" panose="02020603050405020304" pitchFamily="18" charset="0"/>
              </a:rPr>
              <a:t>Event-</a:t>
            </a:r>
            <a:r>
              <a:rPr lang="ru-RU" sz="1600" i="1" dirty="0" err="1">
                <a:latin typeface="Times New Roman" panose="02020603050405020304" pitchFamily="18" charset="0"/>
              </a:rPr>
              <a:t>менджер</a:t>
            </a:r>
            <a:r>
              <a:rPr lang="ru-RU" sz="1600" i="1" dirty="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29" name="Рисунок 28" descr="Изображение выглядит как Человеческое лицо, человек, одежда, ожерелье&#10;&#10;Автоматически созданное описание">
            <a:extLst>
              <a:ext uri="{FF2B5EF4-FFF2-40B4-BE49-F238E27FC236}">
                <a16:creationId xmlns:a16="http://schemas.microsoft.com/office/drawing/2014/main" id="{8DD71C44-A602-8337-E393-330041EC1562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41"/>
          <a:stretch/>
        </p:blipFill>
        <p:spPr>
          <a:xfrm>
            <a:off x="7778650" y="3817223"/>
            <a:ext cx="2076549" cy="2051379"/>
          </a:xfrm>
          <a:prstGeom prst="rect">
            <a:avLst/>
          </a:prstGeom>
        </p:spPr>
      </p:pic>
      <p:pic>
        <p:nvPicPr>
          <p:cNvPr id="31" name="Рисунок 30" descr="Изображение выглядит как одежда, человек, Человеческое лицо, джинсы&#10;&#10;Автоматически созданное описание">
            <a:extLst>
              <a:ext uri="{FF2B5EF4-FFF2-40B4-BE49-F238E27FC236}">
                <a16:creationId xmlns:a16="http://schemas.microsoft.com/office/drawing/2014/main" id="{287F9B96-CDD8-BF09-8D21-06039A968C7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4" t="15099" r="26821" b="31317"/>
          <a:stretch/>
        </p:blipFill>
        <p:spPr>
          <a:xfrm>
            <a:off x="5246799" y="3654141"/>
            <a:ext cx="2168941" cy="221509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699FD73-0696-BEFE-3F21-F67BE11A1CEE}"/>
              </a:ext>
            </a:extLst>
          </p:cNvPr>
          <p:cNvSpPr txBox="1"/>
          <p:nvPr/>
        </p:nvSpPr>
        <p:spPr>
          <a:xfrm>
            <a:off x="5440633" y="5789946"/>
            <a:ext cx="1867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Пасько София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</a:rPr>
              <a:t>  </a:t>
            </a:r>
            <a:r>
              <a:rPr lang="ru-RU" sz="1600" dirty="0">
                <a:latin typeface="Times New Roman" panose="02020603050405020304" pitchFamily="18" charset="0"/>
              </a:rPr>
              <a:t>  </a:t>
            </a:r>
            <a:r>
              <a:rPr lang="ru-RU" sz="1600" i="1" dirty="0">
                <a:latin typeface="Times New Roman" panose="02020603050405020304" pitchFamily="18" charset="0"/>
              </a:rPr>
              <a:t>Экономист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B8675E-AD5B-2367-B6AC-5614F2704F37}"/>
              </a:ext>
            </a:extLst>
          </p:cNvPr>
          <p:cNvSpPr txBox="1"/>
          <p:nvPr/>
        </p:nvSpPr>
        <p:spPr>
          <a:xfrm>
            <a:off x="7987716" y="5794564"/>
            <a:ext cx="1867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Данилов Денис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</a:rPr>
              <a:t>  </a:t>
            </a:r>
            <a:r>
              <a:rPr lang="ru-RU" sz="1600" dirty="0">
                <a:latin typeface="Times New Roman" panose="02020603050405020304" pitchFamily="18" charset="0"/>
              </a:rPr>
              <a:t>     </a:t>
            </a:r>
            <a:r>
              <a:rPr lang="ru-RU" sz="1600" i="1" dirty="0">
                <a:latin typeface="Times New Roman" panose="02020603050405020304" pitchFamily="18" charset="0"/>
              </a:rPr>
              <a:t>Спикер</a:t>
            </a:r>
          </a:p>
        </p:txBody>
      </p:sp>
    </p:spTree>
    <p:extLst>
      <p:ext uri="{BB962C8B-B14F-4D97-AF65-F5344CB8AC3E}">
        <p14:creationId xmlns:p14="http://schemas.microsoft.com/office/powerpoint/2010/main" val="2212654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878172" y="400454"/>
            <a:ext cx="8826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ЗАПРОС ОТ КОМАНДЫ ПРОЕКТА.</a:t>
            </a:r>
          </a:p>
          <a:p>
            <a:r>
              <a:rPr lang="ru-RU" sz="2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ЧТО НЕОБХОДИМО ДЛЯ РАЗВИТИЯ ПРОЕКТА?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5647FFB-72D3-6B2D-247F-122EF59850CD}"/>
              </a:ext>
            </a:extLst>
          </p:cNvPr>
          <p:cNvSpPr txBox="1"/>
          <p:nvPr/>
        </p:nvSpPr>
        <p:spPr>
          <a:xfrm>
            <a:off x="2828925" y="3244334"/>
            <a:ext cx="6239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4F0C28-496C-A1B9-BAEF-60B21FCEA4B6}"/>
              </a:ext>
            </a:extLst>
          </p:cNvPr>
          <p:cNvSpPr txBox="1"/>
          <p:nvPr/>
        </p:nvSpPr>
        <p:spPr>
          <a:xfrm>
            <a:off x="1931382" y="4706244"/>
            <a:ext cx="3798735" cy="1161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Финансовая поддержка</a:t>
            </a:r>
          </a:p>
          <a:p>
            <a:pPr marL="342900" indent="-342900" algn="just" fontAlgn="base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  <a:buAutoNum type="arabicParenR"/>
            </a:pPr>
            <a:endParaRPr lang="ru-RU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CE771E-13C3-B85E-65CF-7DC196692463}"/>
              </a:ext>
            </a:extLst>
          </p:cNvPr>
          <p:cNvSpPr txBox="1"/>
          <p:nvPr/>
        </p:nvSpPr>
        <p:spPr>
          <a:xfrm>
            <a:off x="6543024" y="4635514"/>
            <a:ext cx="5038016" cy="983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Помощь специалиста </a:t>
            </a:r>
            <a:b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информационной безопасности</a:t>
            </a:r>
          </a:p>
        </p:txBody>
      </p:sp>
      <p:pic>
        <p:nvPicPr>
          <p:cNvPr id="15" name="Picture 2" descr="Информационная безопасность">
            <a:extLst>
              <a:ext uri="{FF2B5EF4-FFF2-40B4-BE49-F238E27FC236}">
                <a16:creationId xmlns:a16="http://schemas.microsoft.com/office/drawing/2014/main" id="{3214B171-99DE-47FA-384E-9AA2BB7BD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423" y="2228164"/>
            <a:ext cx="3798736" cy="214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Финансовая поддержка субъектам малого и среднего предпринимательства  Нижневартовск 04.08.2017">
            <a:extLst>
              <a:ext uri="{FF2B5EF4-FFF2-40B4-BE49-F238E27FC236}">
                <a16:creationId xmlns:a16="http://schemas.microsoft.com/office/drawing/2014/main" id="{6D79797B-47F5-9ADF-56C4-3FFD561AA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751" y="2228164"/>
            <a:ext cx="3301999" cy="214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491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276" y="3211518"/>
            <a:ext cx="3646482" cy="364648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F81B6B-AC71-5C9F-1BED-2047E7070761}"/>
              </a:ext>
            </a:extLst>
          </p:cNvPr>
          <p:cNvSpPr txBox="1"/>
          <p:nvPr/>
        </p:nvSpPr>
        <p:spPr>
          <a:xfrm>
            <a:off x="2643933" y="2490783"/>
            <a:ext cx="7169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+mj-lt"/>
              </a:rPr>
              <a:t>БЛАГОДАРИМ ЗА ВНИМАНИЕ!</a:t>
            </a:r>
            <a:endParaRPr lang="ru-RU" sz="115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371</Words>
  <Application>Microsoft Office PowerPoint</Application>
  <PresentationFormat>Широкоэкранный</PresentationFormat>
  <Paragraphs>92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"Google Sans"</vt:lpstr>
      <vt:lpstr>Arial</vt:lpstr>
      <vt:lpstr>Calibri</vt:lpstr>
      <vt:lpstr>Calibri Light</vt:lpstr>
      <vt:lpstr>Lato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Кандаурова Елена Александровна</cp:lastModifiedBy>
  <cp:revision>40</cp:revision>
  <cp:lastPrinted>2022-09-29T12:11:38Z</cp:lastPrinted>
  <dcterms:created xsi:type="dcterms:W3CDTF">2022-09-27T13:57:51Z</dcterms:created>
  <dcterms:modified xsi:type="dcterms:W3CDTF">2023-11-16T16:50:38Z</dcterms:modified>
</cp:coreProperties>
</file>