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3"/>
    <p:sldId id="257" r:id="rId4"/>
    <p:sldId id="258" r:id="rId5"/>
    <p:sldId id="260" r:id="rId6"/>
    <p:sldId id="261" r:id="rId7"/>
    <p:sldId id="262" r:id="rId8"/>
    <p:sldId id="263" r:id="rId9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F44"/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60"/>
        <p:guide pos="38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handoutMaster" Target="handoutMasters/handoutMaster1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/>
              <a:t>Second level 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 smtClean="0">
              <a:sym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  <a:endParaRPr lang="en-US" dirty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4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4010" y="585470"/>
            <a:ext cx="9144000" cy="1299845"/>
          </a:xfrm>
        </p:spPr>
        <p:txBody>
          <a:bodyPr>
            <a:noAutofit/>
          </a:bodyPr>
          <a:p>
            <a:pPr algn="l"/>
            <a:r>
              <a:rPr lang="en-US" altLang="ru-RU" sz="8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Start</a:t>
            </a:r>
            <a:r>
              <a:rPr lang="en-GB" altLang="en-US" sz="8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u</a:t>
            </a:r>
            <a:r>
              <a:rPr lang="en-US" altLang="ru-RU" sz="8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pHub</a:t>
            </a:r>
            <a:endParaRPr lang="en-US" altLang="ru-RU" sz="8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4010" y="3159125"/>
            <a:ext cx="8085455" cy="2098675"/>
          </a:xfrm>
        </p:spPr>
        <p:txBody>
          <a:bodyPr>
            <a:noAutofit/>
          </a:bodyPr>
          <a:p>
            <a:pPr algn="l"/>
            <a:r>
              <a:rPr lang="ru-RU" altLang="ru-RU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charset="0"/>
                <a:cs typeface="Courier New" panose="02070309020205020404" charset="0"/>
              </a:rPr>
              <a:t>Проект о поиске способов постановки стартапов на конвейрное производство</a:t>
            </a:r>
            <a:endParaRPr lang="ru-RU" altLang="ru-RU" sz="3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charset="0"/>
              <a:cs typeface="Courier New" panose="0207030902020502040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4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Актуальность проекта</a:t>
            </a:r>
            <a:r>
              <a:rPr lang="ru-RU" altLang="en-US"/>
              <a:t> 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647700" y="1499235"/>
            <a:ext cx="10822940" cy="4878705"/>
          </a:xfrm>
        </p:spPr>
        <p:txBody>
          <a:bodyPr>
            <a:normAutofit fontScale="70000"/>
          </a:bodyPr>
          <a:p>
            <a:pPr>
              <a:lnSpc>
                <a:spcPct val="100000"/>
              </a:lnSpc>
            </a:pPr>
            <a:r>
              <a:rPr lang="ru-RU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Реализация своего бизнес-проекта почти всегда требует немалых вложений, которые зачастую трудно найти собственными силами. Помимо очевидной материальной составляющей также необходима команда компетентых разработчиков, способных окупить и преумножить вложения. Принимая во внимания оба этих фактора, мы разработали собственную идею заработка.</a:t>
            </a:r>
            <a:endParaRPr lang="ru-RU" altLang="en-US" b="1">
              <a:solidFill>
                <a:schemeClr val="bg1"/>
              </a:solidFill>
              <a:latin typeface="Courier New" panose="02070309020205020404" charset="0"/>
              <a:cs typeface="Courier New" panose="02070309020205020404" charset="0"/>
            </a:endParaRPr>
          </a:p>
          <a:p>
            <a:pPr>
              <a:lnSpc>
                <a:spcPct val="100000"/>
              </a:lnSpc>
            </a:pP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Имея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в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своей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команде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опыт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работы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в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маркетинге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и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в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сфере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digital,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мы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выступаем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генератором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идей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,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и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демонстрируем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как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работает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наш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проект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для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тех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,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кто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способен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масштабировать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начальный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продукт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.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Наша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успешная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бизнес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-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модель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выглядит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таким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образом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: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Нашли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идею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›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адаптировали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под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определённый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рынок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›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быстро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разработали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демонстрационную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версию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›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продали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.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Мы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даём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бизнесменам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уже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реализованную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идею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,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тем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самым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в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десятки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раз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сокращаем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им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путь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с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поиска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идеи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до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её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масштабирования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.</a:t>
            </a:r>
            <a:endParaRPr lang="en-US" altLang="ru-RU" b="1">
              <a:solidFill>
                <a:schemeClr val="bg1"/>
              </a:solidFill>
              <a:latin typeface="Courier New" panose="02070309020205020404" charset="0"/>
              <a:cs typeface="Courier New" panose="020703090202050204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565" y="173990"/>
            <a:ext cx="10515600" cy="1325563"/>
          </a:xfrm>
        </p:spPr>
        <p:txBody>
          <a:bodyPr/>
          <a:p>
            <a:r>
              <a:rPr lang="en-US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План</a:t>
            </a:r>
            <a:r>
              <a:rPr lang="en-US" altLang="ru-RU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действий</a:t>
            </a:r>
            <a:r>
              <a:rPr lang="en-US" altLang="ru-RU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:</a:t>
            </a:r>
            <a:endParaRPr lang="en-US" altLang="ru-RU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57200" y="1199515"/>
            <a:ext cx="7767955" cy="4977765"/>
          </a:xfrm>
        </p:spPr>
        <p:txBody>
          <a:bodyPr/>
          <a:p>
            <a:pPr>
              <a:lnSpc>
                <a:spcPct val="100000"/>
              </a:lnSpc>
            </a:pPr>
            <a:r>
              <a:rPr lang="ru-RU" altLang="en-US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1.</a:t>
            </a:r>
            <a:r>
              <a:rPr lang="ru-RU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Находим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подходящую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идею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на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площадках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для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поиска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инвесторов</a:t>
            </a:r>
            <a:endParaRPr lang="en-US" altLang="en-US" b="1">
              <a:solidFill>
                <a:schemeClr val="bg1"/>
              </a:solidFill>
              <a:latin typeface="Courier New" panose="02070309020205020404" charset="0"/>
              <a:cs typeface="Courier New" panose="02070309020205020404" charset="0"/>
            </a:endParaRPr>
          </a:p>
          <a:p>
            <a:pPr>
              <a:lnSpc>
                <a:spcPct val="100000"/>
              </a:lnSpc>
            </a:pP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2</a:t>
            </a:r>
            <a:r>
              <a:rPr lang="ru-RU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.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Прорабатываем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эту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идею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,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адаптируя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под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рынок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нашей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страны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.</a:t>
            </a:r>
            <a:endParaRPr lang="en-US" altLang="ru-RU" b="1">
              <a:solidFill>
                <a:schemeClr val="bg1"/>
              </a:solidFill>
              <a:latin typeface="Courier New" panose="02070309020205020404" charset="0"/>
              <a:cs typeface="Courier New" panose="02070309020205020404" charset="0"/>
            </a:endParaRPr>
          </a:p>
          <a:p>
            <a:pPr>
              <a:lnSpc>
                <a:spcPct val="100000"/>
              </a:lnSpc>
            </a:pP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3</a:t>
            </a:r>
            <a:r>
              <a:rPr lang="ru-RU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.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Выделяем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время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и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собственный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бюджет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на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разработку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MVP (minimal viable proje</a:t>
            </a:r>
            <a:r>
              <a:rPr lang="ru-RU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с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t).</a:t>
            </a:r>
            <a:endParaRPr lang="en-US" altLang="ru-RU" b="1">
              <a:solidFill>
                <a:schemeClr val="bg1"/>
              </a:solidFill>
              <a:latin typeface="Courier New" panose="02070309020205020404" charset="0"/>
              <a:cs typeface="Courier New" panose="02070309020205020404" charset="0"/>
            </a:endParaRPr>
          </a:p>
          <a:p>
            <a:pPr>
              <a:lnSpc>
                <a:spcPct val="100000"/>
              </a:lnSpc>
            </a:pP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4</a:t>
            </a:r>
            <a:r>
              <a:rPr lang="ru-RU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.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Этап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регистрации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себя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,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как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предпринимателей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.</a:t>
            </a:r>
            <a:endParaRPr lang="en-US" altLang="ru-RU" b="1">
              <a:solidFill>
                <a:schemeClr val="bg1"/>
              </a:solidFill>
              <a:latin typeface="Courier New" panose="02070309020205020404" charset="0"/>
              <a:cs typeface="Courier New" panose="0207030902020502040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787400" ty="0" sx="39000" sy="40000" algn="r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-635" y="0"/>
            <a:ext cx="7380605" cy="6858635"/>
          </a:xfrm>
          <a:solidFill>
            <a:srgbClr val="333F44"/>
          </a:solidFill>
          <a:ln>
            <a:noFill/>
          </a:ln>
        </p:spPr>
        <p:txBody>
          <a:bodyPr>
            <a:normAutofit/>
          </a:bodyPr>
          <a:p>
            <a:pPr indent="457200">
              <a:lnSpc>
                <a:spcPct val="100000"/>
              </a:lnSpc>
            </a:pPr>
            <a:endParaRPr lang="en-US" altLang="ru-RU">
              <a:solidFill>
                <a:schemeClr val="bg1"/>
              </a:solidFill>
              <a:effectLst/>
              <a:latin typeface="Courier New" panose="02070309020205020404" charset="0"/>
              <a:cs typeface="Courier New" panose="02070309020205020404" charset="0"/>
            </a:endParaRPr>
          </a:p>
          <a:p>
            <a:pPr indent="457200">
              <a:lnSpc>
                <a:spcPct val="100000"/>
              </a:lnSpc>
            </a:pPr>
            <a:r>
              <a:rPr lang="ru-RU" altLang="en-US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</a:rPr>
              <a:t>   </a:t>
            </a:r>
            <a:r>
              <a:rPr lang="en-US" altLang="ru-RU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</a:rPr>
              <a:t>5</a:t>
            </a:r>
            <a:r>
              <a:rPr lang="ru-RU" altLang="en-US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</a:rPr>
              <a:t>. </a:t>
            </a:r>
            <a:r>
              <a:rPr lang="en-US" altLang="en-US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</a:rPr>
              <a:t>Этап</a:t>
            </a:r>
            <a:r>
              <a:rPr lang="en-US" altLang="ru-RU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</a:rPr>
              <a:t>поиска</a:t>
            </a:r>
            <a:r>
              <a:rPr lang="en-US" altLang="ru-RU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</a:rPr>
              <a:t>инвесторов</a:t>
            </a:r>
            <a:r>
              <a:rPr lang="ru-RU" altLang="en-US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</a:rPr>
              <a:t>.       	Включает в себя следующие 	платформы:</a:t>
            </a:r>
            <a:endParaRPr lang="ru-RU" altLang="en-US" b="1">
              <a:solidFill>
                <a:schemeClr val="bg1"/>
              </a:solidFill>
              <a:effectLst/>
              <a:latin typeface="Courier New" panose="02070309020205020404" charset="0"/>
              <a:cs typeface="Courier New" panose="02070309020205020404" charset="0"/>
            </a:endParaRPr>
          </a:p>
          <a:p>
            <a:pPr indent="457200">
              <a:lnSpc>
                <a:spcPct val="100000"/>
              </a:lnSpc>
            </a:pPr>
            <a:r>
              <a:rPr lang="ru-RU" altLang="en-US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</a:rPr>
              <a:t>  </a:t>
            </a:r>
            <a:r>
              <a:rPr lang="en-US" altLang="ru-RU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</a:rPr>
              <a:t>1</a:t>
            </a:r>
            <a:r>
              <a:rPr lang="ru-RU" altLang="en-US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</a:rPr>
              <a:t>)</a:t>
            </a:r>
            <a:r>
              <a:rPr lang="en-US" altLang="ru-RU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</a:rPr>
              <a:t> Kickstarter</a:t>
            </a:r>
            <a:endParaRPr lang="en-US" altLang="ru-RU" b="1">
              <a:solidFill>
                <a:schemeClr val="bg1"/>
              </a:solidFill>
              <a:effectLst/>
              <a:latin typeface="Courier New" panose="02070309020205020404" charset="0"/>
              <a:cs typeface="Courier New" panose="02070309020205020404" charset="0"/>
            </a:endParaRPr>
          </a:p>
          <a:p>
            <a:pPr indent="457200">
              <a:lnSpc>
                <a:spcPct val="100000"/>
              </a:lnSpc>
            </a:pPr>
            <a:r>
              <a:rPr lang="ru-RU" altLang="en-US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</a:rPr>
              <a:t>  </a:t>
            </a:r>
            <a:r>
              <a:rPr lang="en-US" altLang="ru-RU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</a:rPr>
              <a:t>2</a:t>
            </a:r>
            <a:r>
              <a:rPr lang="ru-RU" altLang="en-US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  <a:sym typeface="+mn-ea"/>
              </a:rPr>
              <a:t>)</a:t>
            </a:r>
            <a:r>
              <a:rPr lang="en-US" altLang="ru-RU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</a:rPr>
              <a:t> Indiegogo</a:t>
            </a:r>
            <a:endParaRPr lang="en-US" altLang="ru-RU" b="1">
              <a:solidFill>
                <a:schemeClr val="bg1"/>
              </a:solidFill>
              <a:effectLst/>
              <a:latin typeface="Courier New" panose="02070309020205020404" charset="0"/>
              <a:cs typeface="Courier New" panose="02070309020205020404" charset="0"/>
            </a:endParaRPr>
          </a:p>
          <a:p>
            <a:pPr indent="457200">
              <a:lnSpc>
                <a:spcPct val="100000"/>
              </a:lnSpc>
            </a:pPr>
            <a:r>
              <a:rPr lang="ru-RU" altLang="en-US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</a:rPr>
              <a:t>  </a:t>
            </a:r>
            <a:r>
              <a:rPr lang="en-US" altLang="ru-RU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</a:rPr>
              <a:t>3</a:t>
            </a:r>
            <a:r>
              <a:rPr lang="ru-RU" altLang="en-US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  <a:sym typeface="+mn-ea"/>
              </a:rPr>
              <a:t>)</a:t>
            </a:r>
            <a:r>
              <a:rPr lang="en-US" altLang="ru-RU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</a:rPr>
              <a:t> GoFundMe</a:t>
            </a:r>
            <a:endParaRPr lang="en-US" altLang="ru-RU" b="1">
              <a:solidFill>
                <a:schemeClr val="bg1"/>
              </a:solidFill>
              <a:effectLst/>
              <a:latin typeface="Courier New" panose="02070309020205020404" charset="0"/>
              <a:cs typeface="Courier New" panose="02070309020205020404" charset="0"/>
            </a:endParaRPr>
          </a:p>
          <a:p>
            <a:pPr indent="457200">
              <a:lnSpc>
                <a:spcPct val="100000"/>
              </a:lnSpc>
            </a:pPr>
            <a:r>
              <a:rPr lang="ru-RU" altLang="en-US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</a:rPr>
              <a:t>  </a:t>
            </a:r>
            <a:r>
              <a:rPr lang="en-US" altLang="ru-RU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</a:rPr>
              <a:t>5</a:t>
            </a:r>
            <a:r>
              <a:rPr lang="ru-RU" altLang="en-US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  <a:sym typeface="+mn-ea"/>
              </a:rPr>
              <a:t>)</a:t>
            </a:r>
            <a:r>
              <a:rPr lang="en-US" altLang="ru-RU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</a:rPr>
              <a:t> SeedInvest</a:t>
            </a:r>
            <a:endParaRPr lang="en-US" altLang="ru-RU" b="1">
              <a:solidFill>
                <a:schemeClr val="bg1"/>
              </a:solidFill>
              <a:effectLst/>
              <a:latin typeface="Courier New" panose="02070309020205020404" charset="0"/>
              <a:cs typeface="Courier New" panose="02070309020205020404" charset="0"/>
            </a:endParaRPr>
          </a:p>
          <a:p>
            <a:pPr indent="457200">
              <a:lnSpc>
                <a:spcPct val="100000"/>
              </a:lnSpc>
            </a:pPr>
            <a:r>
              <a:rPr lang="ru-RU" altLang="en-US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</a:rPr>
              <a:t>  </a:t>
            </a:r>
            <a:r>
              <a:rPr lang="en-US" altLang="ru-RU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</a:rPr>
              <a:t>6</a:t>
            </a:r>
            <a:r>
              <a:rPr lang="ru-RU" altLang="en-US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  <a:sym typeface="+mn-ea"/>
              </a:rPr>
              <a:t>)</a:t>
            </a:r>
            <a:r>
              <a:rPr lang="en-US" altLang="ru-RU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</a:rPr>
              <a:t> Crowdcube</a:t>
            </a:r>
            <a:endParaRPr lang="en-US" altLang="ru-RU" b="1">
              <a:solidFill>
                <a:schemeClr val="bg1"/>
              </a:solidFill>
              <a:effectLst/>
              <a:latin typeface="Courier New" panose="02070309020205020404" charset="0"/>
              <a:cs typeface="Courier New" panose="02070309020205020404" charset="0"/>
            </a:endParaRPr>
          </a:p>
          <a:p>
            <a:pPr indent="457200">
              <a:lnSpc>
                <a:spcPct val="100000"/>
              </a:lnSpc>
            </a:pPr>
            <a:r>
              <a:rPr lang="ru-RU" altLang="en-US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</a:rPr>
              <a:t>  </a:t>
            </a:r>
            <a:r>
              <a:rPr lang="en-US" altLang="ru-RU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</a:rPr>
              <a:t>7</a:t>
            </a:r>
            <a:r>
              <a:rPr lang="ru-RU" altLang="en-US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  <a:sym typeface="+mn-ea"/>
              </a:rPr>
              <a:t>)</a:t>
            </a:r>
            <a:r>
              <a:rPr lang="en-US" altLang="ru-RU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</a:rPr>
              <a:t> Fundable</a:t>
            </a:r>
            <a:endParaRPr lang="en-US" altLang="ru-RU" b="1">
              <a:solidFill>
                <a:schemeClr val="bg1"/>
              </a:solidFill>
              <a:effectLst/>
              <a:latin typeface="Courier New" panose="02070309020205020404" charset="0"/>
              <a:cs typeface="Courier New" panose="02070309020205020404" charset="0"/>
            </a:endParaRPr>
          </a:p>
          <a:p>
            <a:pPr indent="457200">
              <a:lnSpc>
                <a:spcPct val="100000"/>
              </a:lnSpc>
            </a:pPr>
            <a:r>
              <a:rPr lang="ru-RU" altLang="en-US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</a:rPr>
              <a:t>  </a:t>
            </a:r>
            <a:r>
              <a:rPr lang="en-US" altLang="ru-RU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</a:rPr>
              <a:t>8</a:t>
            </a:r>
            <a:r>
              <a:rPr lang="ru-RU" altLang="en-US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  <a:sym typeface="+mn-ea"/>
              </a:rPr>
              <a:t>)</a:t>
            </a:r>
            <a:r>
              <a:rPr lang="en-US" altLang="ru-RU" b="1">
                <a:solidFill>
                  <a:schemeClr val="bg1"/>
                </a:solidFill>
                <a:effectLst/>
                <a:latin typeface="Courier New" panose="02070309020205020404" charset="0"/>
                <a:cs typeface="Courier New" panose="02070309020205020404" charset="0"/>
              </a:rPr>
              <a:t> Wefunder</a:t>
            </a:r>
            <a:endParaRPr lang="en-US" altLang="ru-RU" b="1">
              <a:solidFill>
                <a:schemeClr val="bg1"/>
              </a:solidFill>
              <a:effectLst/>
              <a:latin typeface="Courier New" panose="02070309020205020404" charset="0"/>
              <a:cs typeface="Courier New" panose="0207030902020502040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36000" r="-25000"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635" y="-635"/>
            <a:ext cx="7722235" cy="6859270"/>
          </a:xfrm>
          <a:solidFill>
            <a:srgbClr val="333F44"/>
          </a:solidFill>
        </p:spPr>
        <p:txBody>
          <a:bodyPr/>
          <a:p>
            <a:endParaRPr lang="en-US" altLang="ru-RU" b="1">
              <a:solidFill>
                <a:schemeClr val="bg1"/>
              </a:solidFill>
              <a:latin typeface="Courier New" panose="02070309020205020404" charset="0"/>
              <a:cs typeface="Courier New" panose="02070309020205020404" charset="0"/>
            </a:endParaRPr>
          </a:p>
          <a:p>
            <a:pPr indent="457200"/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GB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 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6</a:t>
            </a:r>
            <a:r>
              <a:rPr lang="ru-RU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.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С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полученных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денег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от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GB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	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инвестора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занимаемся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более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GB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	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детализированной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разработкой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, </a:t>
            </a:r>
            <a:r>
              <a:rPr lang="en-GB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	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тестируем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разные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функции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на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GB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	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имеющийся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небольшой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аудитории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, </a:t>
            </a:r>
            <a:r>
              <a:rPr lang="en-GB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	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а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также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делаем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большой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упор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на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GB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	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маркетинг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в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зависимости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от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GB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	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самого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стартапа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.</a:t>
            </a:r>
            <a:r>
              <a:rPr lang="ru-RU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Имея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уже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GB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	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продукт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и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идею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,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мы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будем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GB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	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понимать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целевую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аудиторию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,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ее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GB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	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боли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.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В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зависимости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от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этого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и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GB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	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будет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построена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будущая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воронка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GB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	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продаж</a:t>
            </a:r>
            <a:r>
              <a:rPr lang="ru-RU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.</a:t>
            </a:r>
            <a:endParaRPr lang="ru-RU" altLang="en-US" b="1">
              <a:solidFill>
                <a:schemeClr val="bg1"/>
              </a:solidFill>
              <a:latin typeface="Courier New" panose="02070309020205020404" charset="0"/>
              <a:cs typeface="Courier New" panose="0207030902020502040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61000" r="-7000"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635" y="635"/>
            <a:ext cx="7452995" cy="6857365"/>
          </a:xfrm>
          <a:solidFill>
            <a:srgbClr val="333F44"/>
          </a:solidFill>
        </p:spPr>
        <p:txBody>
          <a:bodyPr/>
          <a:p>
            <a:endParaRPr lang="en-US" altLang="ru-RU" b="1">
              <a:solidFill>
                <a:schemeClr val="bg1"/>
              </a:solidFill>
              <a:latin typeface="Courier New" panose="02070309020205020404" charset="0"/>
              <a:cs typeface="Courier New" panose="02070309020205020404" charset="0"/>
            </a:endParaRPr>
          </a:p>
          <a:p>
            <a:pPr indent="457200"/>
            <a:r>
              <a:rPr lang="en-GB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  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7</a:t>
            </a:r>
            <a:r>
              <a:rPr lang="ru-RU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.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Имея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небольшие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результаты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GB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	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продаем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проект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,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как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GB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	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потенциально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успешный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.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Для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GB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	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дальнейшего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развития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нужно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GB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	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большее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количество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средств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,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а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GB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	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также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более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квалифицированные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GB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	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специалисты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в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сфере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IT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и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GB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	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маркетинга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.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Наш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основной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GB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	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заработок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будет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строится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GB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	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именно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на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продаже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стартапа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. </a:t>
            </a:r>
            <a:r>
              <a:rPr lang="en-GB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	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Задача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сократить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время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с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GB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	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поиска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идеи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до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ее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продажи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,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и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GB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	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тем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самым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поставить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стартапы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GB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	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на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 </a:t>
            </a:r>
            <a:r>
              <a:rPr lang="en-US" altLang="en-US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конвеер</a:t>
            </a:r>
            <a:r>
              <a:rPr lang="en-US" altLang="ru-RU" b="1">
                <a:solidFill>
                  <a:schemeClr val="bg1"/>
                </a:solidFill>
                <a:latin typeface="Courier New" panose="02070309020205020404" charset="0"/>
                <a:cs typeface="Courier New" panose="02070309020205020404" charset="0"/>
              </a:rPr>
              <a:t>.</a:t>
            </a:r>
            <a:endParaRPr lang="en-US" altLang="ru-RU" b="1">
              <a:solidFill>
                <a:schemeClr val="bg1"/>
              </a:solidFill>
              <a:latin typeface="Courier New" panose="02070309020205020404" charset="0"/>
              <a:cs typeface="Courier New" panose="0207030902020502040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4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Команда проекта</a:t>
            </a:r>
            <a:endParaRPr lang="ru-RU" altLang="en-U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647700" y="3428365"/>
            <a:ext cx="6767830" cy="28448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ru-RU" altLang="en-US" sz="3600" b="1">
                <a:solidFill>
                  <a:schemeClr val="bg1"/>
                </a:solidFill>
              </a:rPr>
              <a:t>Нигматулин Р.Р.</a:t>
            </a:r>
            <a:br>
              <a:rPr lang="ru-RU" altLang="en-US" sz="3600" b="1">
                <a:solidFill>
                  <a:schemeClr val="bg1"/>
                </a:solidFill>
              </a:rPr>
            </a:br>
            <a:r>
              <a:rPr lang="ru-RU" altLang="en-US" sz="3600" b="1">
                <a:solidFill>
                  <a:schemeClr val="bg1"/>
                </a:solidFill>
              </a:rPr>
              <a:t>Тугай В.Г.</a:t>
            </a:r>
            <a:endParaRPr lang="ru-RU" altLang="en-US" sz="3600" b="1">
              <a:solidFill>
                <a:schemeClr val="bg1"/>
              </a:solidFill>
            </a:endParaRPr>
          </a:p>
          <a:p>
            <a:r>
              <a:rPr lang="ru-RU" altLang="en-US" sz="3600" b="1">
                <a:solidFill>
                  <a:schemeClr val="bg1"/>
                </a:solidFill>
                <a:sym typeface="+mn-ea"/>
              </a:rPr>
              <a:t>Иванова И.О.</a:t>
            </a:r>
            <a:endParaRPr lang="ru-RU" altLang="en-US" sz="3600" b="1">
              <a:solidFill>
                <a:schemeClr val="bg1"/>
              </a:solidFill>
              <a:sym typeface="+mn-ea"/>
            </a:endParaRPr>
          </a:p>
          <a:p>
            <a:r>
              <a:rPr lang="ru-RU" altLang="en-US" sz="3600" b="1">
                <a:solidFill>
                  <a:schemeClr val="bg1"/>
                </a:solidFill>
                <a:sym typeface="+mn-ea"/>
              </a:rPr>
              <a:t>Клюев Г.Е.</a:t>
            </a:r>
            <a:endParaRPr lang="ru-RU" altLang="en-US" sz="3600" b="1">
              <a:solidFill>
                <a:schemeClr val="bg1"/>
              </a:solidFill>
            </a:endParaRPr>
          </a:p>
          <a:p>
            <a:endParaRPr lang="ru-RU" altLang="en-US" sz="3600" b="1">
              <a:solidFill>
                <a:schemeClr val="bg1"/>
              </a:solidFill>
            </a:endParaRPr>
          </a:p>
          <a:p>
            <a:endParaRPr lang="ru-RU" altLang="en-US" sz="3600" b="1">
              <a:solidFill>
                <a:schemeClr val="bg1"/>
              </a:solidFill>
            </a:endParaRPr>
          </a:p>
        </p:txBody>
      </p:sp>
      <p:pic>
        <p:nvPicPr>
          <p:cNvPr id="7" name="Замещающее содержимое 6" descr="photo_2024-12-08_14-16-26"/>
          <p:cNvPicPr>
            <a:picLocks noChangeAspect="1"/>
          </p:cNvPicPr>
          <p:nvPr>
            <p:ph idx="1"/>
          </p:nvPr>
        </p:nvPicPr>
        <p:blipFill>
          <a:blip r:embed="rId1"/>
          <a:srcRect l="15325" t="18192" r="8558" b="11236"/>
          <a:stretch>
            <a:fillRect/>
          </a:stretch>
        </p:blipFill>
        <p:spPr>
          <a:xfrm>
            <a:off x="6938645" y="438150"/>
            <a:ext cx="4838065" cy="598233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2159</Words>
  <Application>WPS Presentation</Application>
  <PresentationFormat>宽屏</PresentationFormat>
  <Paragraphs>37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6" baseType="lpstr">
      <vt:lpstr>Arial</vt:lpstr>
      <vt:lpstr>SimSun</vt:lpstr>
      <vt:lpstr>Wingdings</vt:lpstr>
      <vt:lpstr>Calibri Light</vt:lpstr>
      <vt:lpstr>Calibri</vt:lpstr>
      <vt:lpstr>Courier New</vt:lpstr>
      <vt:lpstr>Microsoft YaHei</vt:lpstr>
      <vt:lpstr>Arial Unicode MS</vt:lpstr>
      <vt:lpstr>Office Theme</vt:lpstr>
      <vt:lpstr>StartupHub</vt:lpstr>
      <vt:lpstr>Актуальность проекта </vt:lpstr>
      <vt:lpstr>План действий: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Григорий Клюев</cp:lastModifiedBy>
  <cp:revision>4</cp:revision>
  <dcterms:created xsi:type="dcterms:W3CDTF">2024-12-07T17:21:00Z</dcterms:created>
  <dcterms:modified xsi:type="dcterms:W3CDTF">2024-12-08T11:17:54Z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1049-12.2.0.19307</vt:lpwstr>
  </property>
  <property fmtid="{D5CDD505-2E9C-101B-9397-08002B2CF9AE}" pid="3" name="ICV">
    <vt:lpwstr>F60198D832AE40C892371A57AE235D44_12</vt:lpwstr>
  </property>
</Properties>
</file>