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3" r:id="rId2"/>
    <p:sldId id="265" r:id="rId3"/>
    <p:sldId id="266" r:id="rId4"/>
    <p:sldId id="267" r:id="rId5"/>
    <p:sldId id="268" r:id="rId6"/>
    <p:sldId id="269" r:id="rId7"/>
    <p:sldId id="270" r:id="rId8"/>
    <p:sldId id="275" r:id="rId9"/>
    <p:sldId id="271" r:id="rId10"/>
    <p:sldId id="272" r:id="rId11"/>
    <p:sldId id="273" r:id="rId12"/>
  </p:sldIdLst>
  <p:sldSz cx="20104100" cy="11309350"/>
  <p:notesSz cx="20104100" cy="1130935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Lato" panose="020B0604020202020204" charset="0"/>
      <p:regular r:id="rId17"/>
      <p:bold r:id="rId18"/>
      <p:italic r:id="rId19"/>
      <p:boldItalic r:id="rId20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96" autoAdjust="0"/>
    <p:restoredTop sz="94660"/>
  </p:normalViewPr>
  <p:slideViewPr>
    <p:cSldViewPr>
      <p:cViewPr varScale="1">
        <p:scale>
          <a:sx n="38" d="100"/>
          <a:sy n="38" d="100"/>
        </p:scale>
        <p:origin x="832" y="6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34388" y="936377"/>
            <a:ext cx="18035322" cy="6286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jpeg"/><Relationship Id="rId5" Type="http://schemas.openxmlformats.org/officeDocument/2006/relationships/image" Target="../media/image3.wmf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jpeg"/><Relationship Id="rId4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jpeg"/><Relationship Id="rId4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jpeg"/><Relationship Id="rId4" Type="http://schemas.openxmlformats.org/officeDocument/2006/relationships/image" Target="../media/image3.wmf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jpeg"/><Relationship Id="rId4" Type="http://schemas.openxmlformats.org/officeDocument/2006/relationships/image" Target="../media/image3.wmf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jpeg"/><Relationship Id="rId4" Type="http://schemas.openxmlformats.org/officeDocument/2006/relationships/image" Target="../media/image3.wmf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jpeg"/><Relationship Id="rId4" Type="http://schemas.openxmlformats.org/officeDocument/2006/relationships/image" Target="../media/image3.wmf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jpeg"/><Relationship Id="rId4" Type="http://schemas.openxmlformats.org/officeDocument/2006/relationships/image" Target="../media/image3.wmf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jpeg"/><Relationship Id="rId4" Type="http://schemas.openxmlformats.org/officeDocument/2006/relationships/image" Target="../media/image3.wmf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jpeg"/><Relationship Id="rId4" Type="http://schemas.openxmlformats.org/officeDocument/2006/relationships/image" Target="../media/image3.wmf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jpeg"/><Relationship Id="rId4" Type="http://schemas.openxmlformats.org/officeDocument/2006/relationships/image" Target="../media/image3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B4B5BAB-6B98-4D34-835F-2E78B5E91C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196" y="5202755"/>
            <a:ext cx="6670054" cy="5910593"/>
          </a:xfrm>
          <a:prstGeom prst="rect">
            <a:avLst/>
          </a:prstGeom>
        </p:spPr>
      </p:pic>
      <p:sp>
        <p:nvSpPr>
          <p:cNvPr id="45" name="Прямоугольник 44"/>
          <p:cNvSpPr/>
          <p:nvPr/>
        </p:nvSpPr>
        <p:spPr>
          <a:xfrm>
            <a:off x="789079" y="2896781"/>
            <a:ext cx="138841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tx2"/>
                </a:solidFill>
              </a:rPr>
              <a:t>Акселерационная программа Ставропольского ГАУ </a:t>
            </a:r>
            <a:r>
              <a:rPr lang="ru-RU" sz="3200" b="1" cap="all" dirty="0">
                <a:solidFill>
                  <a:schemeClr val="tx2"/>
                </a:solidFill>
              </a:rPr>
              <a:t>«</a:t>
            </a:r>
            <a:r>
              <a:rPr lang="ru-RU" sz="3200" b="1" cap="all" dirty="0" err="1">
                <a:solidFill>
                  <a:schemeClr val="tx2"/>
                </a:solidFill>
              </a:rPr>
              <a:t>Agro&amp;InfraUP</a:t>
            </a:r>
            <a:r>
              <a:rPr lang="ru-RU" sz="3200" b="1" cap="all" dirty="0">
                <a:solidFill>
                  <a:schemeClr val="tx2"/>
                </a:solidFill>
              </a:rPr>
              <a:t>»</a:t>
            </a:r>
            <a:endParaRPr lang="ru-RU" sz="3200" b="1" dirty="0">
              <a:solidFill>
                <a:schemeClr val="tx2"/>
              </a:solidFill>
            </a:endParaRPr>
          </a:p>
        </p:txBody>
      </p:sp>
      <p:grpSp>
        <p:nvGrpSpPr>
          <p:cNvPr id="47" name="object 10"/>
          <p:cNvGrpSpPr/>
          <p:nvPr/>
        </p:nvGrpSpPr>
        <p:grpSpPr>
          <a:xfrm>
            <a:off x="12041392" y="3597275"/>
            <a:ext cx="8070850" cy="5436855"/>
            <a:chOff x="11566123" y="1047087"/>
            <a:chExt cx="8538210" cy="7333615"/>
          </a:xfrm>
        </p:grpSpPr>
        <p:sp>
          <p:nvSpPr>
            <p:cNvPr id="48" name="object 11"/>
            <p:cNvSpPr/>
            <p:nvPr/>
          </p:nvSpPr>
          <p:spPr>
            <a:xfrm>
              <a:off x="12830283" y="1108417"/>
              <a:ext cx="7273925" cy="7272655"/>
            </a:xfrm>
            <a:custGeom>
              <a:avLst/>
              <a:gdLst/>
              <a:ahLst/>
              <a:cxnLst/>
              <a:rect l="l" t="t" r="r" b="b"/>
              <a:pathLst>
                <a:path w="7273925" h="7272655">
                  <a:moveTo>
                    <a:pt x="7273809" y="0"/>
                  </a:moveTo>
                  <a:lnTo>
                    <a:pt x="5644561" y="0"/>
                  </a:lnTo>
                  <a:lnTo>
                    <a:pt x="5644561" y="2112050"/>
                  </a:lnTo>
                  <a:lnTo>
                    <a:pt x="2683876" y="2112050"/>
                  </a:lnTo>
                  <a:lnTo>
                    <a:pt x="2683876" y="3552080"/>
                  </a:lnTo>
                  <a:lnTo>
                    <a:pt x="12041" y="3552080"/>
                  </a:lnTo>
                  <a:lnTo>
                    <a:pt x="12041" y="5496115"/>
                  </a:lnTo>
                  <a:lnTo>
                    <a:pt x="0" y="5520125"/>
                  </a:lnTo>
                  <a:lnTo>
                    <a:pt x="2852373" y="5524093"/>
                  </a:lnTo>
                  <a:lnTo>
                    <a:pt x="2852373" y="7272155"/>
                  </a:lnTo>
                  <a:lnTo>
                    <a:pt x="7273809" y="7272155"/>
                  </a:lnTo>
                  <a:lnTo>
                    <a:pt x="7273809" y="0"/>
                  </a:lnTo>
                  <a:close/>
                </a:path>
              </a:pathLst>
            </a:custGeom>
            <a:solidFill>
              <a:srgbClr val="0543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12"/>
            <p:cNvSpPr/>
            <p:nvPr/>
          </p:nvSpPr>
          <p:spPr>
            <a:xfrm>
              <a:off x="11587065" y="1068029"/>
              <a:ext cx="6450330" cy="3185795"/>
            </a:xfrm>
            <a:custGeom>
              <a:avLst/>
              <a:gdLst/>
              <a:ahLst/>
              <a:cxnLst/>
              <a:rect l="l" t="t" r="r" b="b"/>
              <a:pathLst>
                <a:path w="6450330" h="3185795">
                  <a:moveTo>
                    <a:pt x="6450002" y="1705937"/>
                  </a:moveTo>
                  <a:lnTo>
                    <a:pt x="3354002" y="1705937"/>
                  </a:lnTo>
                  <a:lnTo>
                    <a:pt x="3354002" y="3185295"/>
                  </a:lnTo>
                  <a:lnTo>
                    <a:pt x="0" y="3185295"/>
                  </a:lnTo>
                  <a:lnTo>
                    <a:pt x="0" y="990912"/>
                  </a:lnTo>
                  <a:lnTo>
                    <a:pt x="5136545" y="990912"/>
                  </a:lnTo>
                  <a:lnTo>
                    <a:pt x="5136545" y="0"/>
                  </a:lnTo>
                  <a:lnTo>
                    <a:pt x="6445112" y="0"/>
                  </a:lnTo>
                  <a:lnTo>
                    <a:pt x="6450002" y="1705937"/>
                  </a:lnTo>
                  <a:close/>
                </a:path>
              </a:pathLst>
            </a:custGeom>
            <a:ln w="41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13"/>
          <p:cNvSpPr/>
          <p:nvPr/>
        </p:nvSpPr>
        <p:spPr>
          <a:xfrm>
            <a:off x="16657955" y="9209022"/>
            <a:ext cx="3446145" cy="1437005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E218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Прямоугольник 56"/>
          <p:cNvSpPr/>
          <p:nvPr/>
        </p:nvSpPr>
        <p:spPr>
          <a:xfrm>
            <a:off x="789079" y="3762859"/>
            <a:ext cx="10774103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Омский государственный аграрный университет</a:t>
            </a:r>
            <a:b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им. П.А. Столыпина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050591" y="9573581"/>
            <a:ext cx="234468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Отряд “А”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42" name="Рисунок 41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54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6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Скругленный прямоугольник 2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5B4E2BF-98F8-4DE8-9332-F8B9A13D53D1}"/>
              </a:ext>
            </a:extLst>
          </p:cNvPr>
          <p:cNvSpPr txBox="1"/>
          <p:nvPr/>
        </p:nvSpPr>
        <p:spPr>
          <a:xfrm>
            <a:off x="8551024" y="8127031"/>
            <a:ext cx="60515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spc="300" dirty="0" err="1">
                <a:solidFill>
                  <a:schemeClr val="tx2">
                    <a:lumMod val="75000"/>
                  </a:schemeClr>
                </a:solidFill>
              </a:rPr>
              <a:t>ЭкоПродукт</a:t>
            </a:r>
            <a:r>
              <a:rPr lang="ru-RU" sz="4400" b="1" spc="300" dirty="0">
                <a:solidFill>
                  <a:schemeClr val="tx2">
                    <a:lumMod val="75000"/>
                  </a:schemeClr>
                </a:solidFill>
              </a:rPr>
              <a:t> на растительной основе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71186" y="3444875"/>
            <a:ext cx="18161728" cy="57058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48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Актуальность темы 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4000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проекта обусловлена рядом активно развивающихся состояний, при которых существующие средства достижения целей становятся неадекватными, в результате чего возникают непредсказуемые ситуации, так называемые кризисы.</a:t>
            </a:r>
            <a:br>
              <a:rPr lang="ru-RU" sz="3600" i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600" i="1" dirty="0">
              <a:solidFill>
                <a:srgbClr val="00206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4000" b="1" i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Глобальное потепление;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4000" b="1" i="1" dirty="0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Перенаселение</a:t>
            </a:r>
            <a:r>
              <a:rPr lang="ru-RU" sz="4000" b="1" i="1" dirty="0">
                <a:solidFill>
                  <a:srgbClr val="00206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4000" i="1" dirty="0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i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Продовольственный кризис.</a:t>
            </a:r>
            <a:endParaRPr lang="ru-RU" sz="4000" i="1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128166" y="320675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13672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53741" y="2759075"/>
            <a:ext cx="16396617" cy="7451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СУТЬ РЕШЕНИЯ </a:t>
            </a:r>
            <a:endParaRPr lang="ru-RU" sz="3600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ru-RU" sz="36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Научно-технологическая идея заключается в функциональном значение проекта в: диетической, экологической, </a:t>
            </a:r>
            <a:r>
              <a:rPr lang="ru-RU" sz="3600" dirty="0" err="1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гипоаллергической</a:t>
            </a:r>
            <a:r>
              <a:rPr lang="ru-RU" sz="36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антиокислительной, вегетарианской, персонализированной направленности.</a:t>
            </a:r>
          </a:p>
          <a:p>
            <a:pPr lvl="0"/>
            <a:endParaRPr lang="ru-RU" sz="36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ru-RU" sz="36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Научная новизна проектного решения заключается в применении биотехнологических способов</a:t>
            </a:r>
          </a:p>
          <a:p>
            <a:pPr lvl="0"/>
            <a:r>
              <a:rPr lang="ru-RU" sz="36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обработки вариативных композиционных решений, содержащих растительное сырье и компоненты микробиологического и ферментного происхождения, с целью сохранения </a:t>
            </a:r>
            <a:r>
              <a:rPr lang="ru-RU" sz="3600" dirty="0" err="1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нативных</a:t>
            </a:r>
            <a:r>
              <a:rPr lang="ru-RU" sz="36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свойств сырья и усилению органолептических свойств продукта в определенном направлении, так называемом «без мясном мясе».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3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2979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65250" y="3646894"/>
            <a:ext cx="17789211" cy="64071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44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 СВЯЗИ С ТЕМ</a:t>
            </a:r>
            <a:r>
              <a:rPr lang="ru-RU" sz="44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что данная разработка связана с производством продукта на основе растительного сырья, данный продукт может использоваться населением любого возраста.  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44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Для определения типа потребителя можно сконцентрироваться на </a:t>
            </a:r>
            <a:r>
              <a:rPr lang="ru-RU" sz="4400" dirty="0" err="1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веганах</a:t>
            </a:r>
            <a:r>
              <a:rPr lang="ru-RU" sz="44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населении в возрасте от 18-35 лет, которое очень заинтересовано на употребление новинок. 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3200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3200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3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19488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21748" y="2149475"/>
            <a:ext cx="16860604" cy="8156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44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СУЩЕСТВУЮЩИЕ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на современном рынке производители альтернативных источников белка, растительного мяса уделяю большое внимание получению продукции определенной текстуры, определенных органолептических показателей (в зависимости от заданных характеристик исходного сырья).  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 сожалению, производители не затрагивают сторону биологической полноценности готового продукта: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Полноценность продукта в биологическом отношении (в связи с отсутствием лимитирующих аминокислот- лизин и треонин);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Усиление процесса доступности отдельных аминокислот, в зависимости от наличия в основном сырье ингибиторов протеаз;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Трудность в переваривании пищеварительными протеазами  основного сырья (оболочек из клетчатки);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Отсутствие защитных факторов, способствующих предотвратить снижение биологической ценности продукта (в связи с температурным воздействием).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3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8773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87974" y="3597275"/>
            <a:ext cx="166116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Лабораторная себестоимость продукта по рецептуре составила 304,55 руб. за 1 кг. </a:t>
            </a:r>
          </a:p>
          <a:p>
            <a:r>
              <a:rPr lang="ru-RU" sz="36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 рамках опытного производства с учетом затрат труда и коммунальных услуг по нашим оценкам данная себестоимость может вырасти на 20-30% и составить до 400 руб. за 1 кг, что значительно ниже рыночной стоимости конкурентов (в 2-3 раза). Кроме того, масштабирование производства и оптимизация рецептуры в дальнейшем может способствовать снижению себестоимости производства. Такой разрыв в стоимости в принципе позволяет выстроить эффективную рыночную модель, но это требует привлечения в проект предпринимательских компетенций.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67550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55650" y="2301875"/>
            <a:ext cx="19348450" cy="8156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4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ПЕРВЫЙ ЭТАП</a:t>
            </a:r>
            <a:endParaRPr lang="ru-RU" sz="3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 квартал 2023: Проведение </a:t>
            </a:r>
            <a:r>
              <a:rPr lang="ru-RU" sz="4000" dirty="0" err="1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кореляционной</a:t>
            </a:r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зависимости между установленными</a:t>
            </a:r>
          </a:p>
          <a:p>
            <a:pPr lvl="0"/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требованиями к разрабатываемому </a:t>
            </a:r>
            <a:r>
              <a:rPr lang="ru-RU" sz="4000" dirty="0" err="1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экопродукту</a:t>
            </a:r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и намеченному проекту</a:t>
            </a:r>
          </a:p>
          <a:p>
            <a:pPr lvl="0"/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исследований</a:t>
            </a:r>
          </a:p>
          <a:p>
            <a:pPr lvl="0"/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 квартал 2023: Подбор и апробация всех компонентов биологически</a:t>
            </a:r>
          </a:p>
          <a:p>
            <a:pPr lvl="0"/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обогащенного </a:t>
            </a:r>
            <a:r>
              <a:rPr lang="ru-RU" sz="4000" dirty="0" err="1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экопродукта</a:t>
            </a:r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функционального и персонализированного назначения</a:t>
            </a:r>
          </a:p>
          <a:p>
            <a:pPr lvl="0"/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 квартал 2023: Анализ микробиологических показателей биообъектов и</a:t>
            </a:r>
          </a:p>
          <a:p>
            <a:pPr lvl="0"/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определение их антагонистической активности по отношению к рецептурной</a:t>
            </a:r>
          </a:p>
          <a:p>
            <a:pPr lvl="0"/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смеси</a:t>
            </a:r>
          </a:p>
          <a:p>
            <a:pPr lvl="0"/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3 квартал 2023: Биотехнологические исследования по работе с </a:t>
            </a:r>
            <a:r>
              <a:rPr lang="ru-RU" sz="4000" dirty="0" err="1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биосодержащими</a:t>
            </a:r>
            <a:endParaRPr lang="ru-RU" sz="40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ru-RU" sz="4000" dirty="0" err="1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энзимосоединениями</a:t>
            </a:r>
            <a:endParaRPr lang="ru-RU" sz="40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4 квартал 2023: Подбор оптимальных компонентов для опытного образца</a:t>
            </a:r>
          </a:p>
          <a:p>
            <a:pPr lvl="0"/>
            <a:r>
              <a:rPr lang="ru-RU" sz="4000" dirty="0" err="1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экопродукта</a:t>
            </a:r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Проведение серии первичных лабораторных исследований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33914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74650" y="2987675"/>
            <a:ext cx="19354799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4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ВТОРОЙ ЭТАП</a:t>
            </a:r>
          </a:p>
          <a:p>
            <a:pPr lvl="0"/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 квартал 2024: Оценка качественных и физико-химических показателей продукта</a:t>
            </a:r>
          </a:p>
          <a:p>
            <a:pPr lvl="0"/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 квартал 2024: Определение наиболее подходящего и менее затратного по</a:t>
            </a:r>
          </a:p>
          <a:p>
            <a:pPr lvl="0"/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времени способа приготовления продукта с целью сохранения всех заявленных</a:t>
            </a:r>
          </a:p>
          <a:p>
            <a:pPr lvl="0"/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свойств продукта</a:t>
            </a:r>
          </a:p>
          <a:p>
            <a:pPr lvl="0"/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3 квартал 2024: Установление сроков годности как полуфабриката, так и готового</a:t>
            </a:r>
          </a:p>
          <a:p>
            <a:pPr lvl="0"/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продукта. Проработка блистерной </a:t>
            </a:r>
            <a:r>
              <a:rPr lang="ru-RU" sz="4000" dirty="0" err="1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экоупаковки</a:t>
            </a:r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и размещение информации на</a:t>
            </a:r>
          </a:p>
          <a:p>
            <a:pPr lvl="0"/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этикетке</a:t>
            </a:r>
          </a:p>
          <a:p>
            <a:pPr lvl="0"/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4 квартал 2024: Разработка рекламной компании продукта и привлечение</a:t>
            </a:r>
          </a:p>
          <a:p>
            <a:pPr lvl="0"/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инвесторов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588586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63014" y="3749675"/>
            <a:ext cx="165354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ПРИМЕРНЫЙ ОБЪЕМ ЗАТРАЧИВАЕМЫХ ДЕНЕЖНЫХ СРЕДСТВ:</a:t>
            </a:r>
          </a:p>
          <a:p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-Аренда помещения (≈20000 </a:t>
            </a:r>
            <a:r>
              <a:rPr lang="ru-RU" sz="4000" dirty="0" err="1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т.р</a:t>
            </a:r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);</a:t>
            </a:r>
          </a:p>
          <a:p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-Закупка сырья (≈2000 </a:t>
            </a:r>
            <a:r>
              <a:rPr lang="ru-RU" sz="4000" dirty="0" err="1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т.р</a:t>
            </a:r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);</a:t>
            </a:r>
          </a:p>
          <a:p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-Закупка биоматериалов (≈1500 </a:t>
            </a:r>
            <a:r>
              <a:rPr lang="ru-RU" sz="4000" dirty="0" err="1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т.р</a:t>
            </a:r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);</a:t>
            </a:r>
          </a:p>
          <a:p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-Реактивы для проведения лабораторных испытаний (≈10000 </a:t>
            </a:r>
            <a:r>
              <a:rPr lang="ru-RU" sz="4000" dirty="0" err="1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т.р</a:t>
            </a:r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);</a:t>
            </a:r>
          </a:p>
          <a:p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-Закупка базового оборудования (≈ 15000 </a:t>
            </a:r>
            <a:r>
              <a:rPr lang="ru-RU" sz="4000" dirty="0" err="1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т.р</a:t>
            </a:r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.);</a:t>
            </a:r>
          </a:p>
          <a:p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-Инвестиции на разработку упаковки (≈ 25000 </a:t>
            </a:r>
            <a:r>
              <a:rPr lang="ru-RU" sz="4000" dirty="0" err="1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т.р</a:t>
            </a:r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.);</a:t>
            </a:r>
          </a:p>
          <a:p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-Инвестиции в рекламную компанию (≈ 30000 </a:t>
            </a:r>
            <a:r>
              <a:rPr lang="ru-RU" sz="4000" dirty="0" err="1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т.р</a:t>
            </a:r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.);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71643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049890" y="3216275"/>
            <a:ext cx="16835316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4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ПРЕДЛОЖЕНИЯ </a:t>
            </a:r>
            <a:b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Адаптировать имеющуюся технологию производства «Растительного мяса» в виде фрикаделек для получения опытной партии данного продукта;</a:t>
            </a:r>
            <a:br>
              <a:rPr lang="ru-RU" sz="36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36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Оформление прав на интеллектуальную собственность, т.е. заявки на изобретение РФ:  «Композиция для производства альтернативного вида белка» и « Способ производства растительного мяса»;</a:t>
            </a:r>
            <a:br>
              <a:rPr lang="ru-RU" sz="36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36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Проведение научных исследований для расширения ассортиментной линейки данного вида продукции: котлеты, бифштексы, биточки, крокеты, тефтели, зразы, </a:t>
            </a:r>
            <a:r>
              <a:rPr lang="ru-RU" sz="3600" dirty="0" err="1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деволяй</a:t>
            </a:r>
            <a:r>
              <a:rPr lang="ru-RU" sz="36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RU" sz="3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00980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67578" y="3597275"/>
            <a:ext cx="17602200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КОМАНДА</a:t>
            </a:r>
            <a:r>
              <a:rPr lang="ru-RU" dirty="0"/>
              <a:t> </a:t>
            </a:r>
          </a:p>
          <a:p>
            <a:br>
              <a:rPr lang="ru-RU" sz="36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Амбарцумян Карен </a:t>
            </a:r>
            <a:r>
              <a:rPr lang="ru-RU" sz="3600" i="1" dirty="0" err="1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Геворгович</a:t>
            </a:r>
            <a:r>
              <a:rPr lang="ru-RU" sz="36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магистр </a:t>
            </a:r>
            <a:r>
              <a:rPr lang="en-US" sz="36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sz="36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курса обучения, технолог – лидер команды, </a:t>
            </a:r>
            <a:r>
              <a:rPr lang="en-US" sz="36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kg.ambartsumyan1802@omgau.org</a:t>
            </a:r>
            <a:br>
              <a:rPr lang="ru-RU" sz="36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i="1" dirty="0" err="1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Молибога</a:t>
            </a:r>
            <a:r>
              <a:rPr lang="ru-RU" sz="36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Елена Александровна, </a:t>
            </a:r>
            <a:r>
              <a:rPr lang="ru-RU" sz="3600" i="1" dirty="0" err="1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д.т.н</a:t>
            </a:r>
            <a:r>
              <a:rPr lang="ru-RU" sz="36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доцент - наставник</a:t>
            </a:r>
            <a:br>
              <a:rPr lang="ru-RU" sz="36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Козловская Ольга Константиновна - наставник</a:t>
            </a:r>
          </a:p>
          <a:p>
            <a:r>
              <a:rPr lang="ru-RU" sz="36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Хунцария Арина, Рубцова Вера – команда продвижения.</a:t>
            </a:r>
            <a:br>
              <a:rPr lang="ru-RU" sz="36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i="1" dirty="0" err="1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Безлипкина</a:t>
            </a:r>
            <a:r>
              <a:rPr lang="ru-RU" sz="36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Дарья, Щерба Николай, </a:t>
            </a:r>
            <a:r>
              <a:rPr lang="ru-RU" sz="3600" i="1" dirty="0" err="1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Мурзанова</a:t>
            </a:r>
            <a:r>
              <a:rPr lang="ru-RU" sz="36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Виктория – остальные участники команды</a:t>
            </a:r>
            <a:endParaRPr lang="ru-RU" sz="3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2114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247</TotalTime>
  <Words>781</Words>
  <Application>Microsoft Office PowerPoint</Application>
  <PresentationFormat>Произвольный</PresentationFormat>
  <Paragraphs>69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Calibri</vt:lpstr>
      <vt:lpstr>Lato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Визуальный  стиль Платформа университетского  технологического предпринимательства</dc:title>
  <dc:creator>Dima Gusev</dc:creator>
  <cp:lastModifiedBy>Карен Амбарцумян</cp:lastModifiedBy>
  <cp:revision>23</cp:revision>
  <dcterms:created xsi:type="dcterms:W3CDTF">2022-06-08T08:32:52Z</dcterms:created>
  <dcterms:modified xsi:type="dcterms:W3CDTF">2022-11-01T07:53:09Z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2022-06-07T00:00:00Z</vt:filetime>
  </property>
  <property fmtid="{D5CDD505-2E9C-101B-9397-08002B2CF9AE}" pid="3" name="Creator">
    <vt:lpwstr>Adobe InDesign 17.1 (Windows)</vt:lpwstr>
  </property>
  <property fmtid="{D5CDD505-2E9C-101B-9397-08002B2CF9AE}" pid="4" name="LastSaved">
    <vt:filetime>2022-06-08T00:00:00Z</vt:filetime>
  </property>
</Properties>
</file>