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448" r:id="rId5"/>
    <p:sldId id="260" r:id="rId6"/>
    <p:sldId id="2462" r:id="rId7"/>
    <p:sldId id="259" r:id="rId8"/>
    <p:sldId id="2451" r:id="rId9"/>
    <p:sldId id="2471" r:id="rId10"/>
    <p:sldId id="2432" r:id="rId11"/>
    <p:sldId id="2464" r:id="rId12"/>
    <p:sldId id="2450" r:id="rId13"/>
    <p:sldId id="2465" r:id="rId14"/>
    <p:sldId id="262" r:id="rId15"/>
    <p:sldId id="2466" r:id="rId16"/>
    <p:sldId id="2470" r:id="rId17"/>
    <p:sldId id="2472" r:id="rId18"/>
    <p:sldId id="2463" r:id="rId19"/>
    <p:sldId id="2457" r:id="rId20"/>
    <p:sldId id="2467" r:id="rId21"/>
    <p:sldId id="2456" r:id="rId22"/>
    <p:sldId id="2469" r:id="rId23"/>
    <p:sldId id="2454" r:id="rId24"/>
    <p:sldId id="2436" r:id="rId2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4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ил Игошин" initials="МИ" lastIdx="3" clrIdx="0">
    <p:extLst>
      <p:ext uri="{19B8F6BF-5375-455C-9EA6-DF929625EA0E}">
        <p15:presenceInfo xmlns:p15="http://schemas.microsoft.com/office/powerpoint/2012/main" xmlns="" userId="7aa8abb9510e30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3F52"/>
    <a:srgbClr val="01023B"/>
    <a:srgbClr val="898989"/>
    <a:srgbClr val="2F3342"/>
    <a:srgbClr val="2C2153"/>
    <a:srgbClr val="E997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-560" y="-68"/>
      </p:cViewPr>
      <p:guideLst>
        <p:guide orient="horz" pos="1992"/>
        <p:guide orient="horz" pos="1416"/>
        <p:guide pos="3840"/>
      </p:guideLst>
    </p:cSldViewPr>
  </p:slideViewPr>
  <p:outlineViewPr>
    <p:cViewPr>
      <p:scale>
        <a:sx n="33" d="100"/>
        <a:sy n="33" d="100"/>
      </p:scale>
      <p:origin x="0" y="-5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8722"/>
    </p:cViewPr>
  </p:sorterViewPr>
  <p:notesViewPr>
    <p:cSldViewPr snapToGrid="0">
      <p:cViewPr varScale="1">
        <p:scale>
          <a:sx n="99" d="100"/>
          <a:sy n="99" d="100"/>
        </p:scale>
        <p:origin x="282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186FAF-75DC-4475-BFD3-2BBF0362E69F}" type="datetime1">
              <a:rPr lang="ru-RU" smtClean="0"/>
              <a:pPr rtl="0"/>
              <a:t>07.06.2023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5AE8BC-2AB3-9E4C-9797-2A6F8A74C74E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39870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E4CBF-580E-42B3-853B-FB8357E4BAB9}" type="datetime1">
              <a:rPr lang="ru-RU" smtClean="0"/>
              <a:pPr/>
              <a:t>07.06.2023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8B34ED-4CDD-41C9-90F7-D768D5559A6F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2597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574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0010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2508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2949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0755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6802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5837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540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2505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2949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4910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pPr rtl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526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343" y="5922140"/>
            <a:ext cx="5167313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758235C5-25B1-4243-9762-4AAD3C08E8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38600" y="3608511"/>
            <a:ext cx="4114800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 marL="0" indent="0" algn="ctr">
              <a:buNone/>
              <a:defRPr sz="1800" cap="all" baseline="0"/>
            </a:lvl1pPr>
          </a:lstStyle>
          <a:p>
            <a:pPr rtl="0"/>
            <a:r>
              <a:rPr lang="ru-RU" spc="300" noProof="0"/>
              <a:t>ГОДОВОЙ ОБЗОР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8B2C6E-DB6F-4476-8E95-9F6EC7939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6" y="2445633"/>
            <a:ext cx="11490325" cy="82391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4000" cap="all" spc="300" baseline="0"/>
            </a:lvl1pPr>
          </a:lstStyle>
          <a:p>
            <a:pPr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18230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83D428-B974-43F4-9246-0A2EECA11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8819" y="642927"/>
            <a:ext cx="4846320" cy="1435947"/>
          </a:xfrm>
        </p:spPr>
        <p:txBody>
          <a:bodyPr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5400" baseline="0"/>
            </a:lvl1pPr>
          </a:lstStyle>
          <a:p>
            <a:pPr rtl="0"/>
            <a:r>
              <a:rPr lang="ru-RU" noProof="0"/>
              <a:t>Название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9D00A38D-CFE8-4333-B9D2-D3E7EACA4F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8820" y="2078875"/>
            <a:ext cx="4114800" cy="3798888"/>
          </a:xfrm>
        </p:spPr>
        <p:txBody>
          <a:bodyPr rtlCol="0">
            <a:noAutofit/>
          </a:bodyPr>
          <a:lstStyle>
            <a:lvl1pPr marL="0" indent="0">
              <a:buNone/>
              <a:defRPr sz="1800" spc="3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AA8588E-221D-4931-A290-C5C418443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068820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62911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539" y="1546138"/>
            <a:ext cx="4023360" cy="464871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spc="300" baseline="0" dirty="0">
                <a:solidFill>
                  <a:schemeClr val="lt1"/>
                </a:solidFill>
              </a:defRPr>
            </a:lvl1pPr>
          </a:lstStyle>
          <a:p>
            <a:pPr marL="0" lvl="0" algn="ctr" rtl="0"/>
            <a:r>
              <a:rPr lang="ru-RU" noProof="0"/>
              <a:t>ОБРАЗЕЦ ТЕКСТА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86FE9B2-6286-484B-8943-95EE0B6B02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16550" cy="6846932"/>
          </a:xfr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6" name="Объект 8">
            <a:extLst>
              <a:ext uri="{FF2B5EF4-FFF2-40B4-BE49-F238E27FC236}">
                <a16:creationId xmlns:a16="http://schemas.microsoft.com/office/drawing/2014/main" xmlns="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799617"/>
            <a:ext cx="4646246" cy="2218585"/>
          </a:xfrm>
        </p:spPr>
        <p:txBody>
          <a:bodyPr rtlCol="0">
            <a:noAutofit/>
          </a:bodyPr>
          <a:lstStyle>
            <a:lvl1pPr>
              <a:defRPr/>
            </a:lvl1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sz="1600" noProof="0">
                <a:cs typeface="Biome Light" panose="020B0303030204020804" pitchFamily="34" charset="0"/>
              </a:rPr>
              <a:t>Образец текста.</a:t>
            </a:r>
          </a:p>
          <a:p>
            <a:pPr marL="0" indent="0" rtl="0">
              <a:buNone/>
            </a:pPr>
            <a:endParaRPr lang="ru-RU" noProof="0"/>
          </a:p>
        </p:txBody>
      </p:sp>
      <p:sp>
        <p:nvSpPr>
          <p:cNvPr id="17" name="Номер слайда 70">
            <a:extLst>
              <a:ext uri="{FF2B5EF4-FFF2-40B4-BE49-F238E27FC236}">
                <a16:creationId xmlns:a16="http://schemas.microsoft.com/office/drawing/2014/main" xmlns="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24783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6792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67922"/>
              <a:gd name="connsiteX1" fmla="*/ 6096000 w 6096000"/>
              <a:gd name="connsiteY1" fmla="*/ 0 h 6867922"/>
              <a:gd name="connsiteX2" fmla="*/ 4228633 w 6096000"/>
              <a:gd name="connsiteY2" fmla="*/ 6867922 h 6867922"/>
              <a:gd name="connsiteX3" fmla="*/ 0 w 6096000"/>
              <a:gd name="connsiteY3" fmla="*/ 6858000 h 6867922"/>
              <a:gd name="connsiteX4" fmla="*/ 0 w 6096000"/>
              <a:gd name="connsiteY4" fmla="*/ 0 h 68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67922">
                <a:moveTo>
                  <a:pt x="0" y="0"/>
                </a:moveTo>
                <a:lnTo>
                  <a:pt x="6096000" y="0"/>
                </a:lnTo>
                <a:lnTo>
                  <a:pt x="4228633" y="68679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262871"/>
            <a:ext cx="5251450" cy="1661297"/>
          </a:xfrm>
        </p:spPr>
        <p:txBody>
          <a:bodyPr rtlCol="0" anchor="b"/>
          <a:lstStyle>
            <a:lvl1pPr algn="l">
              <a:defRPr sz="60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378134"/>
            <a:ext cx="5251450" cy="36512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6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289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rtlCol="0">
            <a:noAutofit/>
          </a:bodyPr>
          <a:lstStyle>
            <a:lvl1pPr algn="l">
              <a:defRPr sz="3200" spc="300"/>
            </a:lvl1pPr>
          </a:lstStyle>
          <a:p>
            <a:pPr rtl="0"/>
            <a:r>
              <a:rPr lang="ru-RU" noProof="0"/>
              <a:t>МЕСТО ДЛЯ ЗАГОЛОВКА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D1B16-7058-45AD-9B19-E19CAF9668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92279" y="1263841"/>
            <a:ext cx="4018722" cy="4636392"/>
          </a:xfrm>
        </p:spPr>
        <p:txBody>
          <a:bodyPr lIns="0" rIns="0" rtlCol="0">
            <a:no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9" name="Номер слайда 5">
            <a:extLst>
              <a:ext uri="{FF2B5EF4-FFF2-40B4-BE49-F238E27FC236}">
                <a16:creationId xmlns:a16="http://schemas.microsoft.com/office/drawing/2014/main" xmlns="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D7CA175D-816E-4F70-96CC-8A1FD0EB16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6600" y="3651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323519C8-24DE-471D-85A9-7A8AFACEC4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1300" y="3651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xmlns="" id="{547F0F1E-7AF5-4B76-928C-7B28010C4F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600" y="24225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Рисунок 4">
            <a:extLst>
              <a:ext uri="{FF2B5EF4-FFF2-40B4-BE49-F238E27FC236}">
                <a16:creationId xmlns:a16="http://schemas.microsoft.com/office/drawing/2014/main" xmlns="" id="{063D0E8E-9491-4AF0-918D-A0B782C5FD6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51300" y="24225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2" name="Рисунок 4">
            <a:extLst>
              <a:ext uri="{FF2B5EF4-FFF2-40B4-BE49-F238E27FC236}">
                <a16:creationId xmlns:a16="http://schemas.microsoft.com/office/drawing/2014/main" xmlns="" id="{042F54CB-9200-4D74-968A-0A3E5871D9E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6600" y="44799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3" name="Рисунок 4">
            <a:extLst>
              <a:ext uri="{FF2B5EF4-FFF2-40B4-BE49-F238E27FC236}">
                <a16:creationId xmlns:a16="http://schemas.microsoft.com/office/drawing/2014/main" xmlns="" id="{1D925119-27E3-496E-86BC-23416F94FB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51300" y="44799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DF93AF7-D4DC-42B5-8A4F-B5F3ABBB03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781678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7539680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53345D17-D652-4766-B11C-2E8D8390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767791"/>
            <a:ext cx="11002962" cy="823913"/>
          </a:xfrm>
        </p:spPr>
        <p:txBody>
          <a:bodyPr rtlCol="0">
            <a:noAutofit/>
          </a:bodyPr>
          <a:lstStyle>
            <a:lvl1pPr>
              <a:defRPr sz="48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BC7A58C-70BA-43E5-BD90-83ADB63B0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8A60B7-2499-42C6-8A74-ACDAE24574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45263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179BAC-E989-4203-B9B4-66280365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607137"/>
            <a:ext cx="4114800" cy="4214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>
              <a:defRPr sz="1400" spc="300" baseline="0"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60CCC81E-A013-4315-AD13-97BA3AA955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8756" y="1569719"/>
            <a:ext cx="9234488" cy="2651443"/>
          </a:xfrm>
        </p:spPr>
        <p:txBody>
          <a:bodyPr rtlCol="0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79555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2">
            <a:extLst>
              <a:ext uri="{FF2B5EF4-FFF2-40B4-BE49-F238E27FC236}">
                <a16:creationId xmlns:a16="http://schemas.microsoft.com/office/drawing/2014/main" xmlns="" id="{0EF11611-8537-47CC-87AC-2E25428B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ru-RU" sz="4800" noProof="0"/>
              <a:t>Образец заголовка</a:t>
            </a:r>
          </a:p>
        </p:txBody>
      </p:sp>
      <p:sp>
        <p:nvSpPr>
          <p:cNvPr id="19" name="Рисунок 17">
            <a:extLst>
              <a:ext uri="{FF2B5EF4-FFF2-40B4-BE49-F238E27FC236}">
                <a16:creationId xmlns:a16="http://schemas.microsoft.com/office/drawing/2014/main" xmlns="" id="{D1A63A52-1E65-414B-BBC3-D31F515791A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78601" y="1638300"/>
            <a:ext cx="5156200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ED7E0E1A-1E64-4A9A-9C8B-69486BD1123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9900" y="1638300"/>
            <a:ext cx="5156200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xmlns="" id="{1E462965-19D7-4A65-B394-9AE76A5B48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107" y="3864355"/>
            <a:ext cx="5157787" cy="494506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</a:lstStyle>
          <a:p>
            <a:pPr lvl="0" rtl="0"/>
            <a:r>
              <a:rPr lang="ru-RU" spc="3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1" name="Объект 4">
            <a:extLst>
              <a:ext uri="{FF2B5EF4-FFF2-40B4-BE49-F238E27FC236}">
                <a16:creationId xmlns:a16="http://schemas.microsoft.com/office/drawing/2014/main" xmlns="" id="{FAEC14D1-0BEA-4D9A-9D96-A56B6A9B07A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9107" y="4531139"/>
            <a:ext cx="5157787" cy="2039144"/>
          </a:xfrm>
        </p:spPr>
        <p:txBody>
          <a:bodyPr rtlCol="0">
            <a:noAutofit/>
          </a:bodyPr>
          <a:lstStyle/>
          <a:p>
            <a:pPr lvl="0"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1507BB47-1AB4-42F2-99FF-453A0622B81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65107" y="3864355"/>
            <a:ext cx="5183188" cy="494506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</a:lstStyle>
          <a:p>
            <a:pPr lvl="0" rtl="0"/>
            <a:r>
              <a:rPr lang="ru-RU" spc="3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4" name="Объект 6">
            <a:extLst>
              <a:ext uri="{FF2B5EF4-FFF2-40B4-BE49-F238E27FC236}">
                <a16:creationId xmlns:a16="http://schemas.microsoft.com/office/drawing/2014/main" xmlns="" id="{438D6EEA-A0DB-4B5F-8F41-A9C1F2C094C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565107" y="4531139"/>
            <a:ext cx="5183188" cy="2039144"/>
          </a:xfrm>
        </p:spPr>
        <p:txBody>
          <a:bodyPr rtlCol="0">
            <a:noAutofit/>
          </a:bodyPr>
          <a:lstStyle/>
          <a:p>
            <a:pPr lvl="0"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xmlns="" id="{A4909F59-7529-454A-A1EF-3CC1EAD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6468303"/>
            <a:ext cx="443948" cy="365125"/>
          </a:xfrm>
        </p:spPr>
        <p:txBody>
          <a:bodyPr rtlCol="0">
            <a:noAutofit/>
          </a:bodyPr>
          <a:lstStyle/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27083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">
            <a:extLst>
              <a:ext uri="{FF2B5EF4-FFF2-40B4-BE49-F238E27FC236}">
                <a16:creationId xmlns:a16="http://schemas.microsoft.com/office/drawing/2014/main" xmlns="" id="{6186F91B-547E-43BC-9BCE-04619DAAF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ru-RU" sz="4800" noProof="0"/>
              <a:t>Образец заголовка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D635DFA1-45D2-4EFE-8BB2-BE9663466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0121" y="3669506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2F2918FE-A84E-4303-AEF3-4FD66CDD73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0438" y="1624013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Рисунок 23">
            <a:extLst>
              <a:ext uri="{FF2B5EF4-FFF2-40B4-BE49-F238E27FC236}">
                <a16:creationId xmlns:a16="http://schemas.microsoft.com/office/drawing/2014/main" xmlns="" id="{E2401025-9BC9-4BDD-97DA-CA763CF846B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42155" y="1623219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xmlns="" id="{B7C4AAB6-897A-4ABD-AD50-2D86B197E91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22920" y="1623219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xmlns="" id="{790D65EC-6EB4-4594-91E9-5C3DE7C3B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1837" y="3681412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xmlns="" id="{611CF730-D055-47C2-A626-299F429D41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2919" y="3681412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1" name="Номер слайда 5">
            <a:extLst>
              <a:ext uri="{FF2B5EF4-FFF2-40B4-BE49-F238E27FC236}">
                <a16:creationId xmlns:a16="http://schemas.microsoft.com/office/drawing/2014/main" xmlns="" id="{F09E06A6-BFDD-42BD-BA69-2CD3BEF0F7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49269" y="6468303"/>
            <a:ext cx="443948" cy="365125"/>
          </a:xfrm>
        </p:spPr>
        <p:txBody>
          <a:bodyPr rtlCol="0">
            <a:noAutofit/>
          </a:bodyPr>
          <a:lstStyle/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4559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86FE9B2-6286-484B-8943-95EE0B6B02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16550" cy="6858000"/>
          </a:xfr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6" name="Объект 8">
            <a:extLst>
              <a:ext uri="{FF2B5EF4-FFF2-40B4-BE49-F238E27FC236}">
                <a16:creationId xmlns:a16="http://schemas.microsoft.com/office/drawing/2014/main" xmlns="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661160"/>
            <a:ext cx="4646246" cy="2218585"/>
          </a:xfrm>
        </p:spPr>
        <p:txBody>
          <a:bodyPr rtlCol="0">
            <a:noAutofit/>
          </a:bodyPr>
          <a:lstStyle>
            <a:lvl1pPr>
              <a:defRPr/>
            </a:lvl1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sz="1600" noProof="0">
                <a:cs typeface="Biome Light" panose="020B0303030204020804" pitchFamily="34" charset="0"/>
              </a:rPr>
              <a:t>Образец текста.</a:t>
            </a:r>
          </a:p>
          <a:p>
            <a:pPr marL="0" indent="0" rtl="0">
              <a:buNone/>
            </a:pPr>
            <a:endParaRPr lang="ru-RU" noProof="0"/>
          </a:p>
        </p:txBody>
      </p:sp>
      <p:sp>
        <p:nvSpPr>
          <p:cNvPr id="17" name="Номер слайда 70">
            <a:extLst>
              <a:ext uri="{FF2B5EF4-FFF2-40B4-BE49-F238E27FC236}">
                <a16:creationId xmlns:a16="http://schemas.microsoft.com/office/drawing/2014/main" xmlns="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7" name="Заголовок 1">
            <a:extLst>
              <a:ext uri="{FF2B5EF4-FFF2-40B4-BE49-F238E27FC236}">
                <a16:creationId xmlns:a16="http://schemas.microsoft.com/office/drawing/2014/main" xmlns="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16A7FA3-8C13-4E5A-88C4-4357C8ACD7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107044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7131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D9074D0F-754F-4F2C-A410-F222D2D234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2365" y="1660810"/>
            <a:ext cx="10787270" cy="830649"/>
          </a:xfrm>
        </p:spPr>
        <p:txBody>
          <a:bodyPr rtlCol="0">
            <a:noAutofit/>
          </a:bodyPr>
          <a:lstStyle/>
          <a:p>
            <a:pPr rtl="0"/>
            <a:r>
              <a:rPr lang="ru-RU" sz="4000" spc="300" noProof="0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343" y="5137992"/>
            <a:ext cx="5167313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1" name="Текст 13">
            <a:extLst>
              <a:ext uri="{FF2B5EF4-FFF2-40B4-BE49-F238E27FC236}">
                <a16:creationId xmlns:a16="http://schemas.microsoft.com/office/drawing/2014/main" xmlns="" id="{1D89734B-03E0-4ADE-8F62-C819F3E976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194" y="3903126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2" name="Текст 13">
            <a:extLst>
              <a:ext uri="{FF2B5EF4-FFF2-40B4-BE49-F238E27FC236}">
                <a16:creationId xmlns:a16="http://schemas.microsoft.com/office/drawing/2014/main" xmlns="" id="{85971F4D-8B59-4B3E-9169-64E0EF1BA8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3664" y="3893330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3" name="Текст 13">
            <a:extLst>
              <a:ext uri="{FF2B5EF4-FFF2-40B4-BE49-F238E27FC236}">
                <a16:creationId xmlns:a16="http://schemas.microsoft.com/office/drawing/2014/main" xmlns="" id="{90B19777-E2ED-419C-B486-857117FD0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39138" y="3903126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4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1A58EB44-F532-4998-B316-61C738C37BF5}"/>
              </a:ext>
            </a:extLst>
          </p:cNvPr>
          <p:cNvSpPr>
            <a:spLocks noGrp="1"/>
          </p:cNvSpPr>
          <p:nvPr>
            <p:ph type="clipArt" sz="quarter" idx="19" hasCustomPrompt="1"/>
          </p:nvPr>
        </p:nvSpPr>
        <p:spPr>
          <a:xfrm>
            <a:off x="1754768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33763C3C-3545-40BD-9B2C-DC4C0E4CE819}"/>
              </a:ext>
            </a:extLst>
          </p:cNvPr>
          <p:cNvSpPr>
            <a:spLocks noGrp="1"/>
          </p:cNvSpPr>
          <p:nvPr>
            <p:ph type="clipArt" sz="quarter" idx="20" hasCustomPrompt="1"/>
          </p:nvPr>
        </p:nvSpPr>
        <p:spPr>
          <a:xfrm>
            <a:off x="5730240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6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1C5D3777-17F3-4225-8C52-2EF1DB4FD54A}"/>
              </a:ext>
            </a:extLst>
          </p:cNvPr>
          <p:cNvSpPr>
            <a:spLocks noGrp="1"/>
          </p:cNvSpPr>
          <p:nvPr>
            <p:ph type="clipArt" sz="quarter" idx="21" hasCustomPrompt="1"/>
          </p:nvPr>
        </p:nvSpPr>
        <p:spPr>
          <a:xfrm>
            <a:off x="9705712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xmlns="" val="317374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1" r:id="rId3"/>
    <p:sldLayoutId id="2147483651" r:id="rId4"/>
    <p:sldLayoutId id="2147483660" r:id="rId5"/>
    <p:sldLayoutId id="2147483677" r:id="rId6"/>
    <p:sldLayoutId id="2147483666" r:id="rId7"/>
    <p:sldLayoutId id="2147483679" r:id="rId8"/>
    <p:sldLayoutId id="2147483653" r:id="rId9"/>
    <p:sldLayoutId id="2147483678" r:id="rId10"/>
    <p:sldLayoutId id="2147483680" r:id="rId11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3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Akozelko2@gmail.com" TargetMode="External"/><Relationship Id="rId11" Type="http://schemas.openxmlformats.org/officeDocument/2006/relationships/image" Target="../media/image27.png"/><Relationship Id="rId5" Type="http://schemas.openxmlformats.org/officeDocument/2006/relationships/hyperlink" Target="mailto:Daria11Bud@mail.ru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абстрактное изображение">
            <a:extLst>
              <a:ext uri="{FF2B5EF4-FFF2-40B4-BE49-F238E27FC236}">
                <a16:creationId xmlns:a16="http://schemas.microsoft.com/office/drawing/2014/main" xmlns="" id="{9AB29DBC-55D3-49D9-BB44-4936739C4B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alphaModFix amt="52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effectLst>
            <a:softEdge rad="0"/>
          </a:effectLst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79DC1498-E692-42BA-B69F-6D37E6CFA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27" y="461359"/>
            <a:ext cx="11656526" cy="2058200"/>
          </a:xfrm>
        </p:spPr>
        <p:txBody>
          <a:bodyPr rtlCol="0"/>
          <a:lstStyle/>
          <a:p>
            <a:pPr rtl="0"/>
            <a:r>
              <a:rPr lang="ru-RU" b="1" dirty="0"/>
              <a:t>Проект </a:t>
            </a:r>
            <a:r>
              <a:rPr lang="en-US" b="1" dirty="0"/>
              <a:t>YHOME</a:t>
            </a:r>
            <a:r>
              <a:rPr lang="ru-RU" b="1" dirty="0"/>
              <a:t> (</a:t>
            </a:r>
            <a:r>
              <a:rPr lang="ru-RU" b="1" dirty="0" err="1"/>
              <a:t>юхоум</a:t>
            </a:r>
            <a:r>
              <a:rPr lang="ru-RU" b="1" dirty="0"/>
              <a:t>)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0AE828D-1E63-455F-949D-0C5454A7FE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032" y="2844053"/>
            <a:ext cx="3965329" cy="695393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sz="3200" dirty="0" err="1"/>
              <a:t>юхоум</a:t>
            </a:r>
            <a:r>
              <a:rPr lang="ru-RU" sz="2800" dirty="0"/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3BAF253-9544-6291-867D-CF6B1471A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299" y="2221547"/>
            <a:ext cx="5486876" cy="370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783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rtlCol="0"/>
          <a:lstStyle/>
          <a:p>
            <a:pPr rtl="0"/>
            <a:r>
              <a:rPr lang="ru-RU" b="1" dirty="0">
                <a:latin typeface="Arial Narrow" panose="020B0606020202030204" pitchFamily="34" charset="0"/>
              </a:rPr>
              <a:t>Знакомство с командой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§"/>
            </a:pPr>
            <a:r>
              <a:rPr lang="ru-RU" sz="2200" spc="300" dirty="0"/>
              <a:t>БУДИНА ДАРЬЯ АЛЕКСАНДРОВНА</a:t>
            </a:r>
          </a:p>
          <a:p>
            <a:pPr marL="0" indent="0" rtl="0">
              <a:buNone/>
            </a:pPr>
            <a:r>
              <a:rPr lang="ru-RU" sz="1900" dirty="0"/>
              <a:t>Лидер команды , дизайнер </a:t>
            </a:r>
          </a:p>
          <a:p>
            <a:pPr marL="0" indent="0" rtl="0">
              <a:buNone/>
            </a:pPr>
            <a:endParaRPr lang="ru-RU" sz="19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100" spc="300" dirty="0"/>
              <a:t>ИГОШИН МИХАИЛ ЭДУАРДОВИЧ</a:t>
            </a:r>
          </a:p>
          <a:p>
            <a:pPr marL="0" indent="0" rtl="0">
              <a:buNone/>
            </a:pPr>
            <a:r>
              <a:rPr lang="ru-RU" sz="1800" spc="300" dirty="0"/>
              <a:t>Начинающий программист помощник дизайнера </a:t>
            </a:r>
          </a:p>
          <a:p>
            <a:pPr marL="0" indent="0" rtl="0">
              <a:lnSpc>
                <a:spcPct val="100000"/>
              </a:lnSpc>
              <a:buNone/>
            </a:pPr>
            <a:endParaRPr lang="ru-RU" sz="1500" dirty="0"/>
          </a:p>
          <a:p>
            <a:pPr marL="0" indent="0" rtl="0">
              <a:buNone/>
            </a:pPr>
            <a:endParaRPr lang="ru-RU" sz="1800" spc="3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9F2A82-A1C3-4571-9ED3-A0EC07989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2</a:t>
            </a:fld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B9EC27FC-D3CC-8B02-0733-05B6F9DA7B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9000"/>
                    </a14:imgEffect>
                  </a14:imgLayer>
                </a14:imgProps>
              </a:ext>
            </a:extLst>
          </a:blip>
          <a:srcRect t="6160" b="6160"/>
          <a:stretch>
            <a:fillRect/>
          </a:stretch>
        </p:blipFill>
        <p:spPr>
          <a:xfrm>
            <a:off x="4295042" y="365125"/>
            <a:ext cx="2343299" cy="274165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3BB5B432-9A99-7D73-A1CA-0BC8CE962F1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081" r="1081"/>
          <a:stretch>
            <a:fillRect/>
          </a:stretch>
        </p:blipFill>
        <p:spPr>
          <a:xfrm>
            <a:off x="545587" y="365125"/>
            <a:ext cx="2151566" cy="274562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4B05B94-11AE-82EB-4E3F-B00BA5C1FA63}"/>
              </a:ext>
            </a:extLst>
          </p:cNvPr>
          <p:cNvSpPr txBox="1"/>
          <p:nvPr/>
        </p:nvSpPr>
        <p:spPr>
          <a:xfrm>
            <a:off x="545587" y="3399582"/>
            <a:ext cx="28592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Студентка 1 курса УДГУ </a:t>
            </a:r>
            <a:r>
              <a:rPr lang="ru-RU" dirty="0" smtClean="0"/>
              <a:t>(направление  </a:t>
            </a:r>
            <a:r>
              <a:rPr lang="ru-RU" dirty="0"/>
              <a:t>монументально-декоративное искусство.)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Имеет художественное образование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Осваивает программы графического планшета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Участник </a:t>
            </a:r>
            <a:r>
              <a:rPr lang="ru-RU" dirty="0"/>
              <a:t>Акселератора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B57BB4B-4D58-3AB5-CACC-86D334265ADB}"/>
              </a:ext>
            </a:extLst>
          </p:cNvPr>
          <p:cNvSpPr txBox="1"/>
          <p:nvPr/>
        </p:nvSpPr>
        <p:spPr>
          <a:xfrm>
            <a:off x="4089815" y="3234545"/>
            <a:ext cx="30175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Студент ИжГТУ 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Имеет опыт </a:t>
            </a:r>
            <a:r>
              <a:rPr lang="ru-RU" dirty="0" smtClean="0"/>
              <a:t>продаж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Имеет опыт работы с обустройством дома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Изучает курс программирования на платформе </a:t>
            </a:r>
            <a:r>
              <a:rPr lang="ru-RU" dirty="0" err="1"/>
              <a:t>Skillbox</a:t>
            </a:r>
            <a:r>
              <a:rPr lang="ru-RU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Знания </a:t>
            </a:r>
            <a:r>
              <a:rPr lang="ru-RU" dirty="0"/>
              <a:t>в сфере IT и технологиях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Знание английского языка </a:t>
            </a:r>
          </a:p>
        </p:txBody>
      </p:sp>
    </p:spTree>
    <p:extLst>
      <p:ext uri="{BB962C8B-B14F-4D97-AF65-F5344CB8AC3E}">
        <p14:creationId xmlns:p14="http://schemas.microsoft.com/office/powerpoint/2010/main" xmlns="" val="272036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3A87B3-0A27-4EE9-979E-B69581E4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Проблема</a:t>
            </a:r>
          </a:p>
        </p:txBody>
      </p:sp>
      <p:pic>
        <p:nvPicPr>
          <p:cNvPr id="8" name="Рисунок 7" descr="группа людей за столом для конференций">
            <a:extLst>
              <a:ext uri="{FF2B5EF4-FFF2-40B4-BE49-F238E27FC236}">
                <a16:creationId xmlns:a16="http://schemas.microsoft.com/office/drawing/2014/main" xmlns="" id="{BB76F5AB-0940-46E1-85F9-6A870D7D04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F3C89A40-EEAA-43AB-9A3A-B2CFDE450F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4181" y="1639260"/>
            <a:ext cx="5030958" cy="3302017"/>
          </a:xfrm>
        </p:spPr>
        <p:txBody>
          <a:bodyPr rtlCol="0"/>
          <a:lstStyle/>
          <a:p>
            <a:pPr rtl="0"/>
            <a:r>
              <a:rPr lang="ru-RU" b="1" dirty="0"/>
              <a:t>ЧЬЯ </a:t>
            </a:r>
            <a:r>
              <a:rPr lang="ru-RU" b="1" dirty="0" smtClean="0"/>
              <a:t>ПРОБЛЕМА</a:t>
            </a:r>
            <a:r>
              <a:rPr lang="ru-RU" dirty="0" smtClean="0"/>
              <a:t>: Человек </a:t>
            </a:r>
            <a:r>
              <a:rPr lang="ru-RU" dirty="0"/>
              <a:t>30-45 лет, планирующий строительные, отделочные или ремонтные работы в собственном жилье или ином </a:t>
            </a:r>
            <a:r>
              <a:rPr lang="ru-RU" dirty="0" smtClean="0"/>
              <a:t>помещении  </a:t>
            </a:r>
            <a:endParaRPr lang="ru-RU" dirty="0"/>
          </a:p>
          <a:p>
            <a:pPr rtl="0"/>
            <a:r>
              <a:rPr lang="ru-RU" b="1" dirty="0"/>
              <a:t>ПРОБЛЕМА </a:t>
            </a:r>
            <a:r>
              <a:rPr lang="ru-RU" dirty="0"/>
              <a:t>:Огромная трата времени и денег на осуществление дизайнерского проекта в сфере интерьера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29F8048-1E86-48F4-B246-D2F8C54B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909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103950CF-5BF2-4FB0-A36C-48C194F3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СУТЬ ПРОЕКТА </a:t>
            </a:r>
          </a:p>
        </p:txBody>
      </p:sp>
      <p:pic>
        <p:nvPicPr>
          <p:cNvPr id="5" name="Рисунок 4" descr="стол с разными людьми, работающими в своих ноутбуках">
            <a:extLst>
              <a:ext uri="{FF2B5EF4-FFF2-40B4-BE49-F238E27FC236}">
                <a16:creationId xmlns:a16="http://schemas.microsoft.com/office/drawing/2014/main" xmlns="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3617" r="23617"/>
          <a:stretch/>
        </p:blipFill>
        <p:spPr>
          <a:noFill/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2412518"/>
            <a:ext cx="4938348" cy="383344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endParaRPr lang="ru-RU" sz="1600" dirty="0">
              <a:cs typeface="Biome Light" panose="020B0303030204020804" pitchFamily="34" charset="0"/>
            </a:endParaRPr>
          </a:p>
          <a:p>
            <a:pPr marL="0" indent="0">
              <a:buNone/>
            </a:pPr>
            <a:r>
              <a:rPr lang="ru-RU" sz="1800" dirty="0" smtClean="0"/>
              <a:t>Сайт для  подбора исполнителей дизайнерских проектов интерьера и ремонта помещений, в первую очередь жилых, на котором помимо координат находятся рейтинги дизайнеров, строителей, ремонтников и иных подрядчиков с их резюме, </a:t>
            </a:r>
            <a:r>
              <a:rPr lang="ru-RU" sz="1800" dirty="0" err="1" smtClean="0"/>
              <a:t>портфолио</a:t>
            </a:r>
            <a:r>
              <a:rPr lang="ru-RU" sz="1800" dirty="0" smtClean="0"/>
              <a:t>, ценами. </a:t>
            </a: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BADA18-8F0E-4249-A144-6CB8259BA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537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/>
              <a:t>О ПРОЕКТЕ  </a:t>
            </a:r>
          </a:p>
        </p:txBody>
      </p:sp>
      <p:pic>
        <p:nvPicPr>
          <p:cNvPr id="8" name="Рисунок 7" descr="крупный план компьютерного кода">
            <a:extLst>
              <a:ext uri="{FF2B5EF4-FFF2-40B4-BE49-F238E27FC236}">
                <a16:creationId xmlns:a16="http://schemas.microsoft.com/office/drawing/2014/main" xmlns="" id="{A596BF19-CC58-4709-B5D6-3FC378FDC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B156CAF1-214F-4566-9B0D-DACA1063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1663" y="3771900"/>
            <a:ext cx="4216205" cy="986599"/>
          </a:xfrm>
        </p:spPr>
        <p:txBody>
          <a:bodyPr rtlCol="0"/>
          <a:lstStyle/>
          <a:p>
            <a:pPr rtl="0"/>
            <a:r>
              <a:rPr lang="ru-RU" dirty="0"/>
              <a:t>ЧТО ЕСТЬ СЕЙЧАС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6A5C12-E784-444E-B868-DE2AE857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476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D2EAD87-1EF5-7532-2A80-C6EFCAF5A3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61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556" r="5556"/>
          <a:stretch>
            <a:fillRect/>
          </a:stretch>
        </p:blipFill>
        <p:spPr>
          <a:xfrm>
            <a:off x="0" y="1"/>
            <a:ext cx="6096000" cy="6857999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D52990F1-B8EE-DC57-C2DE-353A2ABF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что есть сейчас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6BB4AA-0F84-9912-3EDC-DF9CDDBF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6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A3A58E9-7FC5-D1CF-BA68-C63E648750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89689" y="1876652"/>
            <a:ext cx="4114800" cy="3798888"/>
          </a:xfrm>
        </p:spPr>
        <p:txBody>
          <a:bodyPr/>
          <a:lstStyle/>
          <a:p>
            <a:r>
              <a:rPr lang="ru-RU" dirty="0" smtClean="0"/>
              <a:t>Сайт </a:t>
            </a:r>
            <a:r>
              <a:rPr lang="ru-RU" dirty="0"/>
              <a:t>находится на начальной стадии </a:t>
            </a:r>
            <a:r>
              <a:rPr lang="ru-RU" dirty="0" smtClean="0"/>
              <a:t>разработки, продумываются структура, дизайн и пользовательский сценарий. </a:t>
            </a:r>
            <a:r>
              <a:rPr lang="ru-RU" dirty="0"/>
              <a:t>Так как мы имеем небольшой опыт в создании </a:t>
            </a:r>
            <a:r>
              <a:rPr lang="ru-RU" dirty="0" smtClean="0"/>
              <a:t>сайта, </a:t>
            </a:r>
            <a:r>
              <a:rPr lang="ru-RU" dirty="0"/>
              <a:t>мы наймем опытного </a:t>
            </a:r>
            <a:r>
              <a:rPr lang="ru-RU" dirty="0" smtClean="0"/>
              <a:t>программиста.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011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3DA247-2F35-4FB8-903D-FB32D7B85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07" y="275422"/>
            <a:ext cx="11002962" cy="823913"/>
          </a:xfrm>
        </p:spPr>
        <p:txBody>
          <a:bodyPr rtlCol="0"/>
          <a:lstStyle/>
          <a:p>
            <a:pPr rtl="0"/>
            <a:r>
              <a:rPr lang="ru-RU" sz="3600" dirty="0"/>
              <a:t>Роль проекта в обеспечении технологического суверенитета страны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BDE7135-9153-4AEB-AC1F-4B951B7A7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280" y="4422532"/>
            <a:ext cx="358396" cy="25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8862" y="208795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039AA300-019D-84C9-A8A5-1E03525DE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987247"/>
              </p:ext>
            </p:extLst>
          </p:nvPr>
        </p:nvGraphicFramePr>
        <p:xfrm>
          <a:off x="1453807" y="1341904"/>
          <a:ext cx="9187961" cy="4569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429">
                  <a:extLst>
                    <a:ext uri="{9D8B030D-6E8A-4147-A177-3AD203B41FA5}">
                      <a16:colId xmlns:a16="http://schemas.microsoft.com/office/drawing/2014/main" xmlns="" val="1590449895"/>
                    </a:ext>
                  </a:extLst>
                </a:gridCol>
                <a:gridCol w="3230266">
                  <a:extLst>
                    <a:ext uri="{9D8B030D-6E8A-4147-A177-3AD203B41FA5}">
                      <a16:colId xmlns:a16="http://schemas.microsoft.com/office/drawing/2014/main" xmlns="" val="1726177714"/>
                    </a:ext>
                  </a:extLst>
                </a:gridCol>
                <a:gridCol w="3230266">
                  <a:extLst>
                    <a:ext uri="{9D8B030D-6E8A-4147-A177-3AD203B41FA5}">
                      <a16:colId xmlns:a16="http://schemas.microsoft.com/office/drawing/2014/main" xmlns="" val="2570617248"/>
                    </a:ext>
                  </a:extLst>
                </a:gridCol>
              </a:tblGrid>
              <a:tr h="44502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882082"/>
                  </a:ext>
                </a:extLst>
              </a:tr>
              <a:tr h="1780086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chemeClr val="bg1">
                        <a:lumMod val="7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108389"/>
                  </a:ext>
                </a:extLst>
              </a:tr>
              <a:tr h="1454613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7683812"/>
                  </a:ext>
                </a:extLst>
              </a:tr>
              <a:tr h="889837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</a:t>
                      </a:r>
                      <a:r>
                        <a:rPr lang="ru-RU" dirty="0" smtClean="0"/>
                        <a:t>по</a:t>
                      </a:r>
                      <a:r>
                        <a:rPr lang="ru-RU" baseline="0" dirty="0" smtClean="0"/>
                        <a:t> мере развития проекта – большие данные и искусственный интеллект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75000"/>
                        <a:alpha val="4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3692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9470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CC4303A8-6F55-854A-A93D-AA2C869C3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Портрет потребителя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CE5B02-D0EC-90FA-27EB-5293BF2F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8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2D018FC-0195-B92A-5579-FBB7B4E261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68820" y="2078875"/>
            <a:ext cx="4695288" cy="2800856"/>
          </a:xfrm>
        </p:spPr>
        <p:txBody>
          <a:bodyPr/>
          <a:lstStyle/>
          <a:p>
            <a:r>
              <a:rPr lang="ru-RU" dirty="0"/>
              <a:t>Человек средних лет (35-40лет ) имеющий средний и высокий заработок , желающий оформить свою жилую площадь в  дизайнерском решении . Примерное количество потребителей 3млн. человек </a:t>
            </a:r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xmlns="" id="{4E531FAD-CD34-76A3-5EE4-E8D8DE5E8935}"/>
              </a:ext>
            </a:extLst>
          </p:cNvPr>
          <p:cNvSpPr txBox="1">
            <a:spLocks/>
          </p:cNvSpPr>
          <p:nvPr/>
        </p:nvSpPr>
        <p:spPr>
          <a:xfrm>
            <a:off x="152400" y="152400"/>
            <a:ext cx="6096000" cy="6858000"/>
          </a:xfrm>
          <a:prstGeom prst="parallelogram">
            <a:avLst/>
          </a:prstGeom>
          <a:effectLst/>
        </p:spPr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798ED90-E255-FEEC-4B6B-7B5306F836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xmlns="" val="20580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рупный план компьютерного кода">
            <a:extLst>
              <a:ext uri="{FF2B5EF4-FFF2-40B4-BE49-F238E27FC236}">
                <a16:creationId xmlns:a16="http://schemas.microsoft.com/office/drawing/2014/main" xmlns="" id="{1D5DB266-C804-437C-AED7-3D057820D2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813" b="7813"/>
          <a:stretch/>
        </p:blipFill>
        <p:spPr>
          <a:xfrm>
            <a:off x="0" y="128576"/>
            <a:ext cx="12192000" cy="685800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0608B46-4048-3CE2-9830-4EE602EF0D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795" b="14358"/>
          <a:stretch/>
        </p:blipFill>
        <p:spPr>
          <a:xfrm>
            <a:off x="1120073" y="310881"/>
            <a:ext cx="4433305" cy="6289989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DAF72BBC-FC90-4B63-96CA-ABED853DBA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63145" y="4070838"/>
            <a:ext cx="90854" cy="142574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12077E-0F9A-1450-6EB7-BD73C4000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274885" y="2055611"/>
            <a:ext cx="600808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4301EB0-9AF9-A600-6362-4C07328F21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94" t="28888" r="-1994" b="37517"/>
          <a:stretch/>
        </p:blipFill>
        <p:spPr>
          <a:xfrm>
            <a:off x="6494672" y="369239"/>
            <a:ext cx="5036441" cy="37599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2C9B75-81E0-55D0-05C3-030080BC36C5}"/>
              </a:ext>
            </a:extLst>
          </p:cNvPr>
          <p:cNvSpPr txBox="1"/>
          <p:nvPr/>
        </p:nvSpPr>
        <p:spPr>
          <a:xfrm>
            <a:off x="6494672" y="4369859"/>
            <a:ext cx="41865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Статистика показывает , что за день в интернете ищут дизайнеров и рабочих свыше 200 тыс. человек </a:t>
            </a:r>
          </a:p>
        </p:txBody>
      </p:sp>
    </p:spTree>
    <p:extLst>
      <p:ext uri="{BB962C8B-B14F-4D97-AF65-F5344CB8AC3E}">
        <p14:creationId xmlns:p14="http://schemas.microsoft.com/office/powerpoint/2010/main" xmlns="" val="839779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30B38F-C991-307F-519B-E4AF9D1ED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959" y="341071"/>
            <a:ext cx="11002962" cy="823913"/>
          </a:xfrm>
        </p:spPr>
        <p:txBody>
          <a:bodyPr/>
          <a:lstStyle/>
          <a:p>
            <a:r>
              <a:rPr lang="ru-RU" sz="4000" dirty="0"/>
              <a:t>Потенциальный объем потребителя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2A65807-CB7B-1D9D-B82E-DF93E8E34D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10</a:t>
            </a:fld>
            <a:endParaRPr lang="ru-RU" noProof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B9B89A1-E862-3162-DE37-2974716F4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118" y="1594459"/>
            <a:ext cx="6023082" cy="47961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3745C8-7958-017D-AF34-965CEE080DE9}"/>
              </a:ext>
            </a:extLst>
          </p:cNvPr>
          <p:cNvSpPr txBox="1"/>
          <p:nvPr/>
        </p:nvSpPr>
        <p:spPr>
          <a:xfrm>
            <a:off x="6096000" y="2246983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PAM (</a:t>
            </a:r>
            <a:r>
              <a:rPr lang="ru-RU" dirty="0" err="1"/>
              <a:t>Potential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Market) – Потенциальный объем рынка  90 млн. чел </a:t>
            </a:r>
          </a:p>
          <a:p>
            <a:endParaRPr lang="ru-RU" dirty="0"/>
          </a:p>
          <a:p>
            <a:r>
              <a:rPr lang="ru-RU" dirty="0"/>
              <a:t>TAM (Total </a:t>
            </a:r>
            <a:r>
              <a:rPr lang="ru-RU" dirty="0" err="1"/>
              <a:t>Addressable</a:t>
            </a:r>
            <a:r>
              <a:rPr lang="ru-RU" dirty="0"/>
              <a:t> Market) – Общий объем целевого рынка  70 млн. чел</a:t>
            </a:r>
          </a:p>
          <a:p>
            <a:endParaRPr lang="ru-RU" dirty="0"/>
          </a:p>
          <a:p>
            <a:r>
              <a:rPr lang="ru-RU" dirty="0"/>
              <a:t>SAM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Market) – Доступный объем рынка  6 </a:t>
            </a:r>
            <a:r>
              <a:rPr lang="ru-RU" dirty="0" err="1"/>
              <a:t>млн.чел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SOM (</a:t>
            </a:r>
            <a:r>
              <a:rPr lang="ru-RU" dirty="0" err="1"/>
              <a:t>Serviceable</a:t>
            </a:r>
            <a:r>
              <a:rPr lang="ru-RU" dirty="0"/>
              <a:t> &amp; </a:t>
            </a:r>
            <a:r>
              <a:rPr lang="ru-RU" dirty="0" err="1"/>
              <a:t>Obtainable</a:t>
            </a:r>
            <a:r>
              <a:rPr lang="ru-RU" dirty="0"/>
              <a:t> Market) – Реально достижимый объем рынка  3 </a:t>
            </a:r>
            <a:r>
              <a:rPr lang="ru-RU" dirty="0" err="1"/>
              <a:t>млн.чел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9327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2">
            <a:extLst>
              <a:ext uri="{FF2B5EF4-FFF2-40B4-BE49-F238E27FC236}">
                <a16:creationId xmlns:a16="http://schemas.microsoft.com/office/drawing/2014/main" xmlns="" id="{93863800-85E5-44A7-96E9-521CE882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/>
          <a:p>
            <a:pPr algn="ctr" rtl="0"/>
            <a:r>
              <a:rPr lang="ru-RU" sz="4800" spc="300" dirty="0"/>
              <a:t>Анализ конкурентов </a:t>
            </a:r>
          </a:p>
        </p:txBody>
      </p:sp>
      <p:pic>
        <p:nvPicPr>
          <p:cNvPr id="15" name="Рисунок 14" descr="профессиональное фото группы">
            <a:extLst>
              <a:ext uri="{FF2B5EF4-FFF2-40B4-BE49-F238E27FC236}">
                <a16:creationId xmlns:a16="http://schemas.microsoft.com/office/drawing/2014/main" xmlns="" id="{4B696E0D-78B0-41A4-A40D-7A4F6E88FE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22475" b="22475"/>
          <a:stretch>
            <a:fillRect/>
          </a:stretch>
        </p:blipFill>
        <p:spPr>
          <a:xfrm>
            <a:off x="470694" y="1623219"/>
            <a:ext cx="5156200" cy="1892300"/>
          </a:xfrm>
        </p:spPr>
      </p:pic>
      <p:pic>
        <p:nvPicPr>
          <p:cNvPr id="10" name="Рисунок 9" descr="крупный план компьютерных досок">
            <a:extLst>
              <a:ext uri="{FF2B5EF4-FFF2-40B4-BE49-F238E27FC236}">
                <a16:creationId xmlns:a16="http://schemas.microsoft.com/office/drawing/2014/main" xmlns="" id="{AD4E0449-1F68-4DB7-BBE6-7BC3B0E306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15074" b="15074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70000" lnSpcReduction="20000"/>
          </a:bodyPr>
          <a:lstStyle/>
          <a:p>
            <a:pPr rtl="0"/>
            <a:r>
              <a:rPr lang="ru-RU" sz="2800" b="1" spc="300" dirty="0"/>
              <a:t>КОСВЕННЫЕ КОНКУРЕНТЫ </a:t>
            </a:r>
            <a:r>
              <a:rPr lang="ru-RU" sz="2800" b="1" spc="300" dirty="0">
                <a:solidFill>
                  <a:schemeClr val="tx1"/>
                </a:solidFill>
              </a:rPr>
              <a:t> </a:t>
            </a:r>
          </a:p>
          <a:p>
            <a:pPr rtl="0"/>
            <a:endParaRPr lang="ru-RU" spc="300" dirty="0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2000" b="1" spc="300" dirty="0">
                <a:solidFill>
                  <a:schemeClr val="tx1"/>
                </a:solidFill>
              </a:rPr>
              <a:t>НАШИ ПРЕИМУЩЕСТВА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Компания HOUYZZ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(занимается разработкой дизайнов )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 err="1">
                <a:solidFill>
                  <a:schemeClr val="tx1"/>
                </a:solidFill>
              </a:rPr>
              <a:t>Arvi-studio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(команда </a:t>
            </a:r>
            <a:r>
              <a:rPr lang="ru-RU" dirty="0" err="1">
                <a:solidFill>
                  <a:schemeClr val="tx1"/>
                </a:solidFill>
              </a:rPr>
              <a:t>специолистов</a:t>
            </a:r>
            <a:r>
              <a:rPr lang="ru-RU" dirty="0">
                <a:solidFill>
                  <a:schemeClr val="tx1"/>
                </a:solidFill>
              </a:rPr>
              <a:t> , которые создают дизайн проекты )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Предлагаем рейтинг большинства строительных компаний  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Рейтинг и портфолио дизайнеров, а также их контактные номера 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Работаем по всей России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926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BD50A4-6860-7060-B463-357A192F8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19384"/>
            <a:ext cx="11002962" cy="823913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E2DADA8-B460-AC53-8992-D84F117D38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12</a:t>
            </a:fld>
            <a:endParaRPr lang="ru-RU" noProof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0B59CC6C-F47C-C0CE-0692-15A921E48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4642205"/>
              </p:ext>
            </p:extLst>
          </p:nvPr>
        </p:nvGraphicFramePr>
        <p:xfrm>
          <a:off x="1169987" y="1511509"/>
          <a:ext cx="10080626" cy="5044440"/>
        </p:xfrm>
        <a:graphic>
          <a:graphicData uri="http://schemas.openxmlformats.org/drawingml/2006/table">
            <a:tbl>
              <a:tblPr firstRow="1" bandRow="1"/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21433648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176562464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69430817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412091878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183925458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604212026"/>
                    </a:ext>
                  </a:extLst>
                </a:gridCol>
              </a:tblGrid>
              <a:tr h="154675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Компании,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занимающиеся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наймом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рабочих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Продавцы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мебели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и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оборудования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для дома </a:t>
                      </a:r>
                      <a:endParaRPr lang="ru-RU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Продавцы расходный материалов для строительства и ремонта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Строительные компании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Дизайнеры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сайт с рейтингами компаний и дизайнеров 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Сокращение расходов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Доступность в любой точке страны и в любое время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Снижение рисков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Новизна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Обширный рейтинг компаний и дизайнеров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клиентами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Посетители сайта – бесплатно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Зарегистрированные пользователи  - дизайнеры, строители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Массовый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рынок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Нишевой рынок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6524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Грант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Собственные средства 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продажи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услуг сайта через интернет 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0557596"/>
                  </a:ext>
                </a:extLst>
              </a:tr>
              <a:tr h="154675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Фиксированные издержки :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Наём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программиста </a:t>
                      </a: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Реклама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Переменные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издержки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Заработная плата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Оплата интернета и электричества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Доработка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сайта 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АРЕНДА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РЕКЛАМА 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775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83265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6880F7-284E-25CA-4BFE-D5560247D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07" y="363503"/>
            <a:ext cx="11002962" cy="823913"/>
          </a:xfrm>
        </p:spPr>
        <p:txBody>
          <a:bodyPr/>
          <a:lstStyle/>
          <a:p>
            <a:r>
              <a:rPr lang="ru-RU" sz="3600" dirty="0"/>
              <a:t>процесс оказания услуги потребителю 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2A47D2F-9E2E-6E9A-08D6-CDA860A5F0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13</a:t>
            </a:fld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4C3FC34-9621-A42D-DD1F-AB39A1C9AD0E}"/>
              </a:ext>
            </a:extLst>
          </p:cNvPr>
          <p:cNvSpPr/>
          <p:nvPr/>
        </p:nvSpPr>
        <p:spPr>
          <a:xfrm>
            <a:off x="251878" y="1310109"/>
            <a:ext cx="2586686" cy="1585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23B"/>
                </a:solidFill>
              </a:rPr>
              <a:t>Браузер , ввод нужной информации по дизайну интерьера 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5791A00-1B6C-A56A-836D-607584B3F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265" y="1338177"/>
            <a:ext cx="2938209" cy="15853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87338C1-9460-6C94-C79E-0B26C384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669" y="1364098"/>
            <a:ext cx="2738080" cy="14773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A6BB3BD-B7EA-B843-513A-A70846910B03}"/>
              </a:ext>
            </a:extLst>
          </p:cNvPr>
          <p:cNvSpPr txBox="1"/>
          <p:nvPr/>
        </p:nvSpPr>
        <p:spPr>
          <a:xfrm>
            <a:off x="3515306" y="1672700"/>
            <a:ext cx="2236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Вход на сайт</a:t>
            </a:r>
            <a:r>
              <a:rPr lang="en-US" dirty="0"/>
              <a:t> YHOME</a:t>
            </a:r>
            <a:r>
              <a:rPr lang="ru-RU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5FB0D2-D1A1-3904-9E45-3B5D65ADAEED}"/>
              </a:ext>
            </a:extLst>
          </p:cNvPr>
          <p:cNvSpPr txBox="1"/>
          <p:nvPr/>
        </p:nvSpPr>
        <p:spPr>
          <a:xfrm>
            <a:off x="6703163" y="1386107"/>
            <a:ext cx="19443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Плашка с вводом</a:t>
            </a:r>
          </a:p>
          <a:p>
            <a:r>
              <a:rPr lang="ru-RU" dirty="0"/>
              <a:t>Города, ниже регистрация для дизайнеров и копаний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E736D8AC-0CA7-35DD-CF17-D9C65BBE1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809" y="1364098"/>
            <a:ext cx="2674876" cy="14432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62BB2F8-0B2D-638D-D097-587A17D930C3}"/>
              </a:ext>
            </a:extLst>
          </p:cNvPr>
          <p:cNvSpPr txBox="1"/>
          <p:nvPr/>
        </p:nvSpPr>
        <p:spPr>
          <a:xfrm>
            <a:off x="9599167" y="1441867"/>
            <a:ext cx="2208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Список рейтингов по направлениям </a:t>
            </a:r>
          </a:p>
          <a:p>
            <a:r>
              <a:rPr lang="ru-RU" dirty="0"/>
              <a:t>Фильтр запросов 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A8B24C0-CA7C-8535-8FB2-D67A037ED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220" y="4050678"/>
            <a:ext cx="2616465" cy="141170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4DF9695-6BC5-8711-D12F-E4E8593E2E86}"/>
              </a:ext>
            </a:extLst>
          </p:cNvPr>
          <p:cNvSpPr txBox="1"/>
          <p:nvPr/>
        </p:nvSpPr>
        <p:spPr>
          <a:xfrm>
            <a:off x="9951359" y="3985059"/>
            <a:ext cx="1948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выбранному направлению рейтинг компаний или дизайнеров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1EB8D560-903D-8CE0-87F2-7004945E5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849" y="4044352"/>
            <a:ext cx="2738080" cy="147732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9BEF44EB-EDF4-DFE0-3545-CFDA3F472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179" y="4086620"/>
            <a:ext cx="2731206" cy="147361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4B3113D0-0AAF-D365-BCEF-35C47ACBC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0" y="4040120"/>
            <a:ext cx="2738084" cy="147732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85EAB8E0-E6D8-B222-7782-6F9BC1A39435}"/>
              </a:ext>
            </a:extLst>
          </p:cNvPr>
          <p:cNvSpPr txBox="1"/>
          <p:nvPr/>
        </p:nvSpPr>
        <p:spPr>
          <a:xfrm>
            <a:off x="6703163" y="4070563"/>
            <a:ext cx="1888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Вход на страницу дизайнера или компании (их</a:t>
            </a:r>
          </a:p>
          <a:p>
            <a:r>
              <a:rPr lang="ru-RU" dirty="0" err="1"/>
              <a:t>данные,контакты</a:t>
            </a:r>
            <a:r>
              <a:rPr lang="ru-RU" dirty="0"/>
              <a:t>  и цена)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CB3D87-7550-FA1D-8758-E765822FB49A}"/>
              </a:ext>
            </a:extLst>
          </p:cNvPr>
          <p:cNvSpPr txBox="1"/>
          <p:nvPr/>
        </p:nvSpPr>
        <p:spPr>
          <a:xfrm>
            <a:off x="3574930" y="4598349"/>
            <a:ext cx="2321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Вкладка с портфолио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0F953FC-55E5-5776-CAEA-2206FF6483B3}"/>
              </a:ext>
            </a:extLst>
          </p:cNvPr>
          <p:cNvSpPr txBox="1"/>
          <p:nvPr/>
        </p:nvSpPr>
        <p:spPr>
          <a:xfrm>
            <a:off x="65068" y="4105704"/>
            <a:ext cx="2735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Сделка заказчика с дизайнером или </a:t>
            </a:r>
          </a:p>
          <a:p>
            <a:r>
              <a:rPr lang="ru-RU" dirty="0"/>
              <a:t>к</a:t>
            </a:r>
            <a:r>
              <a:rPr lang="ru-RU" dirty="0" smtClean="0"/>
              <a:t>омпанией </a:t>
            </a:r>
            <a:r>
              <a:rPr lang="ru-RU" dirty="0"/>
              <a:t>происходит </a:t>
            </a:r>
            <a:r>
              <a:rPr lang="ru-RU" dirty="0" smtClean="0"/>
              <a:t>вне </a:t>
            </a:r>
            <a:r>
              <a:rPr lang="ru-RU"/>
              <a:t>сайта </a:t>
            </a:r>
            <a:r>
              <a:rPr lang="ru-RU" smtClean="0"/>
              <a:t>по </a:t>
            </a:r>
            <a:r>
              <a:rPr lang="ru-RU" dirty="0"/>
              <a:t>контактным данным </a:t>
            </a:r>
          </a:p>
        </p:txBody>
      </p:sp>
      <p:sp>
        <p:nvSpPr>
          <p:cNvPr id="34" name="Стрелка: изогнутая вверх 33">
            <a:extLst>
              <a:ext uri="{FF2B5EF4-FFF2-40B4-BE49-F238E27FC236}">
                <a16:creationId xmlns:a16="http://schemas.microsoft.com/office/drawing/2014/main" xmlns="" id="{F4E9B00B-939D-B631-6792-77A168F6D7E4}"/>
              </a:ext>
            </a:extLst>
          </p:cNvPr>
          <p:cNvSpPr/>
          <p:nvPr/>
        </p:nvSpPr>
        <p:spPr>
          <a:xfrm>
            <a:off x="2127738" y="2859347"/>
            <a:ext cx="1447192" cy="41294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Стрелка: изогнутая вниз 34">
            <a:extLst>
              <a:ext uri="{FF2B5EF4-FFF2-40B4-BE49-F238E27FC236}">
                <a16:creationId xmlns:a16="http://schemas.microsoft.com/office/drawing/2014/main" xmlns="" id="{04715671-3A88-AEA9-CE2E-BF1454916FF0}"/>
              </a:ext>
            </a:extLst>
          </p:cNvPr>
          <p:cNvSpPr/>
          <p:nvPr/>
        </p:nvSpPr>
        <p:spPr>
          <a:xfrm>
            <a:off x="5612614" y="1119581"/>
            <a:ext cx="1292469" cy="4129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65A4AF7A-3F0A-1E53-4FD2-D24E0DE13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310" y="2841424"/>
            <a:ext cx="1444877" cy="432854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52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A4C26529-F681-C609-0CF9-160FE930A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65084">
            <a:off x="5190235" y="3700169"/>
            <a:ext cx="1316839" cy="466808"/>
          </a:xfrm>
          <a:prstGeom prst="rect">
            <a:avLst/>
          </a:prstGeom>
        </p:spPr>
      </p:pic>
      <p:sp>
        <p:nvSpPr>
          <p:cNvPr id="39" name="Стрелка: изогнутая влево 38">
            <a:extLst>
              <a:ext uri="{FF2B5EF4-FFF2-40B4-BE49-F238E27FC236}">
                <a16:creationId xmlns:a16="http://schemas.microsoft.com/office/drawing/2014/main" xmlns="" id="{330523B4-C058-E455-5E7F-0F0387585157}"/>
              </a:ext>
            </a:extLst>
          </p:cNvPr>
          <p:cNvSpPr/>
          <p:nvPr/>
        </p:nvSpPr>
        <p:spPr>
          <a:xfrm rot="5400000">
            <a:off x="2704187" y="5142258"/>
            <a:ext cx="390401" cy="124234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48E3160-4932-3561-E65D-C3FA80CC1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996" y="5556877"/>
            <a:ext cx="1249788" cy="408467"/>
          </a:xfrm>
          <a:prstGeom prst="rect">
            <a:avLst/>
          </a:prstGeom>
        </p:spPr>
      </p:pic>
      <p:sp>
        <p:nvSpPr>
          <p:cNvPr id="41" name="Стрелка: изогнутая влево 40">
            <a:extLst>
              <a:ext uri="{FF2B5EF4-FFF2-40B4-BE49-F238E27FC236}">
                <a16:creationId xmlns:a16="http://schemas.microsoft.com/office/drawing/2014/main" xmlns="" id="{1B9266CB-9707-46B1-39C1-1550F54B4F0D}"/>
              </a:ext>
            </a:extLst>
          </p:cNvPr>
          <p:cNvSpPr/>
          <p:nvPr/>
        </p:nvSpPr>
        <p:spPr>
          <a:xfrm>
            <a:off x="10703452" y="2851982"/>
            <a:ext cx="569518" cy="119869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341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8A789C-B7F8-36D5-0AC7-E4EE69D65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528819"/>
            <a:ext cx="11002962" cy="823913"/>
          </a:xfrm>
        </p:spPr>
        <p:txBody>
          <a:bodyPr/>
          <a:lstStyle/>
          <a:p>
            <a:r>
              <a:rPr lang="ru-RU" dirty="0"/>
              <a:t>Процесс регистрации на сайте дизайнеров и компаний 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35A4FD9-2A02-CFA8-0B6B-C46B7A1178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14</a:t>
            </a:fld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4F76C33-8706-51F5-A1EE-2E1235831E53}"/>
              </a:ext>
            </a:extLst>
          </p:cNvPr>
          <p:cNvSpPr/>
          <p:nvPr/>
        </p:nvSpPr>
        <p:spPr>
          <a:xfrm>
            <a:off x="518746" y="1887781"/>
            <a:ext cx="2391508" cy="1503485"/>
          </a:xfrm>
          <a:prstGeom prst="rect">
            <a:avLst/>
          </a:prstGeom>
          <a:solidFill>
            <a:srgbClr val="A53F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Браузер ввод нужной информации по дизайну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FC4D62F-046B-EE99-E0A0-863D03E9D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275" y="1883553"/>
            <a:ext cx="2402032" cy="15119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E850218-E40D-0517-4F72-5D77E5341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376" y="1879327"/>
            <a:ext cx="2402032" cy="15119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A49036F-4711-3076-B698-846B6D93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253" y="1879326"/>
            <a:ext cx="2402032" cy="15119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D7E967F-69AA-1322-A105-25B1AA8D2CA2}"/>
              </a:ext>
            </a:extLst>
          </p:cNvPr>
          <p:cNvSpPr txBox="1"/>
          <p:nvPr/>
        </p:nvSpPr>
        <p:spPr>
          <a:xfrm>
            <a:off x="3596053" y="2031022"/>
            <a:ext cx="2289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Вход на сайт </a:t>
            </a:r>
            <a:r>
              <a:rPr lang="en-US" dirty="0">
                <a:solidFill>
                  <a:schemeClr val="bg1"/>
                </a:solidFill>
              </a:rPr>
              <a:t>YHOME 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A42BDDB-CB96-04AC-8DBB-FE3B47093FA2}"/>
              </a:ext>
            </a:extLst>
          </p:cNvPr>
          <p:cNvSpPr txBox="1"/>
          <p:nvPr/>
        </p:nvSpPr>
        <p:spPr>
          <a:xfrm>
            <a:off x="6491147" y="1879327"/>
            <a:ext cx="2345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Плашка с вводом </a:t>
            </a:r>
          </a:p>
          <a:p>
            <a:r>
              <a:rPr lang="ru-RU" dirty="0">
                <a:solidFill>
                  <a:schemeClr val="bg1"/>
                </a:solidFill>
              </a:rPr>
              <a:t>Города. Ниже плашка </a:t>
            </a:r>
          </a:p>
          <a:p>
            <a:r>
              <a:rPr lang="ru-RU" dirty="0">
                <a:solidFill>
                  <a:schemeClr val="bg1"/>
                </a:solidFill>
              </a:rPr>
              <a:t>с регистрацией для </a:t>
            </a:r>
          </a:p>
          <a:p>
            <a:r>
              <a:rPr lang="ru-RU" dirty="0">
                <a:solidFill>
                  <a:schemeClr val="bg1"/>
                </a:solidFill>
              </a:rPr>
              <a:t>Дизайнеров и компа</a:t>
            </a:r>
          </a:p>
          <a:p>
            <a:r>
              <a:rPr lang="ru-RU" dirty="0" err="1">
                <a:solidFill>
                  <a:schemeClr val="bg1"/>
                </a:solidFill>
              </a:rPr>
              <a:t>ний</a:t>
            </a:r>
            <a:r>
              <a:rPr lang="ru-RU" dirty="0">
                <a:solidFill>
                  <a:schemeClr val="bg1"/>
                </a:solidFill>
              </a:rPr>
              <a:t>  </a:t>
            </a:r>
          </a:p>
          <a:p>
            <a:r>
              <a:rPr lang="ru-RU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A68DC7C-FA19-FAE2-80EB-EA0B04E0D176}"/>
              </a:ext>
            </a:extLst>
          </p:cNvPr>
          <p:cNvSpPr txBox="1"/>
          <p:nvPr/>
        </p:nvSpPr>
        <p:spPr>
          <a:xfrm>
            <a:off x="9369211" y="1943099"/>
            <a:ext cx="24256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Бланк-анкета с </a:t>
            </a:r>
            <a:r>
              <a:rPr lang="ru-RU" dirty="0" err="1">
                <a:solidFill>
                  <a:schemeClr val="bg1"/>
                </a:solidFill>
              </a:rPr>
              <a:t>инфор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мацией</a:t>
            </a:r>
            <a:r>
              <a:rPr lang="ru-RU" dirty="0">
                <a:solidFill>
                  <a:schemeClr val="bg1"/>
                </a:solidFill>
              </a:rPr>
              <a:t> о себе и вклад</a:t>
            </a:r>
          </a:p>
          <a:p>
            <a:r>
              <a:rPr lang="ru-RU" dirty="0">
                <a:solidFill>
                  <a:schemeClr val="bg1"/>
                </a:solidFill>
              </a:rPr>
              <a:t>ка для портфолио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AAFE3F3-A803-C5BD-5609-8BD2CB208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843" y="3816030"/>
            <a:ext cx="2402032" cy="15119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D003C46-59E2-D35C-D0A0-1FA76F63A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376" y="3816030"/>
            <a:ext cx="2402032" cy="151193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7D9A594-0F0E-4CB5-8182-F1B735E05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046" y="3816030"/>
            <a:ext cx="2402032" cy="15119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D7DDD82-44A2-3126-4774-544BB03A2CA5}"/>
              </a:ext>
            </a:extLst>
          </p:cNvPr>
          <p:cNvSpPr txBox="1"/>
          <p:nvPr/>
        </p:nvSpPr>
        <p:spPr>
          <a:xfrm>
            <a:off x="9363077" y="3816030"/>
            <a:ext cx="2592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Завершение регистра</a:t>
            </a:r>
          </a:p>
          <a:p>
            <a:r>
              <a:rPr lang="ru-RU" dirty="0" err="1">
                <a:solidFill>
                  <a:schemeClr val="bg1"/>
                </a:solidFill>
              </a:rPr>
              <a:t>ции</a:t>
            </a:r>
            <a:r>
              <a:rPr lang="ru-RU" dirty="0">
                <a:solidFill>
                  <a:schemeClr val="bg1"/>
                </a:solidFill>
              </a:rPr>
              <a:t> с </a:t>
            </a:r>
            <a:r>
              <a:rPr lang="ru-RU" dirty="0" smtClean="0">
                <a:solidFill>
                  <a:schemeClr val="bg1"/>
                </a:solidFill>
              </a:rPr>
              <a:t>помощью </a:t>
            </a:r>
            <a:r>
              <a:rPr lang="ru-RU" dirty="0">
                <a:solidFill>
                  <a:schemeClr val="bg1"/>
                </a:solidFill>
              </a:rPr>
              <a:t>кода , </a:t>
            </a:r>
          </a:p>
          <a:p>
            <a:r>
              <a:rPr lang="ru-RU" dirty="0">
                <a:solidFill>
                  <a:schemeClr val="bg1"/>
                </a:solidFill>
              </a:rPr>
              <a:t>который автоматически</a:t>
            </a:r>
          </a:p>
          <a:p>
            <a:r>
              <a:rPr lang="ru-RU" dirty="0">
                <a:solidFill>
                  <a:schemeClr val="bg1"/>
                </a:solidFill>
              </a:rPr>
              <a:t>приходит на номер тел.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F5B317F-2AD3-9F07-4DA5-9EB182B9EBE0}"/>
              </a:ext>
            </a:extLst>
          </p:cNvPr>
          <p:cNvSpPr txBox="1"/>
          <p:nvPr/>
        </p:nvSpPr>
        <p:spPr>
          <a:xfrm>
            <a:off x="6515260" y="3873751"/>
            <a:ext cx="239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Оплата аренды или рекламы через </a:t>
            </a:r>
            <a:r>
              <a:rPr lang="ru-RU" dirty="0" err="1">
                <a:solidFill>
                  <a:schemeClr val="bg1"/>
                </a:solidFill>
              </a:rPr>
              <a:t>сбп</a:t>
            </a:r>
            <a:r>
              <a:rPr lang="ru-RU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FC29062-CF99-DA20-0E55-0D92372553D8}"/>
              </a:ext>
            </a:extLst>
          </p:cNvPr>
          <p:cNvSpPr txBox="1"/>
          <p:nvPr/>
        </p:nvSpPr>
        <p:spPr>
          <a:xfrm>
            <a:off x="3404520" y="3833419"/>
            <a:ext cx="2418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Личная страница с воз</a:t>
            </a:r>
          </a:p>
          <a:p>
            <a:r>
              <a:rPr lang="ru-RU" dirty="0" err="1">
                <a:solidFill>
                  <a:schemeClr val="bg1"/>
                </a:solidFill>
              </a:rPr>
              <a:t>можностью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редактиро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err="1">
                <a:solidFill>
                  <a:schemeClr val="bg1"/>
                </a:solidFill>
              </a:rPr>
              <a:t>вания</a:t>
            </a:r>
            <a:r>
              <a:rPr lang="ru-RU" dirty="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BDE60A72-3EAE-DE5D-6BAE-1CF538A5A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19" y="3764112"/>
            <a:ext cx="2402032" cy="151193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96F83CB-5513-7BD9-FA5C-796A5B9D402C}"/>
              </a:ext>
            </a:extLst>
          </p:cNvPr>
          <p:cNvSpPr txBox="1"/>
          <p:nvPr/>
        </p:nvSpPr>
        <p:spPr>
          <a:xfrm>
            <a:off x="720970" y="3867944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Попадание в рейтинг 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D7A0CD5C-0C4E-325F-6953-D2DF73157D84}"/>
              </a:ext>
            </a:extLst>
          </p:cNvPr>
          <p:cNvCxnSpPr/>
          <p:nvPr/>
        </p:nvCxnSpPr>
        <p:spPr>
          <a:xfrm>
            <a:off x="2996551" y="2543263"/>
            <a:ext cx="498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xmlns="" id="{412E7E09-E350-BE81-D057-F379771542C7}"/>
              </a:ext>
            </a:extLst>
          </p:cNvPr>
          <p:cNvCxnSpPr>
            <a:stCxn id="7" idx="3"/>
          </p:cNvCxnSpPr>
          <p:nvPr/>
        </p:nvCxnSpPr>
        <p:spPr>
          <a:xfrm flipV="1">
            <a:off x="5897307" y="2635296"/>
            <a:ext cx="593840" cy="4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E81CE595-3DCA-1DA6-EEB6-C7EB6915CC79}"/>
              </a:ext>
            </a:extLst>
          </p:cNvPr>
          <p:cNvCxnSpPr>
            <a:stCxn id="8" idx="3"/>
          </p:cNvCxnSpPr>
          <p:nvPr/>
        </p:nvCxnSpPr>
        <p:spPr>
          <a:xfrm flipV="1">
            <a:off x="8905408" y="2635296"/>
            <a:ext cx="48743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xmlns="" id="{8508CCF7-B0D1-4774-96C0-E3156E650BF1}"/>
              </a:ext>
            </a:extLst>
          </p:cNvPr>
          <p:cNvCxnSpPr/>
          <p:nvPr/>
        </p:nvCxnSpPr>
        <p:spPr>
          <a:xfrm>
            <a:off x="10410092" y="3429000"/>
            <a:ext cx="0" cy="387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xmlns="" id="{6DC696A3-A941-79F2-8411-D4EF277890B4}"/>
              </a:ext>
            </a:extLst>
          </p:cNvPr>
          <p:cNvCxnSpPr>
            <a:stCxn id="21" idx="1"/>
          </p:cNvCxnSpPr>
          <p:nvPr/>
        </p:nvCxnSpPr>
        <p:spPr>
          <a:xfrm flipH="1" flipV="1">
            <a:off x="8968154" y="4416194"/>
            <a:ext cx="3949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058F9250-DAD6-7A71-DC03-BC0B66F5ECF2}"/>
              </a:ext>
            </a:extLst>
          </p:cNvPr>
          <p:cNvCxnSpPr/>
          <p:nvPr/>
        </p:nvCxnSpPr>
        <p:spPr>
          <a:xfrm flipH="1">
            <a:off x="5914844" y="4416194"/>
            <a:ext cx="5267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xmlns="" id="{B1CCC259-C81B-BEBD-38B6-104F22BEAB8B}"/>
              </a:ext>
            </a:extLst>
          </p:cNvPr>
          <p:cNvCxnSpPr>
            <a:endCxn id="25" idx="3"/>
          </p:cNvCxnSpPr>
          <p:nvPr/>
        </p:nvCxnSpPr>
        <p:spPr>
          <a:xfrm flipH="1">
            <a:off x="2996551" y="4520081"/>
            <a:ext cx="40796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4169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A233355-AFC5-3E48-03BD-2FF1C74022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15</a:t>
            </a:fld>
            <a:endParaRPr lang="ru-RU" noProof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7DC66AB-43AD-0F44-AD71-879BF4C86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3046005"/>
              </p:ext>
            </p:extLst>
          </p:nvPr>
        </p:nvGraphicFramePr>
        <p:xfrm>
          <a:off x="522143" y="210857"/>
          <a:ext cx="10339056" cy="6403452"/>
        </p:xfrm>
        <a:graphic>
          <a:graphicData uri="http://schemas.openxmlformats.org/drawingml/2006/table">
            <a:tbl>
              <a:tblPr firstRow="1" bandRow="1"/>
              <a:tblGrid>
                <a:gridCol w="662830">
                  <a:extLst>
                    <a:ext uri="{9D8B030D-6E8A-4147-A177-3AD203B41FA5}">
                      <a16:colId xmlns:a16="http://schemas.microsoft.com/office/drawing/2014/main" xmlns="" val="342186428"/>
                    </a:ext>
                  </a:extLst>
                </a:gridCol>
                <a:gridCol w="2806574">
                  <a:extLst>
                    <a:ext uri="{9D8B030D-6E8A-4147-A177-3AD203B41FA5}">
                      <a16:colId xmlns:a16="http://schemas.microsoft.com/office/drawing/2014/main" xmlns="" val="2552183057"/>
                    </a:ext>
                  </a:extLst>
                </a:gridCol>
                <a:gridCol w="509986">
                  <a:extLst>
                    <a:ext uri="{9D8B030D-6E8A-4147-A177-3AD203B41FA5}">
                      <a16:colId xmlns:a16="http://schemas.microsoft.com/office/drawing/2014/main" xmlns="" val="500718883"/>
                    </a:ext>
                  </a:extLst>
                </a:gridCol>
                <a:gridCol w="486351">
                  <a:extLst>
                    <a:ext uri="{9D8B030D-6E8A-4147-A177-3AD203B41FA5}">
                      <a16:colId xmlns:a16="http://schemas.microsoft.com/office/drawing/2014/main" xmlns="" val="2363475712"/>
                    </a:ext>
                  </a:extLst>
                </a:gridCol>
                <a:gridCol w="495441">
                  <a:extLst>
                    <a:ext uri="{9D8B030D-6E8A-4147-A177-3AD203B41FA5}">
                      <a16:colId xmlns:a16="http://schemas.microsoft.com/office/drawing/2014/main" xmlns="" val="843366632"/>
                    </a:ext>
                  </a:extLst>
                </a:gridCol>
                <a:gridCol w="509615">
                  <a:extLst>
                    <a:ext uri="{9D8B030D-6E8A-4147-A177-3AD203B41FA5}">
                      <a16:colId xmlns:a16="http://schemas.microsoft.com/office/drawing/2014/main" xmlns="" val="3806488338"/>
                    </a:ext>
                  </a:extLst>
                </a:gridCol>
                <a:gridCol w="33801">
                  <a:extLst>
                    <a:ext uri="{9D8B030D-6E8A-4147-A177-3AD203B41FA5}">
                      <a16:colId xmlns:a16="http://schemas.microsoft.com/office/drawing/2014/main" xmlns="" val="2146491697"/>
                    </a:ext>
                  </a:extLst>
                </a:gridCol>
                <a:gridCol w="467076">
                  <a:extLst>
                    <a:ext uri="{9D8B030D-6E8A-4147-A177-3AD203B41FA5}">
                      <a16:colId xmlns:a16="http://schemas.microsoft.com/office/drawing/2014/main" xmlns="" val="230859024"/>
                    </a:ext>
                  </a:extLst>
                </a:gridCol>
                <a:gridCol w="30657">
                  <a:extLst>
                    <a:ext uri="{9D8B030D-6E8A-4147-A177-3AD203B41FA5}">
                      <a16:colId xmlns:a16="http://schemas.microsoft.com/office/drawing/2014/main" xmlns="" val="2102963674"/>
                    </a:ext>
                  </a:extLst>
                </a:gridCol>
                <a:gridCol w="586652">
                  <a:extLst>
                    <a:ext uri="{9D8B030D-6E8A-4147-A177-3AD203B41FA5}">
                      <a16:colId xmlns:a16="http://schemas.microsoft.com/office/drawing/2014/main" xmlns="" val="2274663323"/>
                    </a:ext>
                  </a:extLst>
                </a:gridCol>
                <a:gridCol w="587097">
                  <a:extLst>
                    <a:ext uri="{9D8B030D-6E8A-4147-A177-3AD203B41FA5}">
                      <a16:colId xmlns:a16="http://schemas.microsoft.com/office/drawing/2014/main" xmlns="" val="2811544937"/>
                    </a:ext>
                  </a:extLst>
                </a:gridCol>
                <a:gridCol w="537232">
                  <a:extLst>
                    <a:ext uri="{9D8B030D-6E8A-4147-A177-3AD203B41FA5}">
                      <a16:colId xmlns:a16="http://schemas.microsoft.com/office/drawing/2014/main" xmlns="" val="54754263"/>
                    </a:ext>
                  </a:extLst>
                </a:gridCol>
                <a:gridCol w="30657">
                  <a:extLst>
                    <a:ext uri="{9D8B030D-6E8A-4147-A177-3AD203B41FA5}">
                      <a16:colId xmlns:a16="http://schemas.microsoft.com/office/drawing/2014/main" xmlns="" val="1610681478"/>
                    </a:ext>
                  </a:extLst>
                </a:gridCol>
                <a:gridCol w="375182">
                  <a:extLst>
                    <a:ext uri="{9D8B030D-6E8A-4147-A177-3AD203B41FA5}">
                      <a16:colId xmlns:a16="http://schemas.microsoft.com/office/drawing/2014/main" xmlns="" val="339651313"/>
                    </a:ext>
                  </a:extLst>
                </a:gridCol>
                <a:gridCol w="301294">
                  <a:extLst>
                    <a:ext uri="{9D8B030D-6E8A-4147-A177-3AD203B41FA5}">
                      <a16:colId xmlns:a16="http://schemas.microsoft.com/office/drawing/2014/main" xmlns="" val="2124265675"/>
                    </a:ext>
                  </a:extLst>
                </a:gridCol>
                <a:gridCol w="39148">
                  <a:extLst>
                    <a:ext uri="{9D8B030D-6E8A-4147-A177-3AD203B41FA5}">
                      <a16:colId xmlns:a16="http://schemas.microsoft.com/office/drawing/2014/main" xmlns="" val="4088370918"/>
                    </a:ext>
                  </a:extLst>
                </a:gridCol>
                <a:gridCol w="381464">
                  <a:extLst>
                    <a:ext uri="{9D8B030D-6E8A-4147-A177-3AD203B41FA5}">
                      <a16:colId xmlns:a16="http://schemas.microsoft.com/office/drawing/2014/main" xmlns="" val="1136175251"/>
                    </a:ext>
                  </a:extLst>
                </a:gridCol>
                <a:gridCol w="67932">
                  <a:extLst>
                    <a:ext uri="{9D8B030D-6E8A-4147-A177-3AD203B41FA5}">
                      <a16:colId xmlns:a16="http://schemas.microsoft.com/office/drawing/2014/main" xmlns="" val="2179726090"/>
                    </a:ext>
                  </a:extLst>
                </a:gridCol>
                <a:gridCol w="346722">
                  <a:extLst>
                    <a:ext uri="{9D8B030D-6E8A-4147-A177-3AD203B41FA5}">
                      <a16:colId xmlns:a16="http://schemas.microsoft.com/office/drawing/2014/main" xmlns="" val="241187373"/>
                    </a:ext>
                  </a:extLst>
                </a:gridCol>
                <a:gridCol w="30657">
                  <a:extLst>
                    <a:ext uri="{9D8B030D-6E8A-4147-A177-3AD203B41FA5}">
                      <a16:colId xmlns:a16="http://schemas.microsoft.com/office/drawing/2014/main" xmlns="" val="1788810803"/>
                    </a:ext>
                  </a:extLst>
                </a:gridCol>
                <a:gridCol w="422610">
                  <a:extLst>
                    <a:ext uri="{9D8B030D-6E8A-4147-A177-3AD203B41FA5}">
                      <a16:colId xmlns:a16="http://schemas.microsoft.com/office/drawing/2014/main" xmlns="" val="3797968813"/>
                    </a:ext>
                  </a:extLst>
                </a:gridCol>
                <a:gridCol w="630078">
                  <a:extLst>
                    <a:ext uri="{9D8B030D-6E8A-4147-A177-3AD203B41FA5}">
                      <a16:colId xmlns:a16="http://schemas.microsoft.com/office/drawing/2014/main" xmlns="" val="2179837539"/>
                    </a:ext>
                  </a:extLst>
                </a:gridCol>
              </a:tblGrid>
              <a:tr h="36268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18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3049005"/>
                  </a:ext>
                </a:extLst>
              </a:tr>
              <a:tr h="333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2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  <a:endParaRPr lang="ru-RU" sz="1200" dirty="0"/>
                    </a:p>
                  </a:txBody>
                  <a:tcPr marL="2903" marR="2903" marT="2903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551751"/>
                  </a:ext>
                </a:extLst>
              </a:tr>
              <a:tr h="174274">
                <a:tc gridSpan="2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7530143"/>
                  </a:ext>
                </a:extLst>
              </a:tr>
              <a:tr h="6690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200</a:t>
                      </a:r>
                    </a:p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400</a:t>
                      </a:r>
                    </a:p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700</a:t>
                      </a:r>
                    </a:p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900</a:t>
                      </a:r>
                    </a:p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1млн 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 млн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1мнл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1мнл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1мнл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</a:p>
                    <a:p>
                      <a:pPr algn="l" fontAlgn="t"/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мнл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</a:p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мнл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 млн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16млн</a:t>
                      </a:r>
                    </a:p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500тыс 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0960438"/>
                  </a:ext>
                </a:extLst>
              </a:tr>
              <a:tr h="22339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 места на сайте (дизайнеры)</a:t>
                      </a: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942751"/>
                  </a:ext>
                </a:extLst>
              </a:tr>
              <a:tr h="22339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 </a:t>
                      </a: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5311730"/>
                  </a:ext>
                </a:extLst>
              </a:tr>
              <a:tr h="35611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Объём регистраций на сайте ( компании и дизайнеры)</a:t>
                      </a: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007922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153500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195500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128500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140500</a:t>
                      </a:r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237500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249500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188500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206500</a:t>
                      </a: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218500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236500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2332000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94450"/>
                  </a:ext>
                </a:extLst>
              </a:tr>
              <a:tr h="1742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761105"/>
                  </a:ext>
                </a:extLst>
              </a:tr>
              <a:tr h="335830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 </a:t>
                      </a: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 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579767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 серверов </a:t>
                      </a: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15 тыс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25тыс 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25тыс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290тыс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4423467"/>
                  </a:ext>
                </a:extLst>
              </a:tr>
              <a:tr h="223397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Оплата электричества и интернета </a:t>
                      </a: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9046057"/>
                  </a:ext>
                </a:extLst>
              </a:tr>
              <a:tr h="1742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5679299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Найм программиста </a:t>
                      </a: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50 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50тыс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-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-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200тыс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1302330"/>
                  </a:ext>
                </a:extLst>
              </a:tr>
              <a:tr h="1742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Найм помощника программиста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35 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35тыс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-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-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35тыс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35тыс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140тыс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1918972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58500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228500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613500</a:t>
                      </a:r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813500</a:t>
                      </a:r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928500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1128500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1413500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1613500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1813500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1913500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2113500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2413500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15млн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52тыс 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7733130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12тыс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24тыс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42тыс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54тыс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66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90тыс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120тыс</a:t>
                      </a: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984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4081537"/>
                  </a:ext>
                </a:extLst>
              </a:tr>
              <a:tr h="335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46500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204500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571500</a:t>
                      </a:r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759500</a:t>
                      </a:r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862500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1050500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1323500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1511500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1699500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1793500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1981500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 2263500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14млн</a:t>
                      </a:r>
                    </a:p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68050тыс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691082"/>
                  </a:ext>
                </a:extLst>
              </a:tr>
              <a:tr h="174274">
                <a:tc gridSpan="2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2154498"/>
                  </a:ext>
                </a:extLst>
              </a:tr>
              <a:tr h="425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127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44974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819" y="416487"/>
            <a:ext cx="5251450" cy="1661297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ЦЕЛЬ</a:t>
            </a:r>
          </a:p>
        </p:txBody>
      </p:sp>
      <p:pic>
        <p:nvPicPr>
          <p:cNvPr id="13" name="Рисунок 12" descr="крупный план компьютера на столе перед кирпичной стеной">
            <a:extLst>
              <a:ext uri="{FF2B5EF4-FFF2-40B4-BE49-F238E27FC236}">
                <a16:creationId xmlns:a16="http://schemas.microsoft.com/office/drawing/2014/main" xmlns="" id="{90BB9493-60B4-4B89-89CE-E1F8BF6C4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0370" r="20370"/>
          <a:stretch/>
        </p:blipFill>
        <p:spPr>
          <a:xfrm>
            <a:off x="0" y="0"/>
            <a:ext cx="6096000" cy="6867922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F9B872F-6332-408E-9135-B871F0C90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7819" y="2238762"/>
            <a:ext cx="2377440" cy="365125"/>
          </a:xfrm>
        </p:spPr>
        <p:txBody>
          <a:bodyPr rtlCol="0"/>
          <a:lstStyle/>
          <a:p>
            <a:pPr rtl="0"/>
            <a:r>
              <a:rPr lang="ru-RU" spc="300" dirty="0"/>
              <a:t>ПРОЕТА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48DD8A0-BD53-4DBF-949B-0D64D12D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16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3D8DDE-AE33-8917-5F43-BD0755369211}"/>
              </a:ext>
            </a:extLst>
          </p:cNvPr>
          <p:cNvSpPr txBox="1"/>
          <p:nvPr/>
        </p:nvSpPr>
        <p:spPr>
          <a:xfrm>
            <a:off x="6192716" y="3129991"/>
            <a:ext cx="507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Создать сайт </a:t>
            </a:r>
            <a:r>
              <a:rPr lang="ru-RU" dirty="0" smtClean="0"/>
              <a:t>до </a:t>
            </a:r>
            <a:r>
              <a:rPr lang="ru-RU" dirty="0"/>
              <a:t>30.04.2024 г и добиться  20 регистраций компаний и дизайнеров  на сайт в течении месяца .</a:t>
            </a:r>
          </a:p>
        </p:txBody>
      </p:sp>
    </p:spTree>
    <p:extLst>
      <p:ext uri="{BB962C8B-B14F-4D97-AF65-F5344CB8AC3E}">
        <p14:creationId xmlns:p14="http://schemas.microsoft.com/office/powerpoint/2010/main" xmlns="" val="3164405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5C5153-594D-9D96-CD67-A3C07C47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07" y="372137"/>
            <a:ext cx="11002962" cy="823913"/>
          </a:xfrm>
        </p:spPr>
        <p:txBody>
          <a:bodyPr/>
          <a:lstStyle/>
          <a:p>
            <a:r>
              <a:rPr lang="ru-RU" dirty="0"/>
              <a:t>Стартовые инвестиции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0E61D89-EF37-2441-320F-F86E227110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17</a:t>
            </a:fld>
            <a:endParaRPr lang="ru-RU" noProof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A3CBC32D-87E8-CB02-81B4-01CA73960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1316723"/>
              </p:ext>
            </p:extLst>
          </p:nvPr>
        </p:nvGraphicFramePr>
        <p:xfrm>
          <a:off x="1323816" y="1523677"/>
          <a:ext cx="9798453" cy="4944626"/>
        </p:xfrm>
        <a:graphic>
          <a:graphicData uri="http://schemas.openxmlformats.org/drawingml/2006/table">
            <a:tbl>
              <a:tblPr firstRow="1" bandRow="1"/>
              <a:tblGrid>
                <a:gridCol w="3266151">
                  <a:extLst>
                    <a:ext uri="{9D8B030D-6E8A-4147-A177-3AD203B41FA5}">
                      <a16:colId xmlns:a16="http://schemas.microsoft.com/office/drawing/2014/main" xmlns="" val="2036470564"/>
                    </a:ext>
                  </a:extLst>
                </a:gridCol>
                <a:gridCol w="3231743">
                  <a:extLst>
                    <a:ext uri="{9D8B030D-6E8A-4147-A177-3AD203B41FA5}">
                      <a16:colId xmlns:a16="http://schemas.microsoft.com/office/drawing/2014/main" xmlns="" val="2649950131"/>
                    </a:ext>
                  </a:extLst>
                </a:gridCol>
                <a:gridCol w="3300559">
                  <a:extLst>
                    <a:ext uri="{9D8B030D-6E8A-4147-A177-3AD203B41FA5}">
                      <a16:colId xmlns:a16="http://schemas.microsoft.com/office/drawing/2014/main" xmlns="" val="2720475689"/>
                    </a:ext>
                  </a:extLst>
                </a:gridCol>
              </a:tblGrid>
              <a:tr h="5494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      Статья затрат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      Сумма руб.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Источник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6209332"/>
                  </a:ext>
                </a:extLst>
              </a:tr>
              <a:tr h="521500">
                <a:tc>
                  <a:txBody>
                    <a:bodyPr/>
                    <a:lstStyle/>
                    <a:p>
                      <a:r>
                        <a:rPr lang="ru-RU" dirty="0"/>
                        <a:t>Открытие ООО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тыс.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7280071"/>
                  </a:ext>
                </a:extLst>
              </a:tr>
              <a:tr h="5746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Найм программиста ( с доработкой сайта)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200-300тыс.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1273215"/>
                  </a:ext>
                </a:extLst>
              </a:tr>
              <a:tr h="6281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З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п помощнику программиста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100-200  тыс. </a:t>
                      </a:r>
                      <a:r>
                        <a:rPr lang="ru-RU" dirty="0" err="1"/>
                        <a:t>руб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2001147"/>
                  </a:ext>
                </a:extLst>
              </a:tr>
              <a:tr h="628158">
                <a:tc>
                  <a:txBody>
                    <a:bodyPr/>
                    <a:lstStyle/>
                    <a:p>
                      <a:r>
                        <a:rPr lang="ru-RU" dirty="0"/>
                        <a:t>З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п дизайнеру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9800332"/>
                  </a:ext>
                </a:extLst>
              </a:tr>
              <a:tr h="628158">
                <a:tc>
                  <a:txBody>
                    <a:bodyPr/>
                    <a:lstStyle/>
                    <a:p>
                      <a:r>
                        <a:rPr lang="ru-RU" dirty="0"/>
                        <a:t>Реклама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7555657"/>
                  </a:ext>
                </a:extLst>
              </a:tr>
              <a:tr h="628158">
                <a:tc>
                  <a:txBody>
                    <a:bodyPr/>
                    <a:lstStyle/>
                    <a:p>
                      <a:r>
                        <a:rPr lang="ru-RU" dirty="0"/>
                        <a:t>Аренда серверов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278132"/>
                  </a:ext>
                </a:extLst>
              </a:tr>
              <a:tr h="709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Итог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960   </a:t>
                      </a:r>
                      <a:r>
                        <a:rPr lang="ru-RU" dirty="0" err="1"/>
                        <a:t>тыс.руб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3529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63915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C3376-5069-4C7B-BE6B-A3776D1B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Организационный план </a:t>
            </a:r>
          </a:p>
        </p:txBody>
      </p:sp>
      <p:pic>
        <p:nvPicPr>
          <p:cNvPr id="6" name="Рисунок 5" descr="человек смотрит на чертежи на кирпичной стене">
            <a:extLst>
              <a:ext uri="{FF2B5EF4-FFF2-40B4-BE49-F238E27FC236}">
                <a16:creationId xmlns:a16="http://schemas.microsoft.com/office/drawing/2014/main" xmlns="" id="{C07C315A-7CD1-432C-92FA-6B62159B56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552" t="1" r="23880" b="327"/>
          <a:stretch/>
        </p:blipFill>
        <p:spPr>
          <a:xfrm>
            <a:off x="0" y="0"/>
            <a:ext cx="5416550" cy="6858000"/>
          </a:xfrm>
        </p:spPr>
      </p:pic>
      <p:sp>
        <p:nvSpPr>
          <p:cNvPr id="14" name="Объект 13">
            <a:extLst>
              <a:ext uri="{FF2B5EF4-FFF2-40B4-BE49-F238E27FC236}">
                <a16:creationId xmlns:a16="http://schemas.microsoft.com/office/drawing/2014/main" xmlns="" id="{79248A72-A597-48DF-A270-3389F5D20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142" y="1920874"/>
            <a:ext cx="5897218" cy="3583291"/>
          </a:xfrm>
        </p:spPr>
        <p:txBody>
          <a:bodyPr rtlCol="0">
            <a:normAutofit/>
          </a:bodyPr>
          <a:lstStyle/>
          <a:p>
            <a:pPr rtl="0"/>
            <a:r>
              <a:rPr lang="ru-RU" sz="2400" dirty="0"/>
              <a:t>Организационная форма – общество с ограниченной ответственностью ( ООО)</a:t>
            </a:r>
          </a:p>
          <a:p>
            <a:pPr marL="0" indent="0" rtl="0">
              <a:buNone/>
            </a:pPr>
            <a:r>
              <a:rPr lang="ru-RU" sz="2400" dirty="0"/>
              <a:t> </a:t>
            </a:r>
          </a:p>
          <a:p>
            <a:pPr rtl="0"/>
            <a:r>
              <a:rPr lang="ru-RU" sz="2400" dirty="0"/>
              <a:t>Система налогообложения – упрощенная система налогообложения ( УСН ) 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7FA57D11-A25F-4772-8E50-DDB68BE8C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6891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78BDB8-1FD8-8E1E-FD4C-F3B50281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1" y="37669"/>
            <a:ext cx="11002962" cy="823913"/>
          </a:xfrm>
        </p:spPr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AE1FE42-88EF-D059-64ED-AA1F920A34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ru-RU" noProof="0" smtClean="0"/>
              <a:pPr rtl="0"/>
              <a:t>19</a:t>
            </a:fld>
            <a:endParaRPr lang="ru-RU" noProof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3029B56A-3001-864C-7089-C1CC4F2E9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2225771"/>
              </p:ext>
            </p:extLst>
          </p:nvPr>
        </p:nvGraphicFramePr>
        <p:xfrm>
          <a:off x="467361" y="1028700"/>
          <a:ext cx="11081909" cy="5558546"/>
        </p:xfrm>
        <a:graphic>
          <a:graphicData uri="http://schemas.openxmlformats.org/drawingml/2006/table">
            <a:tbl>
              <a:tblPr firstRow="1" firstCol="1" bandRow="1"/>
              <a:tblGrid>
                <a:gridCol w="452388">
                  <a:extLst>
                    <a:ext uri="{9D8B030D-6E8A-4147-A177-3AD203B41FA5}">
                      <a16:colId xmlns:a16="http://schemas.microsoft.com/office/drawing/2014/main" xmlns="" val="2775717219"/>
                    </a:ext>
                  </a:extLst>
                </a:gridCol>
                <a:gridCol w="1445812">
                  <a:extLst>
                    <a:ext uri="{9D8B030D-6E8A-4147-A177-3AD203B41FA5}">
                      <a16:colId xmlns:a16="http://schemas.microsoft.com/office/drawing/2014/main" xmlns="" val="4088813038"/>
                    </a:ext>
                  </a:extLst>
                </a:gridCol>
                <a:gridCol w="1125017">
                  <a:extLst>
                    <a:ext uri="{9D8B030D-6E8A-4147-A177-3AD203B41FA5}">
                      <a16:colId xmlns:a16="http://schemas.microsoft.com/office/drawing/2014/main" xmlns="" val="2030705842"/>
                    </a:ext>
                  </a:extLst>
                </a:gridCol>
                <a:gridCol w="1032889">
                  <a:extLst>
                    <a:ext uri="{9D8B030D-6E8A-4147-A177-3AD203B41FA5}">
                      <a16:colId xmlns:a16="http://schemas.microsoft.com/office/drawing/2014/main" xmlns="" val="3413156777"/>
                    </a:ext>
                  </a:extLst>
                </a:gridCol>
                <a:gridCol w="979094">
                  <a:extLst>
                    <a:ext uri="{9D8B030D-6E8A-4147-A177-3AD203B41FA5}">
                      <a16:colId xmlns:a16="http://schemas.microsoft.com/office/drawing/2014/main" xmlns="" val="1631168323"/>
                    </a:ext>
                  </a:extLst>
                </a:gridCol>
                <a:gridCol w="979094">
                  <a:extLst>
                    <a:ext uri="{9D8B030D-6E8A-4147-A177-3AD203B41FA5}">
                      <a16:colId xmlns:a16="http://schemas.microsoft.com/office/drawing/2014/main" xmlns="" val="3397791314"/>
                    </a:ext>
                  </a:extLst>
                </a:gridCol>
                <a:gridCol w="1054408">
                  <a:extLst>
                    <a:ext uri="{9D8B030D-6E8A-4147-A177-3AD203B41FA5}">
                      <a16:colId xmlns:a16="http://schemas.microsoft.com/office/drawing/2014/main" xmlns="" val="1102192597"/>
                    </a:ext>
                  </a:extLst>
                </a:gridCol>
                <a:gridCol w="968334">
                  <a:extLst>
                    <a:ext uri="{9D8B030D-6E8A-4147-A177-3AD203B41FA5}">
                      <a16:colId xmlns:a16="http://schemas.microsoft.com/office/drawing/2014/main" xmlns="" val="2482951418"/>
                    </a:ext>
                  </a:extLst>
                </a:gridCol>
                <a:gridCol w="1097445">
                  <a:extLst>
                    <a:ext uri="{9D8B030D-6E8A-4147-A177-3AD203B41FA5}">
                      <a16:colId xmlns:a16="http://schemas.microsoft.com/office/drawing/2014/main" xmlns="" val="2703375703"/>
                    </a:ext>
                  </a:extLst>
                </a:gridCol>
                <a:gridCol w="1063227">
                  <a:extLst>
                    <a:ext uri="{9D8B030D-6E8A-4147-A177-3AD203B41FA5}">
                      <a16:colId xmlns:a16="http://schemas.microsoft.com/office/drawing/2014/main" xmlns="" val="2107965140"/>
                    </a:ext>
                  </a:extLst>
                </a:gridCol>
                <a:gridCol w="884201">
                  <a:extLst>
                    <a:ext uri="{9D8B030D-6E8A-4147-A177-3AD203B41FA5}">
                      <a16:colId xmlns:a16="http://schemas.microsoft.com/office/drawing/2014/main" xmlns="" val="110833049"/>
                    </a:ext>
                  </a:extLst>
                </a:gridCol>
              </a:tblGrid>
              <a:tr h="700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Операции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 Август  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Сентябрь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Октябрь  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Ноябрь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Декабрь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Январь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Февраль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Март 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Апрель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6466673"/>
                  </a:ext>
                </a:extLst>
              </a:tr>
              <a:tr h="813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Продумывание функционала сайта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2526747"/>
                  </a:ext>
                </a:extLst>
              </a:tr>
              <a:tr h="4730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Создание дизайна сайта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819950"/>
                  </a:ext>
                </a:extLst>
              </a:tr>
              <a:tr h="4730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Разработка сайта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1044305"/>
                  </a:ext>
                </a:extLst>
              </a:tr>
              <a:tr h="813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Выход на рынок </a:t>
                      </a:r>
                    </a:p>
                    <a:p>
                      <a:r>
                        <a:rPr lang="ru-RU" sz="1400" dirty="0"/>
                        <a:t>(тестирование)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7187546"/>
                  </a:ext>
                </a:extLst>
              </a:tr>
              <a:tr h="6297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Доработка сайта , наполнение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1698447"/>
                  </a:ext>
                </a:extLst>
              </a:tr>
              <a:tr h="4730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Выход сайта с доработками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2809248"/>
                  </a:ext>
                </a:extLst>
              </a:tr>
              <a:tr h="6297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r>
                        <a:rPr lang="ru-RU" sz="1400" dirty="0"/>
                        <a:t>Зарегистрировано 20 компаний и дизайнеров   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sto MT" panose="02040603050505030304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7483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1815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07" y="-251916"/>
            <a:ext cx="11002962" cy="1787026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ru-RU" sz="4000" spc="300" dirty="0"/>
              <a:t>Координаты команды  </a:t>
            </a:r>
            <a:r>
              <a:rPr lang="ru-RU" sz="4800" spc="300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E4A248D7-680E-4181-9558-ED00D7CEAD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94958" y="4499616"/>
            <a:ext cx="3108326" cy="2165344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pc="300" dirty="0"/>
          </a:p>
          <a:p>
            <a:pPr rtl="0"/>
            <a:endParaRPr lang="ru-RU" dirty="0"/>
          </a:p>
        </p:txBody>
      </p:sp>
      <p:sp>
        <p:nvSpPr>
          <p:cNvPr id="12" name="Объект 24">
            <a:extLst>
              <a:ext uri="{FF2B5EF4-FFF2-40B4-BE49-F238E27FC236}">
                <a16:creationId xmlns:a16="http://schemas.microsoft.com/office/drawing/2014/main" xmlns="" id="{3DD3B9ED-231E-423D-B8D7-6DE1C249CA4E}"/>
              </a:ext>
            </a:extLst>
          </p:cNvPr>
          <p:cNvSpPr txBox="1">
            <a:spLocks/>
          </p:cNvSpPr>
          <p:nvPr/>
        </p:nvSpPr>
        <p:spPr>
          <a:xfrm>
            <a:off x="4541520" y="3670301"/>
            <a:ext cx="3108960" cy="2755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endParaRPr lang="ru-RU" dirty="0"/>
          </a:p>
        </p:txBody>
      </p:sp>
      <p:sp>
        <p:nvSpPr>
          <p:cNvPr id="13" name="Объект 25">
            <a:extLst>
              <a:ext uri="{FF2B5EF4-FFF2-40B4-BE49-F238E27FC236}">
                <a16:creationId xmlns:a16="http://schemas.microsoft.com/office/drawing/2014/main" xmlns="" id="{184497C2-C5BB-4C07-AF14-B5D10275FC68}"/>
              </a:ext>
            </a:extLst>
          </p:cNvPr>
          <p:cNvSpPr txBox="1">
            <a:spLocks/>
          </p:cNvSpPr>
          <p:nvPr/>
        </p:nvSpPr>
        <p:spPr>
          <a:xfrm>
            <a:off x="6568123" y="4448167"/>
            <a:ext cx="3108326" cy="2298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ru-RU" sz="1400" dirty="0"/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xmlns="" id="{27B9B9E1-D2EC-4B8B-BC3C-67231FDDCC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 rtl="0"/>
              <a:t>20</a:t>
            </a:fld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094BFE1-DD1D-DA28-FEBF-952515D23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0433" b="10433"/>
          <a:stretch>
            <a:fillRect/>
          </a:stretch>
        </p:blipFill>
        <p:spPr>
          <a:xfrm>
            <a:off x="7211977" y="1695738"/>
            <a:ext cx="2971800" cy="2755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FB40B6D-87A5-B489-CC88-1A14AF6FEB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3627" b="13627"/>
          <a:stretch>
            <a:fillRect/>
          </a:stretch>
        </p:blipFill>
        <p:spPr>
          <a:xfrm>
            <a:off x="1688769" y="1680627"/>
            <a:ext cx="2971801" cy="27559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CC3664-E197-C44C-0856-68A464F7951C}"/>
              </a:ext>
            </a:extLst>
          </p:cNvPr>
          <p:cNvSpPr txBox="1"/>
          <p:nvPr/>
        </p:nvSpPr>
        <p:spPr>
          <a:xfrm>
            <a:off x="2213882" y="4608086"/>
            <a:ext cx="354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Будина Дарья </a:t>
            </a:r>
          </a:p>
          <a:p>
            <a:r>
              <a:rPr lang="en-US" sz="2400" dirty="0">
                <a:hlinkClick r:id="rId5"/>
              </a:rPr>
              <a:t>Daria11Bud@mail.ru</a:t>
            </a:r>
            <a:endParaRPr lang="en-US" sz="2400" dirty="0"/>
          </a:p>
          <a:p>
            <a:r>
              <a:rPr lang="en-US" sz="2400" dirty="0"/>
              <a:t>89128551601 </a:t>
            </a:r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8D9D2A8-02BD-3262-B02A-446C0AC36620}"/>
              </a:ext>
            </a:extLst>
          </p:cNvPr>
          <p:cNvSpPr txBox="1"/>
          <p:nvPr/>
        </p:nvSpPr>
        <p:spPr>
          <a:xfrm>
            <a:off x="7415068" y="4529303"/>
            <a:ext cx="3000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Игошин Михаил </a:t>
            </a:r>
          </a:p>
          <a:p>
            <a:r>
              <a:rPr lang="en-US" sz="2400" dirty="0" err="1">
                <a:hlinkClick r:id="rId6"/>
              </a:rPr>
              <a:t>Akozelko</a:t>
            </a:r>
            <a:r>
              <a:rPr lang="ru-RU" sz="2400" dirty="0">
                <a:hlinkClick r:id="rId6"/>
              </a:rPr>
              <a:t>2</a:t>
            </a:r>
            <a:r>
              <a:rPr lang="en-US" sz="2400" dirty="0">
                <a:hlinkClick r:id="rId6"/>
              </a:rPr>
              <a:t>@gmail.com</a:t>
            </a:r>
            <a:endParaRPr lang="en-US" sz="2400" dirty="0"/>
          </a:p>
          <a:p>
            <a:r>
              <a:rPr lang="en-US" sz="2400" dirty="0"/>
              <a:t>89124671040</a:t>
            </a:r>
            <a:endParaRPr lang="ru-RU" sz="2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05CB268-9C07-069B-7747-4790236FE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0103" y="988047"/>
            <a:ext cx="3498834" cy="40237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01F43E5-BD3F-A39D-6721-12BCE536DFF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9583" y="4647215"/>
            <a:ext cx="615375" cy="61537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762D8DB-C692-700C-8C74-1BACDD43FB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4138" y="4534891"/>
            <a:ext cx="615749" cy="61574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2D167110-2B8A-2279-2F77-C440D98F3F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4158" y="1466618"/>
            <a:ext cx="731583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960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7" descr="абстрактное изображение">
            <a:extLst>
              <a:ext uri="{FF2B5EF4-FFF2-40B4-BE49-F238E27FC236}">
                <a16:creationId xmlns:a16="http://schemas.microsoft.com/office/drawing/2014/main" xmlns="" id="{D5C5EA1B-F06D-4AD1-B526-89C2DF7722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2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717" r="45642"/>
          <a:stretch/>
        </p:blipFill>
        <p:spPr>
          <a:xfrm rot="16200000">
            <a:off x="2667000" y="-2752790"/>
            <a:ext cx="6858000" cy="12192000"/>
          </a:xfrm>
          <a:prstGeom prst="rect">
            <a:avLst/>
          </a:prstGeom>
          <a:noFill/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4F7706BE-EF2E-459C-8778-01DDD354C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2365" y="1660810"/>
            <a:ext cx="10787270" cy="830649"/>
          </a:xfrm>
        </p:spPr>
        <p:txBody>
          <a:bodyPr rtlCol="0">
            <a:normAutofit/>
          </a:bodyPr>
          <a:lstStyle/>
          <a:p>
            <a:pPr rtl="0"/>
            <a:r>
              <a:rPr lang="ru-RU" sz="4000" spc="300" dirty="0"/>
              <a:t>СПАСИБО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B070B25-2BBC-49AC-9CFA-1CD7195DF2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4938" y="-1379451"/>
            <a:ext cx="3387275" cy="51879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9E2524A0-105C-4170-BB48-CD0756FB3D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H="1" flipV="1">
            <a:off x="-528320" y="2255521"/>
            <a:ext cx="182880" cy="788103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6E57A531-5B0F-485D-A015-BC78AD089B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28079" y="-1251416"/>
            <a:ext cx="3064668" cy="518795"/>
          </a:xfrm>
        </p:spPr>
        <p:txBody>
          <a:bodyPr rtlCol="0">
            <a:normAutofit/>
          </a:bodyPr>
          <a:lstStyle/>
          <a:p>
            <a:pPr rtl="0"/>
            <a:endParaRPr lang="ru-RU" dirty="0"/>
          </a:p>
        </p:txBody>
      </p:sp>
      <p:sp>
        <p:nvSpPr>
          <p:cNvPr id="4" name="Место для изображения из Интернета 3">
            <a:extLst>
              <a:ext uri="{FF2B5EF4-FFF2-40B4-BE49-F238E27FC236}">
                <a16:creationId xmlns:a16="http://schemas.microsoft.com/office/drawing/2014/main" xmlns="" id="{01421B92-D8AE-A50D-85B9-55F7BD110C2E}"/>
              </a:ext>
            </a:extLst>
          </p:cNvPr>
          <p:cNvSpPr>
            <a:spLocks noGrp="1"/>
          </p:cNvSpPr>
          <p:nvPr>
            <p:ph type="clipArt" sz="quarter" idx="20"/>
          </p:nvPr>
        </p:nvSpPr>
        <p:spPr>
          <a:xfrm>
            <a:off x="10872286" y="-807720"/>
            <a:ext cx="731520" cy="731520"/>
          </a:xfrm>
        </p:spPr>
      </p:sp>
      <p:sp>
        <p:nvSpPr>
          <p:cNvPr id="7" name="Место для изображения из Интернета 6">
            <a:extLst>
              <a:ext uri="{FF2B5EF4-FFF2-40B4-BE49-F238E27FC236}">
                <a16:creationId xmlns:a16="http://schemas.microsoft.com/office/drawing/2014/main" xmlns="" id="{A3D0F201-DD02-3D8A-F49A-FA1280BBA40F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5730239" y="-860656"/>
            <a:ext cx="731520" cy="731520"/>
          </a:xfrm>
        </p:spPr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C5A26F2F-32A5-3D70-CB5B-BF1A56FC79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44423" y="2524829"/>
            <a:ext cx="5167313" cy="518795"/>
          </a:xfrm>
        </p:spPr>
        <p:txBody>
          <a:bodyPr/>
          <a:lstStyle/>
          <a:p>
            <a:r>
              <a:rPr lang="ru-RU" sz="2000" dirty="0"/>
              <a:t>ЗА ВНИМАНИЕ </a:t>
            </a:r>
          </a:p>
        </p:txBody>
      </p:sp>
      <p:sp>
        <p:nvSpPr>
          <p:cNvPr id="15" name="Место для изображения из Интернета 14">
            <a:extLst>
              <a:ext uri="{FF2B5EF4-FFF2-40B4-BE49-F238E27FC236}">
                <a16:creationId xmlns:a16="http://schemas.microsoft.com/office/drawing/2014/main" xmlns="" id="{63CC11F5-6705-1EA0-53DE-9B53165E3803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 flipV="1">
            <a:off x="9705712" y="-1442720"/>
            <a:ext cx="731520" cy="731520"/>
          </a:xfrm>
        </p:spPr>
      </p:sp>
    </p:spTree>
    <p:extLst>
      <p:ext uri="{BB962C8B-B14F-4D97-AF65-F5344CB8AC3E}">
        <p14:creationId xmlns:p14="http://schemas.microsoft.com/office/powerpoint/2010/main" xmlns="" val="927727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8420186_TF55661986_Win32.potx" id="{CD15748E-2BD1-4153-9F9E-4A2AFD190D23}" vid="{9DB7977E-36C5-47A2-8C77-71D748A85CD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D9F223-918A-45AF-9B53-56AB9E5E21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B7E2D32-4FDD-4266-880C-17595B8014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BB9993-D5F9-46FA-B2E5-80E3632E98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Техническая презентация</Template>
  <TotalTime>976</TotalTime>
  <Words>988</Words>
  <Application>Microsoft Office PowerPoint</Application>
  <PresentationFormat>Произвольный</PresentationFormat>
  <Paragraphs>528</Paragraphs>
  <Slides>21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 YHOME (юхоум) </vt:lpstr>
      <vt:lpstr>Знакомство с командой</vt:lpstr>
      <vt:lpstr>Проблема</vt:lpstr>
      <vt:lpstr>СУТЬ ПРОЕКТА </vt:lpstr>
      <vt:lpstr>О ПРОЕКТЕ  </vt:lpstr>
      <vt:lpstr>что есть сейчас </vt:lpstr>
      <vt:lpstr>Роль проекта в обеспечении технологического суверенитета страны </vt:lpstr>
      <vt:lpstr>Портрет потребителя </vt:lpstr>
      <vt:lpstr>Слайд 9</vt:lpstr>
      <vt:lpstr>Потенциальный объем потребителя </vt:lpstr>
      <vt:lpstr>Анализ конкурентов </vt:lpstr>
      <vt:lpstr>БИЗНЕС-МОДЕЛЬ</vt:lpstr>
      <vt:lpstr>процесс оказания услуги потребителю  </vt:lpstr>
      <vt:lpstr>Процесс регистрации на сайте дизайнеров и компаний  </vt:lpstr>
      <vt:lpstr>Слайд 15</vt:lpstr>
      <vt:lpstr>ЦЕЛЬ</vt:lpstr>
      <vt:lpstr>Стартовые инвестиции </vt:lpstr>
      <vt:lpstr>Организационный план </vt:lpstr>
      <vt:lpstr>План реализации проекта</vt:lpstr>
      <vt:lpstr>Координаты команды   </vt:lpstr>
      <vt:lpstr>СПАСИБО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YHOME (юхоум)</dc:title>
  <dc:creator>Михаил Игошин</dc:creator>
  <cp:lastModifiedBy>Мария</cp:lastModifiedBy>
  <cp:revision>8</cp:revision>
  <dcterms:created xsi:type="dcterms:W3CDTF">2023-05-24T16:46:05Z</dcterms:created>
  <dcterms:modified xsi:type="dcterms:W3CDTF">2023-06-07T18:37:28Z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