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dt" idx="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ftr" idx="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sldNum" idx="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fld id="{4B370DB4-1EEB-406C-B2BE-11E6CF89BAC5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360" cy="342648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880" cy="41122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100" spc="-1" strike="noStrike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</a:rPr>
              <a:t>(При необходимости выбрать одно направление из полного перечня, комментарий удалить):</a:t>
            </a:r>
            <a:endParaRPr b="0" lang="ru-RU" sz="1100" spc="-1" strike="noStrike"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100" spc="-1" strike="noStrike">
                <a:latin typeface="Arial"/>
                <a:ea typeface="Arial"/>
              </a:rPr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Биокаталитические, биосинтетические и биосенсорные технологии. 4) Биомедицинские и ветеринарные технологии. 5) Геномные, протеомные и постгеномные технологии. 6) Клеточные технологии. 7) Компьютерное моделирование наноматериалов, наноустройств и нанотехнологий. 8) Нано-, био-,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наноматериалов и наноустройств. 12) Технологии доступа к широкополосным мультимедийным услугам. 13) Технологии информационных, управляющих, навигационных систем. 14) Технологии наноустройств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наноматериалов. 17) Технологии получения и обработки функциональных наноматериалов.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энергоэффективных световых устройств. 26) Технологии создания энергосберегающих систем транспортировки, распределения и использования энергии. 27) Технологии энергоэффективного производства и преобразования энергии на органическом топливе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BBC4BD5-290A-49D8-BED4-6BC131CF0ACA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A8A7A1A-6D03-40B0-9D29-4A6063E6A85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19BD3C4-E312-41B3-B517-4FE345C6D7BF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362D5CD-6451-4582-A931-157C2105CFE0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07D82AD-6DA8-4F72-A51D-4794F343BE47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A41C5D5-9DA9-4D63-B385-4926A1D77177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B0C4C02-9CF7-481F-8570-777B9CBC598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8A1D74F-6008-4D55-9997-04A6527C98E0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CBAB75C-0CDF-4EA6-B5F6-3539E2C15067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DAB7722-9D8C-4005-9E46-0B139D31D860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FF37E5F-7E62-49B5-BA5B-43FF189F56B0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4518BA5-1433-451C-B06C-0EE9AB25F601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5590E98-D905-4902-942F-C6CD2B007B74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746A56-A365-4B35-87A7-B2935AAAB6B9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917D49B-368A-4D59-9597-3ED2467E5F9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54ADA8B-63BE-4218-8FCF-E94169A606ED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A8232A-8B37-4746-A9EE-019A04E06FEC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68DCB9-0D99-4C98-B47F-0486C68D94DB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0EB64A0-2192-4079-BED1-0FC7D25BB34A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C349129-FAE0-476D-A8A1-5FA8DEA99C60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063F34-D78C-4213-AA49-D4C6BFDD680A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0B0020-06BA-4F87-A0DC-CB033289D844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8AD8BE-C334-4B2D-AAEC-A4D9A453C63E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A37C87-6C9F-4EFE-8F6C-CB6ACDE97010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D3863C9-55DB-4FC9-AEE1-8B1F01C34A09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6543AC4-A1F0-4F91-AC9C-63E6DA36CF5D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ACC534-D37C-47C6-B371-9F97803C67EC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E705997-BC2E-47C0-B8E1-A90577F61E62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137FAB-36E3-4F36-B140-C9AB7FB458AB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E87174-2E6F-4542-9D65-E1D097F7AFF6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0A99D49-9E53-4610-AFBA-6A067FAC79E1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A38016-2E9E-4529-A9AD-A964F77103C8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036124-52DA-4537-AFF9-D5E4865ED762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887F02-442D-4528-A909-20D3FA71B951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7E4526D-6BC2-472A-AB69-E3708F07B3E6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5C8389-B5D0-4DD7-9A62-18E05138A1E8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3DEA20E-6340-4C36-806C-8C330255C13F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5E27D05-4214-40B8-8C2A-5144EDA7F6F1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E43DCA9-A689-4C03-964B-C67751DF0557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B343846-D382-457F-B2BB-EB9116E96FBA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42B9C9C-D522-4C7E-A767-19576A1CB376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CA84FBD-3E1D-4F9E-B090-223474555AC5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ED81698-2A68-4D79-A456-E4866AA0F7E6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26C8D7D-0E12-4F75-922D-BD06C5D8E7A8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BD85979-5898-4533-A5DC-69745207E223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6449C79-650D-4003-A667-CFA6B7D89C5D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73BA4BD-868F-4790-8E67-50CE67499A80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48A1418-5886-405D-9BC4-BF53C0FDFCA1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D6AD390-8D5F-4D46-A583-0887512A33AF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4FF4E3-7E23-406C-95CF-E29AC51FE0E1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724820F-D331-4E06-9BAE-69EA4A86D2B7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27BC16-12F5-4715-8F81-55173FDF6B3D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D6B9226-1CB7-4FFD-A5D5-AF8BC4634D53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8C1430A-AB4F-480F-9154-E86308F23013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24730A-1C72-4052-B02C-5E936BE4C350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0AD967-ADF3-4C2A-A485-E9FFA90ED743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750831-BEF6-43CD-989B-317F786D08D7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37068A-2C0F-4294-9279-53F11D234F00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A85018-3172-4903-85DD-043BEB533A5E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3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7AA0E54-67A8-4C07-BE5E-D1AB6CD31F25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250BCF-33A5-4B78-88EC-F6C6BD665272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200C99-7B07-4294-97F9-6080F9065599}" type="slidenum">
              <a:rPr b="0" lang="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9F5C8E-8156-489F-8AAB-790BA40B0F60}" type="slidenum">
              <a:rPr b="0" lang="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BABC8F-AA9C-4684-9CD3-C5C48E128D1D}" type="slidenum">
              <a:rPr b="0" lang="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6492E0-465E-4A6E-9C6D-81EBFC40E536}" type="slidenum">
              <a:rPr b="0" lang="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://www.psu.ru/news/ambassadory-pgniu-rasskazyvaem-chem-oni-zanimayutsya-i-kak-stat-uchastnikom-proekta" TargetMode="External"/><Relationship Id="rId2" Type="http://schemas.openxmlformats.org/officeDocument/2006/relationships/hyperlink" Target="http://www.psu.ru/news/ambassadory-pgniu-rasskazyvaem-chem-oni-zanimayutsya-i-kak-stat-uchastnikom-proekta" TargetMode="External"/><Relationship Id="rId3" Type="http://schemas.openxmlformats.org/officeDocument/2006/relationships/hyperlink" Target="http://www.psu.ru/news/ambassadory-pgniu-rasskazyvaem-chem-oni-zanimayutsya-i-kak-stat-uchastnikom-proekta" TargetMode="External"/><Relationship Id="rId4" Type="http://schemas.openxmlformats.org/officeDocument/2006/relationships/hyperlink" Target="http://www.psu.ru/news/v-permskom-universitete-otkrylsya-predprinimatelskij-fakultet" TargetMode="External"/><Relationship Id="rId5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35320" y="1491480"/>
            <a:ext cx="5547600" cy="712080"/>
          </a:xfrm>
          <a:prstGeom prst="rect">
            <a:avLst/>
          </a:prstGeom>
          <a:solidFill>
            <a:srgbClr val="d6d6d6"/>
          </a:solidFill>
          <a:ln w="0">
            <a:noFill/>
          </a:ln>
        </p:spPr>
        <p:txBody>
          <a:bodyPr lIns="0" rIns="0" tIns="91440" bIns="91440" anchor="b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latin typeface="Times New Roman"/>
              </a:rPr>
              <a:t>Химический лайфхак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4758480" y="3262680"/>
            <a:ext cx="4274640" cy="560880"/>
          </a:xfrm>
          <a:prstGeom prst="rect">
            <a:avLst/>
          </a:prstGeom>
          <a:solidFill>
            <a:srgbClr val="d6d6d6"/>
          </a:solidFill>
          <a:ln w="0">
            <a:noFill/>
          </a:ln>
        </p:spPr>
        <p:txBody>
          <a:bodyPr lIns="0" rIns="0" tIns="91440" bIns="9144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latin typeface="Times New Roman"/>
              </a:rPr>
              <a:t>Наставник: Акентьева Татьяна  Анатольевна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3" name="Google Shape;56;p13"/>
          <p:cNvSpPr/>
          <p:nvPr/>
        </p:nvSpPr>
        <p:spPr>
          <a:xfrm>
            <a:off x="179640" y="4155840"/>
            <a:ext cx="8747280" cy="731160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 fontScale="64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Arial"/>
              </a:rPr>
              <a:t>Технологическое направление: Нано-, био-, информационные, когнитивные технологии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395640" y="267480"/>
            <a:ext cx="8228160" cy="79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400" spc="-1" strike="noStrike">
                <a:solidFill>
                  <a:schemeClr val="dk1"/>
                </a:solidFill>
                <a:latin typeface="Times New Roman"/>
                <a:ea typeface="Arial"/>
              </a:rPr>
              <a:t>Потребитель и его проблема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395640" y="843480"/>
            <a:ext cx="8228160" cy="367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lvl="8" marL="343080" indent="-343080">
              <a:lnSpc>
                <a:spcPct val="100000"/>
              </a:lnSpc>
              <a:buClr>
                <a:srgbClr val="1b1b1b"/>
              </a:buClr>
              <a:buFont typeface="StarSymbol"/>
              <a:buAutoNum type="arabicPeriod"/>
            </a:pPr>
            <a:r>
              <a:rPr b="0" i="1" lang="ru-RU" sz="2900" spc="-1" strike="noStrike">
                <a:solidFill>
                  <a:srgbClr val="1b1b1b"/>
                </a:solidFill>
                <a:latin typeface="Times New Roman"/>
                <a:ea typeface="Gilroy-Light"/>
              </a:rPr>
              <a:t>Студенты вуза</a:t>
            </a:r>
            <a:r>
              <a:rPr b="0" i="1" lang="ru-RU" sz="2900" spc="-1" strike="noStrike">
                <a:solidFill>
                  <a:srgbClr val="000000"/>
                </a:solidFill>
                <a:latin typeface="Times New Roman"/>
                <a:ea typeface="Gilroy-Light"/>
              </a:rPr>
              <a:t> - </a:t>
            </a:r>
            <a:r>
              <a:rPr b="0" lang="ru-RU" sz="2900" spc="-1" strike="noStrike">
                <a:solidFill>
                  <a:srgbClr val="000000"/>
                </a:solidFill>
                <a:latin typeface="Times New Roman"/>
                <a:ea typeface="Gilroy-Light"/>
              </a:rPr>
              <a:t>обучающиеся бакалавриата, магистратуры очной и/или заочной форм обучения, которые получают образование  в ПГАТУ, а так же аспирантур.</a:t>
            </a:r>
            <a:endParaRPr b="0" lang="ru-RU" sz="2900" spc="-1" strike="noStrike">
              <a:latin typeface="Arial"/>
            </a:endParaRPr>
          </a:p>
          <a:p>
            <a:pPr lvl="8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i="1" lang="ru-RU" sz="2900" spc="-1" strike="noStrike">
                <a:solidFill>
                  <a:srgbClr val="000000"/>
                </a:solidFill>
                <a:latin typeface="Times New Roman"/>
                <a:ea typeface="Gilroy-Light"/>
              </a:rPr>
              <a:t>Преподаватели, учителя школ, лицеев, колледжей, техникумов</a:t>
            </a:r>
            <a:endParaRPr b="0" lang="ru-RU" sz="2900" spc="-1" strike="noStrike">
              <a:latin typeface="Arial"/>
            </a:endParaRPr>
          </a:p>
          <a:p>
            <a:pPr lvl="8" marL="343080" indent="-343080">
              <a:lnSpc>
                <a:spcPct val="100000"/>
              </a:lnSpc>
              <a:buClr>
                <a:srgbClr val="1b1b1b"/>
              </a:buClr>
              <a:buFont typeface="StarSymbol"/>
              <a:buAutoNum type="arabicPeriod"/>
            </a:pPr>
            <a:r>
              <a:rPr b="0" i="1" lang="ru-RU" sz="2900" spc="-1" strike="noStrike">
                <a:solidFill>
                  <a:srgbClr val="1b1b1b"/>
                </a:solidFill>
                <a:latin typeface="Times New Roman"/>
                <a:ea typeface="Gilroy-Light"/>
              </a:rPr>
              <a:t>Заинтересованные люди</a:t>
            </a:r>
            <a:r>
              <a:rPr b="0" i="1" lang="ru-RU" sz="2900" spc="-1" strike="noStrike">
                <a:solidFill>
                  <a:srgbClr val="000000"/>
                </a:solidFill>
                <a:latin typeface="Times New Roman"/>
                <a:ea typeface="Gilroy-Light"/>
              </a:rPr>
              <a:t> - </a:t>
            </a:r>
            <a:r>
              <a:rPr b="0" lang="ru-RU" sz="2900" spc="-1" strike="noStrike">
                <a:solidFill>
                  <a:srgbClr val="000000"/>
                </a:solidFill>
                <a:latin typeface="Times New Roman"/>
                <a:ea typeface="Gilroy-Light"/>
              </a:rPr>
              <a:t>люди, которым интересна химия.</a:t>
            </a:r>
            <a:endParaRPr b="0" lang="ru-RU" sz="2900" spc="-1" strike="noStrike">
              <a:latin typeface="Arial"/>
            </a:endParaRPr>
          </a:p>
          <a:p>
            <a:pPr lvl="8" marL="343080" indent="-343080">
              <a:lnSpc>
                <a:spcPct val="100000"/>
              </a:lnSpc>
              <a:buClr>
                <a:srgbClr val="1b1b1b"/>
              </a:buClr>
              <a:buFont typeface="StarSymbol"/>
              <a:buAutoNum type="arabicPeriod"/>
            </a:pPr>
            <a:r>
              <a:rPr b="0" i="1" lang="ru-RU" sz="2900" spc="-1" strike="noStrike">
                <a:solidFill>
                  <a:srgbClr val="1b1b1b"/>
                </a:solidFill>
                <a:latin typeface="Times New Roman"/>
                <a:ea typeface="Gilroy-Light"/>
              </a:rPr>
              <a:t>Руководители заводов, предприятий, фабрик Перми и Пермского края - </a:t>
            </a:r>
            <a:r>
              <a:rPr b="0" lang="ru-RU" sz="2900" spc="-1" strike="noStrike">
                <a:solidFill>
                  <a:srgbClr val="1b1b1b"/>
                </a:solidFill>
                <a:latin typeface="Times New Roman"/>
                <a:ea typeface="Gilroy-Light"/>
              </a:rPr>
              <a:t>люди, которым важна информация в области химии для продвижения своего </a:t>
            </a:r>
            <a:r>
              <a:rPr b="0" lang="ru-RU" sz="2600" spc="-1" strike="noStrike">
                <a:solidFill>
                  <a:srgbClr val="1b1b1b"/>
                </a:solidFill>
                <a:latin typeface="Times New Roman"/>
                <a:ea typeface="Gilroy-Light"/>
              </a:rPr>
              <a:t>продукта</a:t>
            </a:r>
            <a:endParaRPr b="0" lang="ru-RU" sz="26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Потребитель и его проблема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299880" y="900000"/>
            <a:ext cx="8517960" cy="37738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3000"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Times New Roman"/>
              </a:rPr>
              <a:t>Пользователи – обучающиеся (школьники, учащиеся СПО, студенты, аспиранты), учителя школ, лицеев, все заинтересованные лица, которым интересна химия. Проблемы – возрастает востребованность в освоении знаний по химии по ряду причин: </a:t>
            </a:r>
            <a:endParaRPr b="0" lang="ru-RU" sz="18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i="1" lang="ru-RU" sz="1600" spc="-1" strike="noStrike">
                <a:solidFill>
                  <a:srgbClr val="000000"/>
                </a:solidFill>
                <a:latin typeface="Times New Roman"/>
              </a:rPr>
              <a:t>уровень школьных знаний падает (процент поступивших в вуз выпускников СПО возрастает, в школах химия иногда преподается непрофильными преподавателями);</a:t>
            </a:r>
            <a:endParaRPr b="0" lang="ru-RU" sz="16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i="1" lang="ru-RU" sz="1600" spc="-1" strike="noStrike">
                <a:solidFill>
                  <a:srgbClr val="000000"/>
                </a:solidFill>
                <a:latin typeface="Times New Roman"/>
              </a:rPr>
              <a:t>часто в школах отсутствуют лабораторные эксперименты по химии (преподается только теория)</a:t>
            </a:r>
            <a:endParaRPr b="0" lang="ru-RU" sz="16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Times New Roman"/>
              </a:rPr>
              <a:t>- </a:t>
            </a:r>
            <a:r>
              <a:rPr b="0" i="1" lang="ru-RU" sz="1500" spc="-1" strike="noStrike">
                <a:solidFill>
                  <a:srgbClr val="000000"/>
                </a:solidFill>
                <a:latin typeface="Times New Roman"/>
              </a:rPr>
              <a:t>предприятия и заводы потеряли структурные подразделения, которые занимались научными исследования на производстве, поэтому периодически обращаются за помлщью</a:t>
            </a:r>
            <a:endParaRPr b="0" lang="ru-RU" sz="15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Times New Roman"/>
              </a:rPr>
              <a:t>Обучающимся необходима нетривиальная подача информации по сложным дисциплинам, необходима площадка, где можно «окунуться» в химию, химические знания Найти книги, журналы, консультационную помощь, поучаствовать в проектах, конкурсах, играх, связанных с химией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Прямоугольник 5"/>
          <p:cNvSpPr/>
          <p:nvPr/>
        </p:nvSpPr>
        <p:spPr>
          <a:xfrm>
            <a:off x="4428000" y="1059480"/>
            <a:ext cx="4262400" cy="38512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311760" y="22644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Потенциальные потребительские сегменты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394200" y="1034280"/>
            <a:ext cx="3774240" cy="30952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коммерческие негосударственные фирмы и организации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;</a:t>
            </a:r>
            <a:endParaRPr b="0" lang="ru-RU" sz="1800" spc="-1" strike="noStrike">
              <a:latin typeface="Arial"/>
            </a:endParaRPr>
          </a:p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школы, лицеи, колледжи, техникумы;</a:t>
            </a:r>
            <a:endParaRPr b="0" lang="ru-RU" sz="1800" spc="-1" strike="noStrike">
              <a:latin typeface="Arial"/>
            </a:endParaRPr>
          </a:p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различные компании, занимающиеся продажей химии</a:t>
            </a:r>
            <a:endParaRPr b="0" lang="ru-RU" sz="1800" spc="-1" strike="noStrike">
              <a:latin typeface="Arial"/>
            </a:endParaRPr>
          </a:p>
          <a:p>
            <a:pPr marL="114120"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сектора рынка B2C</a:t>
            </a:r>
            <a:endParaRPr b="0" lang="ru-RU" sz="1800" spc="-1" strike="noStrike">
              <a:latin typeface="Arial"/>
            </a:endParaRPr>
          </a:p>
          <a:p>
            <a:pPr marL="114120"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211" name="TextBox 4"/>
          <p:cNvSpPr/>
          <p:nvPr/>
        </p:nvSpPr>
        <p:spPr>
          <a:xfrm>
            <a:off x="4500000" y="1059480"/>
            <a:ext cx="420660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Times New Roman"/>
                <a:ea typeface="Arial"/>
              </a:rPr>
              <a:t>Обобщенный образ потенциального потребителя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212" name="Picture 2" descr="Несколько учеников средней школы смотрят химический эксперимент,  продемонстрированный их учителем химии за партой на уроке | Премиум Фото"/>
          <p:cNvPicPr/>
          <p:nvPr/>
        </p:nvPicPr>
        <p:blipFill>
          <a:blip r:embed="rId1"/>
          <a:stretch/>
        </p:blipFill>
        <p:spPr>
          <a:xfrm>
            <a:off x="899640" y="3201120"/>
            <a:ext cx="2519280" cy="1677600"/>
          </a:xfrm>
          <a:prstGeom prst="rect">
            <a:avLst/>
          </a:prstGeom>
          <a:ln w="0">
            <a:noFill/>
          </a:ln>
        </p:spPr>
      </p:pic>
      <p:pic>
        <p:nvPicPr>
          <p:cNvPr id="213" name="Picture 4" descr="Студенты-химики. Стоковое фото № 2850039, фотограф Gennadiy Poznyakov /  Фотобанк Лори"/>
          <p:cNvPicPr/>
          <p:nvPr/>
        </p:nvPicPr>
        <p:blipFill>
          <a:blip r:embed="rId2"/>
          <a:stretch/>
        </p:blipFill>
        <p:spPr>
          <a:xfrm>
            <a:off x="5292000" y="1486440"/>
            <a:ext cx="2879280" cy="339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/>
          </p:nvPr>
        </p:nvSpPr>
        <p:spPr>
          <a:xfrm>
            <a:off x="457200" y="771480"/>
            <a:ext cx="8228160" cy="42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Организация территории, пространства для творческого </a:t>
            </a:r>
            <a:endParaRPr b="0" lang="ru-RU" sz="1400" spc="-1" strike="noStrike"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решения проблем:</a:t>
            </a:r>
            <a:endParaRPr b="0" lang="ru-RU" sz="1400" spc="-1" strike="noStrike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Создание химического кружка из числа студентов и преподавателей, </a:t>
            </a:r>
            <a:endParaRPr b="0" lang="ru-RU" sz="1400" spc="-1" strike="noStrike">
              <a:latin typeface="Arial"/>
            </a:endParaRPr>
          </a:p>
          <a:p>
            <a:pPr marL="34308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готовых читать образовательные лекции для студентов заочного </a:t>
            </a:r>
            <a:endParaRPr b="0" lang="ru-RU" sz="1400" spc="-1" strike="noStrike">
              <a:latin typeface="Arial"/>
            </a:endParaRPr>
          </a:p>
          <a:p>
            <a:pPr marL="34308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отделения, «отствающих» студентов</a:t>
            </a:r>
            <a:endParaRPr b="0" lang="ru-RU" sz="1400" spc="-1" strike="noStrike">
              <a:latin typeface="Arial"/>
            </a:endParaRPr>
          </a:p>
          <a:p>
            <a:pPr marL="34308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2. Создание творческой, научной лаборатории из числа </a:t>
            </a:r>
            <a:endParaRPr b="0" lang="ru-RU" sz="1400" spc="-1" strike="noStrike">
              <a:latin typeface="Arial"/>
            </a:endParaRPr>
          </a:p>
          <a:p>
            <a:pPr marL="34308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преподавателей, магистров и аспирантов для решения </a:t>
            </a:r>
            <a:endParaRPr b="0" lang="ru-RU" sz="1400" spc="-1" strike="noStrike">
              <a:latin typeface="Arial"/>
            </a:endParaRPr>
          </a:p>
          <a:p>
            <a:pPr marL="34308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проблем предприятий</a:t>
            </a:r>
            <a:endParaRPr b="0" lang="ru-RU" sz="1400" spc="-1" strike="noStrike">
              <a:latin typeface="Arial"/>
            </a:endParaRPr>
          </a:p>
          <a:p>
            <a:pPr marL="114480"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Ценностное предложение для потребителя: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наш продукт — научно-образовательная среда: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- стимулирует изучение химии;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- продвигает ВУЗ;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- положительно влияет на успеваемость студентов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- будут созданы практические курсы по запросу для 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Arial"/>
              </a:rPr>
              <a:t>лабораторий предприятий</a:t>
            </a:r>
            <a:endParaRPr b="0" lang="ru-RU" sz="1400" spc="-1" strike="noStrike">
              <a:latin typeface="Arial"/>
            </a:endParaRPr>
          </a:p>
          <a:p>
            <a:pPr marL="11448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title"/>
          </p:nvPr>
        </p:nvSpPr>
        <p:spPr>
          <a:xfrm>
            <a:off x="457200" y="411480"/>
            <a:ext cx="8228160" cy="44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000" spc="-1" strike="noStrike">
                <a:solidFill>
                  <a:srgbClr val="000000"/>
                </a:solidFill>
                <a:latin typeface="Times New Roman"/>
                <a:ea typeface="Arial"/>
              </a:rPr>
              <a:t>Решение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216" name="Picture 2" descr="https://i.pinimg.com/564x/cd/23/0b/cd230b6cfd0b5afeb239ec91f0026d07.jpg"/>
          <p:cNvPicPr/>
          <p:nvPr/>
        </p:nvPicPr>
        <p:blipFill>
          <a:blip r:embed="rId1"/>
          <a:stretch/>
        </p:blipFill>
        <p:spPr>
          <a:xfrm>
            <a:off x="6228360" y="627480"/>
            <a:ext cx="2015280" cy="2621520"/>
          </a:xfrm>
          <a:prstGeom prst="rect">
            <a:avLst/>
          </a:prstGeom>
          <a:ln w="0">
            <a:noFill/>
          </a:ln>
        </p:spPr>
      </p:pic>
      <p:pic>
        <p:nvPicPr>
          <p:cNvPr id="217" name="Picture 2" descr="Практические курсы для лабораторий - ЭкоСфера"/>
          <p:cNvPicPr/>
          <p:nvPr/>
        </p:nvPicPr>
        <p:blipFill>
          <a:blip r:embed="rId2"/>
          <a:stretch/>
        </p:blipFill>
        <p:spPr>
          <a:xfrm>
            <a:off x="5878080" y="3435480"/>
            <a:ext cx="2807280" cy="1571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Аналоги решения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7960" cy="34138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77000"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2"/>
                </a:solidFill>
                <a:latin typeface="Times New Roman"/>
                <a:ea typeface="Arial"/>
              </a:rPr>
              <a:t>Основные конкуренты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  <a:ea typeface="Arial"/>
              </a:rPr>
              <a:t>1. Креативные пространства ПГНИУ о коворкинг для студенческих сообществ университета. В этом пространстве располагаются официальные представители проектов </a:t>
            </a:r>
            <a:r>
              <a:rPr b="0" lang="ru-RU" sz="1800" spc="-1" strike="noStrike" u="sng">
                <a:solidFill>
                  <a:srgbClr val="0097a7"/>
                </a:solidFill>
                <a:uFillTx/>
                <a:latin typeface="Times New Roman"/>
                <a:ea typeface="Arial"/>
                <a:hlinkClick r:id="rId1"/>
              </a:rPr>
              <a:t>«</a:t>
            </a:r>
            <a:r>
              <a:rPr b="0" lang="ru-RU" sz="1800" spc="-1" strike="noStrike" u="sng">
                <a:solidFill>
                  <a:srgbClr val="0097a7"/>
                </a:solidFill>
                <a:uFillTx/>
                <a:latin typeface="Times New Roman"/>
                <a:ea typeface="Arial"/>
                <a:hlinkClick r:id="rId2"/>
              </a:rPr>
              <a:t>Амбассадоры</a:t>
            </a:r>
            <a:r>
              <a:rPr b="0" lang="ru-RU" sz="1800" spc="-1" strike="noStrike" u="sng">
                <a:solidFill>
                  <a:srgbClr val="0097a7"/>
                </a:solidFill>
                <a:uFillTx/>
                <a:latin typeface="Times New Roman"/>
                <a:ea typeface="Arial"/>
                <a:hlinkClick r:id="rId3"/>
              </a:rPr>
              <a:t> ПГНИУ»</a:t>
            </a:r>
            <a:r>
              <a:rPr b="0" lang="ru-RU" sz="1800" spc="-1" strike="noStrike">
                <a:latin typeface="Times New Roman"/>
                <a:ea typeface="Arial"/>
              </a:rPr>
              <a:t>, «Твой ход» и «Архипелаг 2121», а также </a:t>
            </a:r>
            <a:r>
              <a:rPr b="0" lang="ru-RU" sz="1800" spc="-1" strike="noStrike" u="sng">
                <a:solidFill>
                  <a:srgbClr val="0097a7"/>
                </a:solidFill>
                <a:uFillTx/>
                <a:latin typeface="Times New Roman"/>
                <a:ea typeface="Arial"/>
                <a:hlinkClick r:id="rId4"/>
              </a:rPr>
              <a:t>«Предпринимательского факультета»</a:t>
            </a:r>
            <a:r>
              <a:rPr b="0" lang="ru-RU" sz="1800" spc="-1" strike="noStrike">
                <a:latin typeface="Times New Roman"/>
                <a:ea typeface="Arial"/>
              </a:rPr>
              <a:t>. Коворкинг подходит для встреч проектных команд.</a:t>
            </a:r>
            <a:br>
              <a:rPr sz="1800"/>
            </a:br>
            <a:r>
              <a:rPr b="0" lang="ru-RU" sz="1800" spc="-1" strike="noStrike">
                <a:latin typeface="Times New Roman"/>
                <a:ea typeface="Arial"/>
              </a:rPr>
              <a:t>2. Технопарк Пермь</a:t>
            </a:r>
            <a:br>
              <a:rPr sz="1800"/>
            </a:br>
            <a:r>
              <a:rPr b="0" lang="ru-RU" sz="1800" spc="-1" strike="noStrike">
                <a:latin typeface="Times New Roman"/>
                <a:ea typeface="Arial"/>
              </a:rPr>
              <a:t>3. Коворкинг-кафе ПГГПУ «Кампус»</a:t>
            </a:r>
            <a:br>
              <a:rPr sz="1800"/>
            </a:br>
            <a:r>
              <a:rPr b="0" lang="ru-RU" sz="1800" spc="-1" strike="noStrike">
                <a:latin typeface="Times New Roman"/>
                <a:ea typeface="Arial"/>
              </a:rPr>
              <a:t>4. Бренд-зоны компании СИБУР, Лукойл в ПНИПУ</a:t>
            </a:r>
            <a:br>
              <a:rPr sz="1800"/>
            </a:b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В отличие от аналогов</a:t>
            </a:r>
            <a:endParaRPr b="0" lang="ru-RU" sz="16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наш продукт лучше тем, что: </a:t>
            </a:r>
            <a:endParaRPr b="0" lang="ru-RU" sz="16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объединяет знания старшего поколения и активность молодого;</a:t>
            </a:r>
            <a:endParaRPr b="0" lang="ru-RU" sz="16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студенты сами создают развивающие игры;</a:t>
            </a:r>
            <a:endParaRPr b="0" lang="ru-RU" sz="16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студенты восстанавливают историю кафедры;</a:t>
            </a:r>
            <a:endParaRPr b="0" lang="ru-RU" sz="1600" spc="-1" strike="noStrike"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студенты участвуют в формировании музея кафедры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88;p17"/>
          <p:cNvSpPr/>
          <p:nvPr/>
        </p:nvSpPr>
        <p:spPr>
          <a:xfrm>
            <a:off x="827640" y="213120"/>
            <a:ext cx="7343640" cy="56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" sz="2500" spc="-1" strike="noStrike">
                <a:solidFill>
                  <a:schemeClr val="dk1"/>
                </a:solidFill>
                <a:latin typeface="Times New Roman"/>
                <a:ea typeface="Arial"/>
              </a:rPr>
              <a:t>        </a:t>
            </a:r>
            <a:r>
              <a:rPr b="0" lang="ru" sz="2500" spc="-1" strike="noStrike">
                <a:solidFill>
                  <a:schemeClr val="dk1"/>
                </a:solidFill>
                <a:latin typeface="Times New Roman"/>
                <a:ea typeface="Arial"/>
              </a:rPr>
              <a:t>Анализ рынка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221" name="Прямоугольник 1"/>
          <p:cNvSpPr/>
          <p:nvPr/>
        </p:nvSpPr>
        <p:spPr>
          <a:xfrm>
            <a:off x="253440" y="915480"/>
            <a:ext cx="885600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222" name="Picture 2" descr="Оборот рынка образовательных технологий (EdTech) в России за 2017-2021 гг  вырос более чем в 2 раза: c 28,7 до 58,9 млрд руб. :: РБК Магазин  исследований"/>
          <p:cNvPicPr/>
          <p:nvPr/>
        </p:nvPicPr>
        <p:blipFill>
          <a:blip r:embed="rId1"/>
          <a:stretch/>
        </p:blipFill>
        <p:spPr>
          <a:xfrm>
            <a:off x="4082400" y="915480"/>
            <a:ext cx="4513320" cy="3239280"/>
          </a:xfrm>
          <a:prstGeom prst="rect">
            <a:avLst/>
          </a:prstGeom>
          <a:ln w="0">
            <a:noFill/>
          </a:ln>
        </p:spPr>
      </p:pic>
      <p:sp>
        <p:nvSpPr>
          <p:cNvPr id="223" name="Прямоугольник 4"/>
          <p:cNvSpPr/>
          <p:nvPr/>
        </p:nvSpPr>
        <p:spPr>
          <a:xfrm>
            <a:off x="323640" y="1059480"/>
            <a:ext cx="35992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1f1f1f"/>
                </a:solidFill>
                <a:latin typeface="Times New Roman"/>
                <a:ea typeface="DejaVu Sans"/>
              </a:rPr>
              <a:t>Рынок образовательных сервисов в России по итогам первой половины 2023 года достиг 52,4 млрд рублей, что на 34,6% больше в сравнении с аналогичным периодом 2022-го.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83640" y="411480"/>
            <a:ext cx="82177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Arial"/>
              </a:rPr>
              <a:t>Базовая бизнес-идея</a:t>
            </a:r>
            <a:br>
              <a:rPr sz="2000"/>
            </a:b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Arial"/>
              </a:rPr>
              <a:t>Как будем продавать свой продукт/услугу потребителям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323640" y="1203480"/>
            <a:ext cx="8712000" cy="29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Разработка  курсов для лабораторий, заводов, предприятий. 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Записи образовательных лекций для школьников, учащихся лицеев и колледжей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Создание курсов для повышения квалификации учителей химии в школах, лицеях, техникумах, колледжей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Способы привлечения финансовых ресурсов -  гранты, акселерационные площадки, инвестиционные фонды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Каналы продвижения: социальные сети, сайт вуза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2800" spc="-1" strike="noStrike">
                <a:solidFill>
                  <a:schemeClr val="dk1"/>
                </a:solidFill>
                <a:latin typeface="Arial"/>
                <a:ea typeface="Arial"/>
              </a:rPr>
              <a:t>Команда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7960" cy="34138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72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Смирнова Екатерина – бизнес </a:t>
            </a:r>
            <a:r>
              <a:rPr b="0" lang="ru-RU" sz="1800" spc="-1" strike="noStrike">
                <a:latin typeface="Times New Roman"/>
              </a:rPr>
              <a:t>аналитик проекта  и </a:t>
            </a:r>
            <a:r>
              <a:rPr b="0" lang="ru-RU" sz="1400" spc="-1" strike="noStrike">
                <a:latin typeface="Times New Roman"/>
              </a:rPr>
              <a:t>технический лидер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800" spc="-1" strike="noStrike">
                <a:latin typeface="Times New Roman"/>
              </a:rPr>
              <a:t>-  Аккаунт-менеджер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Задачи. Управление отношениями с клиентами, обработка запросов, обеспечение удовлетворенности клиентов.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Мальцева Екатерина - Дизайнер UI/UX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Задачи. Создание пользовательских интерфейсов, обеспечение удобства и эстетики, проведение исследований пользователей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- Фронтенд-разработчик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Задачи. Разработка клиентской части веб-приложений, создание интерактивных элементов интерфейса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- Бэкенд-разработчик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latin typeface="Times New Roman"/>
              </a:rPr>
              <a:t>Задачи. Разработка серверной логики, работа с базами данных, обеспечение безопасности и производительности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latin typeface="Times New Roman"/>
              </a:rPr>
              <a:t>- Менеджер по продажам</a:t>
            </a:r>
            <a:endParaRPr b="0" lang="ru-RU" sz="16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latin typeface="Times New Roman"/>
              </a:rPr>
              <a:t>Задачи. Привлечение новых клиентов, проведение переговоров, заключение сделок.</a:t>
            </a:r>
            <a:endParaRPr b="0" lang="ru-RU" sz="16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Акентьева Татьяна Анатольевна, доцент ПГАТУ– </a:t>
            </a:r>
            <a:r>
              <a:rPr b="0" lang="ru-RU" sz="1800" spc="-1" strike="noStrike">
                <a:latin typeface="Times New Roman"/>
                <a:ea typeface="Arial"/>
              </a:rPr>
              <a:t>менеджер проекта 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В настоящее время ведется поиск заинтересованных лиц для работы в команда проекта</a:t>
            </a:r>
            <a:endParaRPr b="0" lang="ru-RU" sz="1800" spc="-1" strike="noStrike">
              <a:latin typeface="Arial"/>
            </a:endParaRPr>
          </a:p>
          <a:p>
            <a:pPr indent="0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</TotalTime>
  <Application>View_PPTX_PLUS/7.4.0.3$Windows_X86_64 LibreOffice_project/</Application>
  <AppVersion>15.0000</AppVersion>
  <Words>754</Words>
  <Paragraphs>76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Vadim</dc:creator>
  <dc:description/>
  <dc:language>ru-RU</dc:language>
  <cp:lastModifiedBy/>
  <dcterms:modified xsi:type="dcterms:W3CDTF">2024-10-29T20:17:06Z</dcterms:modified>
  <cp:revision>74</cp:revision>
  <dc:subject/>
  <dc:title>Название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Экран (16:9)</vt:lpwstr>
  </property>
  <property fmtid="{D5CDD505-2E9C-101B-9397-08002B2CF9AE}" pid="4" name="Slides">
    <vt:i4>9</vt:i4>
  </property>
</Properties>
</file>