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8" r:id="rId8"/>
    <p:sldId id="266" r:id="rId9"/>
    <p:sldId id="267" r:id="rId10"/>
  </p:sldIdLst>
  <p:sldSz cx="9144000" cy="6858000" type="screen4x3"/>
  <p:notesSz cx="6858000" cy="9144000"/>
  <p:embeddedFontLst>
    <p:embeddedFont>
      <p:font typeface="Montserrat Medium" pitchFamily="2" charset="-52"/>
      <p:regular r:id="rId12"/>
      <p:italic r:id="rId13"/>
    </p:embeddedFont>
    <p:embeddedFont>
      <p:font typeface="Calibri" pitchFamily="34" charset="0"/>
      <p:regular r:id="rId14"/>
      <p:bold r:id="rId15"/>
      <p:italic r:id="rId16"/>
      <p:boldItalic r:id="rId17"/>
    </p:embeddedFont>
    <p:embeddedFont>
      <p:font typeface="Lucida Sans Unicode" pitchFamily="34" charset="0"/>
      <p:regular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8" roundtripDataSignature="AMtx7mgjm8xxD12CSoyqaul6jDzmm0DUN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.CHEBAKOVA" initials="U" lastIdx="1" clrIdx="0">
    <p:extLst>
      <p:ext uri="{19B8F6BF-5375-455C-9EA6-DF929625EA0E}">
        <p15:presenceInfo xmlns:p15="http://schemas.microsoft.com/office/powerpoint/2012/main" xmlns="" userId="adb1e3302b26ca4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-165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8" Type="http://customschemas.google.com/relationships/presentationmetadata" Target="metadata"/><Relationship Id="rId10" Type="http://schemas.openxmlformats.org/officeDocument/2006/relationships/slide" Target="slides/slide9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9710604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0" name="Google Shape;12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6" name="Google Shape;14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0" name="Google Shape;17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4" name="Google Shape;1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7" name="Google Shape;19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1" name="Google Shape;21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>
          <a:extLst>
            <a:ext uri="{FF2B5EF4-FFF2-40B4-BE49-F238E27FC236}">
              <a16:creationId xmlns:a16="http://schemas.microsoft.com/office/drawing/2014/main" xmlns="" id="{1DC8DEB6-47E2-9185-5499-6B75A52C2D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6:notes">
            <a:extLst>
              <a:ext uri="{FF2B5EF4-FFF2-40B4-BE49-F238E27FC236}">
                <a16:creationId xmlns:a16="http://schemas.microsoft.com/office/drawing/2014/main" xmlns="" id="{25F63D1D-0008-0564-F942-471F7C64F1B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1" name="Google Shape;211;p6:notes">
            <a:extLst>
              <a:ext uri="{FF2B5EF4-FFF2-40B4-BE49-F238E27FC236}">
                <a16:creationId xmlns:a16="http://schemas.microsoft.com/office/drawing/2014/main" xmlns="" id="{D31E54C3-8B4A-4272-13D7-37E07CFCDDC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665190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4" name="Google Shape;30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5" name="Google Shape;32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4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4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9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9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0" name="Google Shape;40;p20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1" name="Google Shape;41;p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1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21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8" name="Google Shape;48;p21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21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0" name="Google Shape;50;p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3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3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23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2" name="Google Shape;62;p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4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4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4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5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6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6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4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60232" y="5445224"/>
            <a:ext cx="2016224" cy="680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5275868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"/>
          <p:cNvSpPr txBox="1">
            <a:spLocks noGrp="1"/>
          </p:cNvSpPr>
          <p:nvPr>
            <p:ph type="subTitle" idx="1"/>
          </p:nvPr>
        </p:nvSpPr>
        <p:spPr>
          <a:xfrm>
            <a:off x="1349094" y="633455"/>
            <a:ext cx="6816969" cy="347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buClr>
                <a:schemeClr val="dk1"/>
              </a:buClr>
              <a:buSzPts val="4000"/>
            </a:pPr>
            <a:r>
              <a:rPr lang="ru-RU" sz="4000" dirty="0" smtClean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«</a:t>
            </a:r>
            <a:r>
              <a:rPr lang="ru-RU" sz="4000" dirty="0">
                <a:solidFill>
                  <a:schemeClr val="dk1"/>
                </a:solidFill>
                <a:latin typeface="Lucida Sans Unicode" panose="020B0602030504020204" pitchFamily="34" charset="0"/>
                <a:ea typeface="Montserrat Medium"/>
                <a:cs typeface="Lucida Sans Unicode" panose="020B0602030504020204" pitchFamily="34" charset="0"/>
                <a:sym typeface="Montserrat Medium"/>
              </a:rPr>
              <a:t>Р</a:t>
            </a:r>
            <a:r>
              <a:rPr lang="ru-RU" sz="4000" dirty="0" smtClean="0">
                <a:solidFill>
                  <a:schemeClr val="dk1"/>
                </a:solidFill>
                <a:latin typeface="Lucida Sans Unicode" panose="020B0602030504020204" pitchFamily="34" charset="0"/>
                <a:ea typeface="Montserrat Medium"/>
                <a:cs typeface="Lucida Sans Unicode" panose="020B0602030504020204" pitchFamily="34" charset="0"/>
                <a:sym typeface="Montserrat Medium"/>
              </a:rPr>
              <a:t>азработка электропривода </a:t>
            </a:r>
            <a:r>
              <a:rPr lang="ru-RU" sz="4000" dirty="0">
                <a:solidFill>
                  <a:schemeClr val="dk1"/>
                </a:solidFill>
                <a:latin typeface="Lucida Sans Unicode" panose="020B0602030504020204" pitchFamily="34" charset="0"/>
                <a:ea typeface="Montserrat Medium"/>
                <a:cs typeface="Lucida Sans Unicode" panose="020B0602030504020204" pitchFamily="34" charset="0"/>
                <a:sym typeface="Montserrat Medium"/>
              </a:rPr>
              <a:t>силовой </a:t>
            </a:r>
            <a:r>
              <a:rPr lang="ru-RU" sz="4000" dirty="0" smtClean="0">
                <a:solidFill>
                  <a:schemeClr val="dk1"/>
                </a:solidFill>
                <a:latin typeface="Lucida Sans Unicode" panose="020B0602030504020204" pitchFamily="34" charset="0"/>
                <a:ea typeface="Montserrat Medium"/>
                <a:cs typeface="Lucida Sans Unicode" panose="020B0602030504020204" pitchFamily="34" charset="0"/>
                <a:sym typeface="Montserrat Medium"/>
              </a:rPr>
              <a:t>установки </a:t>
            </a:r>
            <a:r>
              <a:rPr lang="ru-RU" sz="4000" dirty="0">
                <a:solidFill>
                  <a:schemeClr val="dk1"/>
                </a:solidFill>
                <a:latin typeface="Lucida Sans Unicode" panose="020B0602030504020204" pitchFamily="34" charset="0"/>
                <a:ea typeface="Montserrat Medium"/>
                <a:cs typeface="Lucida Sans Unicode" panose="020B0602030504020204" pitchFamily="34" charset="0"/>
                <a:sym typeface="Montserrat Medium"/>
              </a:rPr>
              <a:t>БПЛА мощностью </a:t>
            </a:r>
            <a:r>
              <a:rPr lang="ru-RU" sz="4000" dirty="0" smtClean="0">
                <a:solidFill>
                  <a:schemeClr val="dk1"/>
                </a:solidFill>
                <a:latin typeface="Lucida Sans Unicode" panose="020B0602030504020204" pitchFamily="34" charset="0"/>
                <a:ea typeface="Montserrat Medium"/>
                <a:cs typeface="Lucida Sans Unicode" panose="020B0602030504020204" pitchFamily="34" charset="0"/>
                <a:sym typeface="Montserrat Medium"/>
              </a:rPr>
              <a:t>1000 </a:t>
            </a:r>
            <a:r>
              <a:rPr lang="ru-RU" sz="4000" dirty="0">
                <a:solidFill>
                  <a:schemeClr val="dk1"/>
                </a:solidFill>
                <a:latin typeface="Lucida Sans Unicode" panose="020B0602030504020204" pitchFamily="34" charset="0"/>
                <a:ea typeface="Montserrat Medium"/>
                <a:cs typeface="Lucida Sans Unicode" panose="020B0602030504020204" pitchFamily="34" charset="0"/>
                <a:sym typeface="Montserrat Medium"/>
              </a:rPr>
              <a:t>Вт</a:t>
            </a:r>
            <a:r>
              <a:rPr lang="ru-RU" sz="4000" dirty="0" smtClean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»</a:t>
            </a:r>
            <a:endParaRPr dirty="0"/>
          </a:p>
        </p:txBody>
      </p:sp>
      <p:sp>
        <p:nvSpPr>
          <p:cNvPr id="125" name="Google Shape;125;p1"/>
          <p:cNvSpPr/>
          <p:nvPr/>
        </p:nvSpPr>
        <p:spPr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1"/>
          <p:cNvSpPr/>
          <p:nvPr/>
        </p:nvSpPr>
        <p:spPr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1"/>
          <p:cNvSpPr/>
          <p:nvPr/>
        </p:nvSpPr>
        <p:spPr>
          <a:xfrm>
            <a:off x="304800" y="30480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1"/>
          <p:cNvSpPr/>
          <p:nvPr/>
        </p:nvSpPr>
        <p:spPr>
          <a:xfrm>
            <a:off x="457200" y="45720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9" name="Google Shape;129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5367" y="6024517"/>
            <a:ext cx="1083210" cy="582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950653" y="6165304"/>
            <a:ext cx="1368152" cy="415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852983" y="6159044"/>
            <a:ext cx="1063352" cy="3817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627784" y="6165304"/>
            <a:ext cx="1326552" cy="3325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641742" y="5534005"/>
            <a:ext cx="1222594" cy="41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882182" y="5661723"/>
            <a:ext cx="1201986" cy="180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57201" y="583436"/>
            <a:ext cx="2026568" cy="738184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"/>
          <p:cNvSpPr/>
          <p:nvPr/>
        </p:nvSpPr>
        <p:spPr>
          <a:xfrm>
            <a:off x="3419872" y="3140968"/>
            <a:ext cx="2304256" cy="432048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1"/>
          <p:cNvSpPr txBox="1"/>
          <p:nvPr/>
        </p:nvSpPr>
        <p:spPr>
          <a:xfrm>
            <a:off x="3810234" y="3189366"/>
            <a:ext cx="2085497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SzPts val="1800"/>
            </a:pPr>
            <a:r>
              <a:rPr lang="ru-RU" dirty="0" err="1" smtClean="0"/>
              <a:t>Стартап</a:t>
            </a:r>
            <a:r>
              <a:rPr lang="ru-RU" dirty="0" smtClean="0"/>
              <a:t> проекта</a:t>
            </a:r>
          </a:p>
          <a:p>
            <a:pPr lvl="0">
              <a:buSzPts val="1800"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8" name="Google Shape;138;p1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909033" y="496805"/>
            <a:ext cx="2089273" cy="7702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218012" y="4466935"/>
            <a:ext cx="1409772" cy="330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4019514" y="4466935"/>
            <a:ext cx="1409772" cy="330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6909033" y="4466934"/>
            <a:ext cx="1409772" cy="330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808227" y="5293467"/>
            <a:ext cx="1027469" cy="6856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0" y="5275875"/>
            <a:ext cx="9144001" cy="1582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"/>
          <p:cNvSpPr/>
          <p:nvPr/>
        </p:nvSpPr>
        <p:spPr>
          <a:xfrm>
            <a:off x="375232" y="1196752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2"/>
          <p:cNvSpPr/>
          <p:nvPr/>
        </p:nvSpPr>
        <p:spPr>
          <a:xfrm>
            <a:off x="0" y="188640"/>
            <a:ext cx="5004048" cy="400110"/>
          </a:xfrm>
          <a:prstGeom prst="rect">
            <a:avLst/>
          </a:prstGeom>
          <a:solidFill>
            <a:srgbClr val="DEC6FE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 dirty="0">
                <a:solidFill>
                  <a:schemeClr val="dk1"/>
                </a:solidFill>
                <a:latin typeface="Lucida Sans Unicode" panose="020B0602030504020204" pitchFamily="34" charset="0"/>
                <a:ea typeface="Montserrat Medium"/>
                <a:cs typeface="Lucida Sans Unicode" panose="020B0602030504020204" pitchFamily="34" charset="0"/>
                <a:sym typeface="Montserrat Medium"/>
              </a:rPr>
              <a:t>01</a:t>
            </a:r>
            <a:r>
              <a:rPr lang="ru-RU" sz="2000" b="0" i="0" u="none" strike="noStrike" cap="none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   </a:t>
            </a:r>
            <a:r>
              <a:rPr lang="ru-RU" sz="2000" b="0" i="0" u="none" strike="noStrike" cap="none" dirty="0">
                <a:solidFill>
                  <a:schemeClr val="dk1"/>
                </a:solidFill>
                <a:latin typeface="Lucida Sans Unicode" panose="020B0602030504020204" pitchFamily="34" charset="0"/>
                <a:ea typeface="Montserrat Medium"/>
                <a:cs typeface="Lucida Sans Unicode" panose="020B0602030504020204" pitchFamily="34" charset="0"/>
                <a:sym typeface="Montserrat Medium"/>
              </a:rPr>
              <a:t>АКТУАЛЬНОСТЬ ПРОЕКТА</a:t>
            </a:r>
            <a:endParaRPr sz="1400" b="0" i="0" u="none" strike="noStrike" cap="none" dirty="0">
              <a:solidFill>
                <a:srgbClr val="000000"/>
              </a:solidFill>
              <a:latin typeface="Lucida Sans Unicode" panose="020B0602030504020204" pitchFamily="34" charset="0"/>
              <a:cs typeface="Lucida Sans Unicode" panose="020B0602030504020204" pitchFamily="34" charset="0"/>
              <a:sym typeface="Arial"/>
            </a:endParaRPr>
          </a:p>
        </p:txBody>
      </p:sp>
      <p:sp>
        <p:nvSpPr>
          <p:cNvPr id="150" name="Google Shape;150;p2"/>
          <p:cNvSpPr txBox="1"/>
          <p:nvPr/>
        </p:nvSpPr>
        <p:spPr>
          <a:xfrm>
            <a:off x="390257" y="1246646"/>
            <a:ext cx="57606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Lucida Sans Unicode" panose="020B0602030504020204" pitchFamily="34" charset="0"/>
                <a:ea typeface="Montserrat Medium"/>
                <a:cs typeface="Lucida Sans Unicode" panose="020B0602030504020204" pitchFamily="34" charset="0"/>
                <a:sym typeface="Montserrat Medium"/>
              </a:rPr>
              <a:t>1</a:t>
            </a:r>
            <a:endParaRPr sz="1400" b="0" i="0" u="none" strike="noStrike" cap="none">
              <a:solidFill>
                <a:srgbClr val="000000"/>
              </a:solidFill>
              <a:latin typeface="Lucida Sans Unicode" panose="020B0602030504020204" pitchFamily="34" charset="0"/>
              <a:cs typeface="Lucida Sans Unicode" panose="020B0602030504020204" pitchFamily="34" charset="0"/>
              <a:sym typeface="Arial"/>
            </a:endParaRPr>
          </a:p>
        </p:txBody>
      </p:sp>
      <p:sp>
        <p:nvSpPr>
          <p:cNvPr id="151" name="Google Shape;151;p2"/>
          <p:cNvSpPr txBox="1"/>
          <p:nvPr/>
        </p:nvSpPr>
        <p:spPr>
          <a:xfrm>
            <a:off x="251520" y="3669797"/>
            <a:ext cx="1127233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Lucida Sans Unicode" panose="020B0602030504020204" pitchFamily="34" charset="0"/>
                <a:ea typeface="Montserrat Medium"/>
                <a:cs typeface="Lucida Sans Unicode" panose="020B0602030504020204" pitchFamily="34" charset="0"/>
                <a:sym typeface="Montserrat Medium"/>
              </a:rPr>
              <a:t>ТРЕНДЫ</a:t>
            </a:r>
            <a:endParaRPr sz="1400" b="0" i="0" u="none" strike="noStrike" cap="none">
              <a:solidFill>
                <a:srgbClr val="000000"/>
              </a:solidFill>
              <a:latin typeface="Lucida Sans Unicode" panose="020B0602030504020204" pitchFamily="34" charset="0"/>
              <a:cs typeface="Lucida Sans Unicode" panose="020B0602030504020204" pitchFamily="34" charset="0"/>
              <a:sym typeface="Arial"/>
            </a:endParaRPr>
          </a:p>
        </p:txBody>
      </p:sp>
      <p:cxnSp>
        <p:nvCxnSpPr>
          <p:cNvPr id="152" name="Google Shape;152;p2"/>
          <p:cNvCxnSpPr/>
          <p:nvPr/>
        </p:nvCxnSpPr>
        <p:spPr>
          <a:xfrm>
            <a:off x="1115616" y="1608185"/>
            <a:ext cx="7128792" cy="0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153" name="Google Shape;153;p2"/>
          <p:cNvSpPr/>
          <p:nvPr/>
        </p:nvSpPr>
        <p:spPr>
          <a:xfrm>
            <a:off x="354928" y="1915961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2"/>
          <p:cNvSpPr txBox="1"/>
          <p:nvPr/>
        </p:nvSpPr>
        <p:spPr>
          <a:xfrm>
            <a:off x="380105" y="2024680"/>
            <a:ext cx="57606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Lucida Sans Unicode" panose="020B0602030504020204" pitchFamily="34" charset="0"/>
                <a:ea typeface="Montserrat Medium"/>
                <a:cs typeface="Lucida Sans Unicode" panose="020B0602030504020204" pitchFamily="34" charset="0"/>
                <a:sym typeface="Montserrat Medium"/>
              </a:rPr>
              <a:t>2</a:t>
            </a:r>
            <a:endParaRPr sz="1400" b="0" i="0" u="none" strike="noStrike" cap="none">
              <a:solidFill>
                <a:srgbClr val="000000"/>
              </a:solidFill>
              <a:latin typeface="Lucida Sans Unicode" panose="020B0602030504020204" pitchFamily="34" charset="0"/>
              <a:cs typeface="Lucida Sans Unicode" panose="020B0602030504020204" pitchFamily="34" charset="0"/>
              <a:sym typeface="Arial"/>
            </a:endParaRPr>
          </a:p>
        </p:txBody>
      </p:sp>
      <p:cxnSp>
        <p:nvCxnSpPr>
          <p:cNvPr id="155" name="Google Shape;155;p2"/>
          <p:cNvCxnSpPr/>
          <p:nvPr/>
        </p:nvCxnSpPr>
        <p:spPr>
          <a:xfrm>
            <a:off x="1095312" y="2327394"/>
            <a:ext cx="7128792" cy="0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156" name="Google Shape;156;p2"/>
          <p:cNvSpPr/>
          <p:nvPr/>
        </p:nvSpPr>
        <p:spPr>
          <a:xfrm>
            <a:off x="354404" y="2596842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2"/>
          <p:cNvSpPr txBox="1"/>
          <p:nvPr/>
        </p:nvSpPr>
        <p:spPr>
          <a:xfrm>
            <a:off x="390257" y="2650362"/>
            <a:ext cx="57606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Lucida Sans Unicode" panose="020B0602030504020204" pitchFamily="34" charset="0"/>
                <a:ea typeface="Montserrat Medium"/>
                <a:cs typeface="Lucida Sans Unicode" panose="020B0602030504020204" pitchFamily="34" charset="0"/>
                <a:sym typeface="Montserrat Medium"/>
              </a:rPr>
              <a:t>3</a:t>
            </a:r>
            <a:endParaRPr sz="1400" b="0" i="0" u="none" strike="noStrike" cap="none">
              <a:solidFill>
                <a:srgbClr val="000000"/>
              </a:solidFill>
              <a:latin typeface="Lucida Sans Unicode" panose="020B0602030504020204" pitchFamily="34" charset="0"/>
              <a:cs typeface="Lucida Sans Unicode" panose="020B0602030504020204" pitchFamily="34" charset="0"/>
              <a:sym typeface="Arial"/>
            </a:endParaRPr>
          </a:p>
        </p:txBody>
      </p:sp>
      <p:cxnSp>
        <p:nvCxnSpPr>
          <p:cNvPr id="158" name="Google Shape;158;p2"/>
          <p:cNvCxnSpPr/>
          <p:nvPr/>
        </p:nvCxnSpPr>
        <p:spPr>
          <a:xfrm>
            <a:off x="1094788" y="3008275"/>
            <a:ext cx="7128792" cy="0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159" name="Google Shape;159;p2"/>
          <p:cNvSpPr/>
          <p:nvPr/>
        </p:nvSpPr>
        <p:spPr>
          <a:xfrm>
            <a:off x="369953" y="4159044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2"/>
          <p:cNvSpPr txBox="1"/>
          <p:nvPr/>
        </p:nvSpPr>
        <p:spPr>
          <a:xfrm>
            <a:off x="390257" y="4217114"/>
            <a:ext cx="57606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Lucida Sans Unicode" panose="020B0602030504020204" pitchFamily="34" charset="0"/>
                <a:ea typeface="Montserrat Medium"/>
                <a:cs typeface="Lucida Sans Unicode" panose="020B0602030504020204" pitchFamily="34" charset="0"/>
                <a:sym typeface="Montserrat Medium"/>
              </a:rPr>
              <a:t>1</a:t>
            </a:r>
            <a:endParaRPr sz="1400" b="0" i="0" u="none" strike="noStrike" cap="none">
              <a:solidFill>
                <a:srgbClr val="000000"/>
              </a:solidFill>
              <a:latin typeface="Lucida Sans Unicode" panose="020B0602030504020204" pitchFamily="34" charset="0"/>
              <a:cs typeface="Lucida Sans Unicode" panose="020B0602030504020204" pitchFamily="34" charset="0"/>
              <a:sym typeface="Arial"/>
            </a:endParaRPr>
          </a:p>
        </p:txBody>
      </p:sp>
      <p:cxnSp>
        <p:nvCxnSpPr>
          <p:cNvPr id="161" name="Google Shape;161;p2"/>
          <p:cNvCxnSpPr/>
          <p:nvPr/>
        </p:nvCxnSpPr>
        <p:spPr>
          <a:xfrm>
            <a:off x="1110337" y="4570477"/>
            <a:ext cx="7128792" cy="0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162" name="Google Shape;162;p2"/>
          <p:cNvSpPr/>
          <p:nvPr/>
        </p:nvSpPr>
        <p:spPr>
          <a:xfrm>
            <a:off x="349649" y="4878253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2"/>
          <p:cNvSpPr txBox="1"/>
          <p:nvPr/>
        </p:nvSpPr>
        <p:spPr>
          <a:xfrm>
            <a:off x="369953" y="4951132"/>
            <a:ext cx="57606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Lucida Sans Unicode" panose="020B0602030504020204" pitchFamily="34" charset="0"/>
                <a:ea typeface="Montserrat Medium"/>
                <a:cs typeface="Lucida Sans Unicode" panose="020B0602030504020204" pitchFamily="34" charset="0"/>
                <a:sym typeface="Montserrat Medium"/>
              </a:rPr>
              <a:t>2</a:t>
            </a:r>
            <a:endParaRPr sz="1400" b="0" i="0" u="none" strike="noStrike" cap="none">
              <a:solidFill>
                <a:srgbClr val="000000"/>
              </a:solidFill>
              <a:latin typeface="Lucida Sans Unicode" panose="020B0602030504020204" pitchFamily="34" charset="0"/>
              <a:cs typeface="Lucida Sans Unicode" panose="020B0602030504020204" pitchFamily="34" charset="0"/>
              <a:sym typeface="Arial"/>
            </a:endParaRPr>
          </a:p>
        </p:txBody>
      </p:sp>
      <p:cxnSp>
        <p:nvCxnSpPr>
          <p:cNvPr id="164" name="Google Shape;164;p2"/>
          <p:cNvCxnSpPr/>
          <p:nvPr/>
        </p:nvCxnSpPr>
        <p:spPr>
          <a:xfrm>
            <a:off x="1090033" y="5289686"/>
            <a:ext cx="7128792" cy="0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165" name="Google Shape;165;p2"/>
          <p:cNvSpPr/>
          <p:nvPr/>
        </p:nvSpPr>
        <p:spPr>
          <a:xfrm>
            <a:off x="349125" y="5559134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2"/>
          <p:cNvSpPr txBox="1"/>
          <p:nvPr/>
        </p:nvSpPr>
        <p:spPr>
          <a:xfrm>
            <a:off x="369429" y="5632013"/>
            <a:ext cx="57606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Lucida Sans Unicode" panose="020B0602030504020204" pitchFamily="34" charset="0"/>
                <a:ea typeface="Montserrat Medium"/>
                <a:cs typeface="Lucida Sans Unicode" panose="020B0602030504020204" pitchFamily="34" charset="0"/>
                <a:sym typeface="Montserrat Medium"/>
              </a:rPr>
              <a:t>3</a:t>
            </a:r>
            <a:endParaRPr sz="1400" b="0" i="0" u="none" strike="noStrike" cap="none">
              <a:solidFill>
                <a:srgbClr val="000000"/>
              </a:solidFill>
              <a:latin typeface="Lucida Sans Unicode" panose="020B0602030504020204" pitchFamily="34" charset="0"/>
              <a:cs typeface="Lucida Sans Unicode" panose="020B0602030504020204" pitchFamily="34" charset="0"/>
              <a:sym typeface="Arial"/>
            </a:endParaRPr>
          </a:p>
        </p:txBody>
      </p:sp>
      <p:cxnSp>
        <p:nvCxnSpPr>
          <p:cNvPr id="167" name="Google Shape;167;p2"/>
          <p:cNvCxnSpPr/>
          <p:nvPr/>
        </p:nvCxnSpPr>
        <p:spPr>
          <a:xfrm>
            <a:off x="1089509" y="5970567"/>
            <a:ext cx="7128792" cy="0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2" name="TextBox 1"/>
          <p:cNvSpPr txBox="1"/>
          <p:nvPr/>
        </p:nvSpPr>
        <p:spPr>
          <a:xfrm>
            <a:off x="1194022" y="1238516"/>
            <a:ext cx="39145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Разные </a:t>
            </a:r>
            <a:r>
              <a:rPr lang="ru-RU" dirty="0" smtClean="0"/>
              <a:t>сферы применения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194021" y="1993241"/>
            <a:ext cx="51752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Разработка в России (</a:t>
            </a:r>
            <a:r>
              <a:rPr lang="ru-RU" dirty="0" err="1" smtClean="0"/>
              <a:t>импортозамещение</a:t>
            </a:r>
            <a:r>
              <a:rPr lang="ru-RU" dirty="0" smtClean="0"/>
              <a:t>)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141105" y="2681139"/>
            <a:ext cx="35474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Грузоподъёмность </a:t>
            </a:r>
            <a:r>
              <a:rPr lang="ru-RU" dirty="0"/>
              <a:t>и </a:t>
            </a:r>
            <a:r>
              <a:rPr lang="ru-RU" dirty="0" smtClean="0"/>
              <a:t>дальность полета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194022" y="4241214"/>
            <a:ext cx="45672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Использование высокоэффективных </a:t>
            </a:r>
            <a:r>
              <a:rPr lang="ru-RU" dirty="0" smtClean="0"/>
              <a:t>аккумуляторов</a:t>
            </a: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213080" y="4978715"/>
            <a:ext cx="26532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Легкие и прочные материалы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13080" y="5641304"/>
            <a:ext cx="36856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Интеллектуальные системы </a:t>
            </a:r>
            <a:r>
              <a:rPr lang="ru-RU" dirty="0" smtClean="0"/>
              <a:t>управления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"/>
          <p:cNvSpPr/>
          <p:nvPr/>
        </p:nvSpPr>
        <p:spPr>
          <a:xfrm>
            <a:off x="0" y="188640"/>
            <a:ext cx="4572000" cy="400110"/>
          </a:xfrm>
          <a:prstGeom prst="rect">
            <a:avLst/>
          </a:prstGeom>
          <a:solidFill>
            <a:srgbClr val="DEC6FE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>
                <a:solidFill>
                  <a:schemeClr val="dk1"/>
                </a:solidFill>
                <a:latin typeface="Lucida Sans Unicode" panose="020B0602030504020204" pitchFamily="34" charset="0"/>
                <a:ea typeface="Montserrat Medium"/>
                <a:cs typeface="Lucida Sans Unicode" panose="020B0602030504020204" pitchFamily="34" charset="0"/>
                <a:sym typeface="Montserrat Medium"/>
              </a:rPr>
              <a:t>02    ЦЕЛЕВАЯ АУДИТОРИЯ</a:t>
            </a:r>
            <a:endParaRPr sz="1400" b="0" i="0" u="none" strike="noStrike" cap="none">
              <a:solidFill>
                <a:srgbClr val="000000"/>
              </a:solidFill>
              <a:latin typeface="Lucida Sans Unicode" panose="020B0602030504020204" pitchFamily="34" charset="0"/>
              <a:cs typeface="Lucida Sans Unicode" panose="020B0602030504020204" pitchFamily="34" charset="0"/>
              <a:sym typeface="Arial"/>
            </a:endParaRPr>
          </a:p>
        </p:txBody>
      </p:sp>
      <p:sp>
        <p:nvSpPr>
          <p:cNvPr id="173" name="Google Shape;173;p3"/>
          <p:cNvSpPr/>
          <p:nvPr/>
        </p:nvSpPr>
        <p:spPr>
          <a:xfrm>
            <a:off x="539552" y="2564904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3"/>
          <p:cNvSpPr txBox="1"/>
          <p:nvPr/>
        </p:nvSpPr>
        <p:spPr>
          <a:xfrm>
            <a:off x="518724" y="2633573"/>
            <a:ext cx="57606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Lucida Sans Unicode" panose="020B0602030504020204" pitchFamily="34" charset="0"/>
                <a:ea typeface="Montserrat Medium"/>
                <a:cs typeface="Lucida Sans Unicode" panose="020B0602030504020204" pitchFamily="34" charset="0"/>
                <a:sym typeface="Montserrat Medium"/>
              </a:rPr>
              <a:t>1</a:t>
            </a:r>
            <a:endParaRPr sz="1400" b="0" i="0" u="none" strike="noStrike" cap="none">
              <a:solidFill>
                <a:srgbClr val="000000"/>
              </a:solidFill>
              <a:latin typeface="Lucida Sans Unicode" panose="020B0602030504020204" pitchFamily="34" charset="0"/>
              <a:cs typeface="Lucida Sans Unicode" panose="020B0602030504020204" pitchFamily="34" charset="0"/>
              <a:sym typeface="Arial"/>
            </a:endParaRPr>
          </a:p>
        </p:txBody>
      </p:sp>
      <p:cxnSp>
        <p:nvCxnSpPr>
          <p:cNvPr id="175" name="Google Shape;175;p3"/>
          <p:cNvCxnSpPr/>
          <p:nvPr/>
        </p:nvCxnSpPr>
        <p:spPr>
          <a:xfrm>
            <a:off x="1279936" y="2976337"/>
            <a:ext cx="7128792" cy="0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176" name="Google Shape;176;p3"/>
          <p:cNvSpPr/>
          <p:nvPr/>
        </p:nvSpPr>
        <p:spPr>
          <a:xfrm>
            <a:off x="519248" y="3284113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3"/>
          <p:cNvSpPr txBox="1"/>
          <p:nvPr/>
        </p:nvSpPr>
        <p:spPr>
          <a:xfrm>
            <a:off x="539552" y="3356992"/>
            <a:ext cx="57606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Lucida Sans Unicode" panose="020B0602030504020204" pitchFamily="34" charset="0"/>
                <a:ea typeface="Montserrat Medium"/>
                <a:cs typeface="Lucida Sans Unicode" panose="020B0602030504020204" pitchFamily="34" charset="0"/>
                <a:sym typeface="Montserrat Medium"/>
              </a:rPr>
              <a:t>2</a:t>
            </a:r>
            <a:endParaRPr sz="1400" b="0" i="0" u="none" strike="noStrike" cap="none">
              <a:solidFill>
                <a:srgbClr val="000000"/>
              </a:solidFill>
              <a:latin typeface="Lucida Sans Unicode" panose="020B0602030504020204" pitchFamily="34" charset="0"/>
              <a:cs typeface="Lucida Sans Unicode" panose="020B0602030504020204" pitchFamily="34" charset="0"/>
              <a:sym typeface="Arial"/>
            </a:endParaRPr>
          </a:p>
        </p:txBody>
      </p:sp>
      <p:cxnSp>
        <p:nvCxnSpPr>
          <p:cNvPr id="178" name="Google Shape;178;p3"/>
          <p:cNvCxnSpPr/>
          <p:nvPr/>
        </p:nvCxnSpPr>
        <p:spPr>
          <a:xfrm>
            <a:off x="1259632" y="3695546"/>
            <a:ext cx="7128792" cy="0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179" name="Google Shape;179;p3"/>
          <p:cNvSpPr/>
          <p:nvPr/>
        </p:nvSpPr>
        <p:spPr>
          <a:xfrm>
            <a:off x="518724" y="3964994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3"/>
          <p:cNvSpPr txBox="1"/>
          <p:nvPr/>
        </p:nvSpPr>
        <p:spPr>
          <a:xfrm>
            <a:off x="518724" y="4037873"/>
            <a:ext cx="57606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Lucida Sans Unicode" panose="020B0602030504020204" pitchFamily="34" charset="0"/>
                <a:ea typeface="Montserrat Medium"/>
                <a:cs typeface="Lucida Sans Unicode" panose="020B0602030504020204" pitchFamily="34" charset="0"/>
                <a:sym typeface="Montserrat Medium"/>
              </a:rPr>
              <a:t>3</a:t>
            </a:r>
            <a:endParaRPr sz="1400" b="0" i="0" u="none" strike="noStrike" cap="none">
              <a:solidFill>
                <a:srgbClr val="000000"/>
              </a:solidFill>
              <a:latin typeface="Lucida Sans Unicode" panose="020B0602030504020204" pitchFamily="34" charset="0"/>
              <a:cs typeface="Lucida Sans Unicode" panose="020B0602030504020204" pitchFamily="34" charset="0"/>
              <a:sym typeface="Arial"/>
            </a:endParaRPr>
          </a:p>
        </p:txBody>
      </p:sp>
      <p:cxnSp>
        <p:nvCxnSpPr>
          <p:cNvPr id="181" name="Google Shape;181;p3"/>
          <p:cNvCxnSpPr/>
          <p:nvPr/>
        </p:nvCxnSpPr>
        <p:spPr>
          <a:xfrm>
            <a:off x="1259108" y="4376427"/>
            <a:ext cx="7128792" cy="0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2" name="TextBox 1"/>
          <p:cNvSpPr txBox="1"/>
          <p:nvPr/>
        </p:nvSpPr>
        <p:spPr>
          <a:xfrm>
            <a:off x="1344706" y="2633573"/>
            <a:ext cx="46794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Производители беспилотных летательных аппаратов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71600" y="3429000"/>
            <a:ext cx="66992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Компании, предоставляющие услуги в области аэронавигации и мониторинга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44706" y="4047164"/>
            <a:ext cx="38539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/>
              <a:t>Исследовательские и научные организации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4"/>
          <p:cNvSpPr/>
          <p:nvPr/>
        </p:nvSpPr>
        <p:spPr>
          <a:xfrm>
            <a:off x="0" y="188640"/>
            <a:ext cx="4572000" cy="400110"/>
          </a:xfrm>
          <a:prstGeom prst="rect">
            <a:avLst/>
          </a:prstGeom>
          <a:solidFill>
            <a:srgbClr val="DEC6FE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>
                <a:solidFill>
                  <a:schemeClr val="dk1"/>
                </a:solidFill>
                <a:latin typeface="Lucida Sans Unicode" panose="020B0602030504020204" pitchFamily="34" charset="0"/>
                <a:ea typeface="Montserrat Medium"/>
                <a:cs typeface="Lucida Sans Unicode" panose="020B0602030504020204" pitchFamily="34" charset="0"/>
                <a:sym typeface="Montserrat Medium"/>
              </a:rPr>
              <a:t>03  КЛЮЧЕВАЯ ПРОБЛЕМА</a:t>
            </a:r>
            <a:endParaRPr sz="1400" b="0" i="0" u="none" strike="noStrike" cap="none">
              <a:solidFill>
                <a:srgbClr val="000000"/>
              </a:solidFill>
              <a:latin typeface="Lucida Sans Unicode" panose="020B0602030504020204" pitchFamily="34" charset="0"/>
              <a:cs typeface="Lucida Sans Unicode" panose="020B0602030504020204" pitchFamily="34" charset="0"/>
              <a:sym typeface="Arial"/>
            </a:endParaRPr>
          </a:p>
        </p:txBody>
      </p:sp>
      <p:sp>
        <p:nvSpPr>
          <p:cNvPr id="187" name="Google Shape;187;p4"/>
          <p:cNvSpPr txBox="1"/>
          <p:nvPr/>
        </p:nvSpPr>
        <p:spPr>
          <a:xfrm>
            <a:off x="466598" y="1283090"/>
            <a:ext cx="111601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Lucida Sans Unicode" panose="020B0602030504020204" pitchFamily="34" charset="0"/>
                <a:ea typeface="Montserrat Medium"/>
                <a:cs typeface="Lucida Sans Unicode" panose="020B0602030504020204" pitchFamily="34" charset="0"/>
                <a:sym typeface="Montserrat Medium"/>
              </a:rPr>
              <a:t>Для ЦА 1</a:t>
            </a:r>
            <a:endParaRPr sz="1400" b="0" i="0" u="none" strike="noStrike" cap="none">
              <a:solidFill>
                <a:srgbClr val="000000"/>
              </a:solidFill>
              <a:latin typeface="Lucida Sans Unicode" panose="020B0602030504020204" pitchFamily="34" charset="0"/>
              <a:cs typeface="Lucida Sans Unicode" panose="020B0602030504020204" pitchFamily="34" charset="0"/>
              <a:sym typeface="Arial"/>
            </a:endParaRPr>
          </a:p>
        </p:txBody>
      </p:sp>
      <p:sp>
        <p:nvSpPr>
          <p:cNvPr id="188" name="Google Shape;188;p4"/>
          <p:cNvSpPr txBox="1"/>
          <p:nvPr/>
        </p:nvSpPr>
        <p:spPr>
          <a:xfrm>
            <a:off x="467544" y="2864550"/>
            <a:ext cx="1157689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Lucida Sans Unicode" panose="020B0602030504020204" pitchFamily="34" charset="0"/>
                <a:ea typeface="Montserrat Medium"/>
                <a:cs typeface="Lucida Sans Unicode" panose="020B0602030504020204" pitchFamily="34" charset="0"/>
                <a:sym typeface="Montserrat Medium"/>
              </a:rPr>
              <a:t>Для ЦА 2</a:t>
            </a:r>
            <a:endParaRPr sz="1400" b="0" i="0" u="none" strike="noStrike" cap="none">
              <a:solidFill>
                <a:srgbClr val="000000"/>
              </a:solidFill>
              <a:latin typeface="Lucida Sans Unicode" panose="020B0602030504020204" pitchFamily="34" charset="0"/>
              <a:cs typeface="Lucida Sans Unicode" panose="020B0602030504020204" pitchFamily="34" charset="0"/>
              <a:sym typeface="Arial"/>
            </a:endParaRPr>
          </a:p>
        </p:txBody>
      </p:sp>
      <p:sp>
        <p:nvSpPr>
          <p:cNvPr id="189" name="Google Shape;189;p4"/>
          <p:cNvSpPr txBox="1"/>
          <p:nvPr/>
        </p:nvSpPr>
        <p:spPr>
          <a:xfrm>
            <a:off x="385916" y="4321400"/>
            <a:ext cx="550663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Lucida Sans Unicode" panose="020B0602030504020204" pitchFamily="34" charset="0"/>
                <a:ea typeface="Montserrat Medium"/>
                <a:cs typeface="Lucida Sans Unicode" panose="020B0602030504020204" pitchFamily="34" charset="0"/>
                <a:sym typeface="Montserrat Medium"/>
              </a:rPr>
              <a:t>Подтверждение (исследование, анкетирование</a:t>
            </a:r>
            <a:r>
              <a:rPr lang="ru-RU" sz="16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4"/>
          <p:cNvSpPr/>
          <p:nvPr/>
        </p:nvSpPr>
        <p:spPr>
          <a:xfrm>
            <a:off x="1979712" y="1283090"/>
            <a:ext cx="6696744" cy="135382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rgbClr val="A3FF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buSzPts val="1800"/>
            </a:pPr>
            <a:r>
              <a:rPr lang="ru-RU"/>
              <a:t> </a:t>
            </a:r>
            <a:r>
              <a:rPr lang="ru-RU" smtClean="0"/>
              <a:t>Недостаток </a:t>
            </a:r>
            <a:r>
              <a:rPr lang="ru-RU"/>
              <a:t>современных компонентов и технологий, необходимых для создания высокоэффективных, легких и надежных электромоторов и систем управления</a:t>
            </a: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4"/>
          <p:cNvSpPr/>
          <p:nvPr/>
        </p:nvSpPr>
        <p:spPr>
          <a:xfrm>
            <a:off x="1979712" y="2867269"/>
            <a:ext cx="6696744" cy="135382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rgbClr val="A3FF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buSzPts val="1800"/>
            </a:pPr>
            <a:r>
              <a:rPr lang="ru-RU"/>
              <a:t>В</a:t>
            </a:r>
            <a:r>
              <a:rPr lang="ru-RU" smtClean="0"/>
              <a:t>озникают </a:t>
            </a:r>
            <a:r>
              <a:rPr lang="ru-RU"/>
              <a:t>сложности с конкурентоспособностью отечественных решений на мировом рынке и с обеспечением массового производства и внедрения инновационных электроприводов в российскую промышленность беспилотных систем.</a:t>
            </a: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92" name="Google Shape;192;p4"/>
          <p:cNvCxnSpPr/>
          <p:nvPr/>
        </p:nvCxnSpPr>
        <p:spPr>
          <a:xfrm>
            <a:off x="539552" y="5157192"/>
            <a:ext cx="7992888" cy="0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cxnSp>
        <p:nvCxnSpPr>
          <p:cNvPr id="193" name="Google Shape;193;p4"/>
          <p:cNvCxnSpPr/>
          <p:nvPr/>
        </p:nvCxnSpPr>
        <p:spPr>
          <a:xfrm>
            <a:off x="519248" y="5876402"/>
            <a:ext cx="7941184" cy="0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cxnSp>
        <p:nvCxnSpPr>
          <p:cNvPr id="194" name="Google Shape;194;p4"/>
          <p:cNvCxnSpPr/>
          <p:nvPr/>
        </p:nvCxnSpPr>
        <p:spPr>
          <a:xfrm>
            <a:off x="518724" y="6557282"/>
            <a:ext cx="7941708" cy="0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2" name="TextBox 1"/>
          <p:cNvSpPr txBox="1"/>
          <p:nvPr/>
        </p:nvSpPr>
        <p:spPr>
          <a:xfrm>
            <a:off x="518724" y="4640500"/>
            <a:ext cx="861508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Анализ </a:t>
            </a:r>
            <a:r>
              <a:rPr lang="ru-RU" dirty="0" smtClean="0"/>
              <a:t>источников (сайты предоставляющие аналитические отчета рынка:), отмечается </a:t>
            </a:r>
            <a:r>
              <a:rPr lang="ru-RU" dirty="0"/>
              <a:t>дефицит отечественных высокотехнологичных магнитов и электронных компонентов, что вынуждает прибегать к импортным поставкам.</a:t>
            </a:r>
          </a:p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645459" y="5522259"/>
            <a:ext cx="78277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Анализ </a:t>
            </a:r>
            <a:r>
              <a:rPr lang="ru-RU" dirty="0" smtClean="0"/>
              <a:t>экспертных интервью из </a:t>
            </a:r>
            <a:r>
              <a:rPr lang="ru-RU" smtClean="0"/>
              <a:t>открытых источников, </a:t>
            </a:r>
            <a:r>
              <a:rPr lang="ru-RU" dirty="0"/>
              <a:t>связанных с </a:t>
            </a:r>
            <a:r>
              <a:rPr lang="ru-RU" dirty="0" err="1"/>
              <a:t>импортозависимостью</a:t>
            </a:r>
            <a:r>
              <a:rPr lang="ru-RU"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2353" y="6302188"/>
            <a:ext cx="35349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Анализ компаний работающих на рынке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5"/>
          <p:cNvSpPr/>
          <p:nvPr/>
        </p:nvSpPr>
        <p:spPr>
          <a:xfrm>
            <a:off x="0" y="188640"/>
            <a:ext cx="7668344" cy="707886"/>
          </a:xfrm>
          <a:prstGeom prst="rect">
            <a:avLst/>
          </a:prstGeom>
          <a:solidFill>
            <a:srgbClr val="DEC6FE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>
                <a:solidFill>
                  <a:schemeClr val="dk1"/>
                </a:solidFill>
                <a:latin typeface="Lucida Sans Unicode" panose="020B0602030504020204" pitchFamily="34" charset="0"/>
                <a:ea typeface="Montserrat Medium"/>
                <a:cs typeface="Lucida Sans Unicode" panose="020B0602030504020204" pitchFamily="34" charset="0"/>
                <a:sym typeface="Montserrat Medium"/>
              </a:rPr>
              <a:t>04    ПРЕДЛАГАЕМОЕ РЕШЕНИЕ И ОСНОВНОЙ ФУНКЦИОНАЛ</a:t>
            </a:r>
            <a:endParaRPr sz="1400" b="0" i="0" u="none" strike="noStrike" cap="none">
              <a:solidFill>
                <a:srgbClr val="000000"/>
              </a:solidFill>
              <a:latin typeface="Lucida Sans Unicode" panose="020B0602030504020204" pitchFamily="34" charset="0"/>
              <a:cs typeface="Lucida Sans Unicode" panose="020B0602030504020204" pitchFamily="34" charset="0"/>
              <a:sym typeface="Arial"/>
            </a:endParaRPr>
          </a:p>
        </p:txBody>
      </p:sp>
      <p:sp>
        <p:nvSpPr>
          <p:cNvPr id="200" name="Google Shape;200;p5"/>
          <p:cNvSpPr/>
          <p:nvPr/>
        </p:nvSpPr>
        <p:spPr>
          <a:xfrm>
            <a:off x="1979712" y="2825644"/>
            <a:ext cx="6696744" cy="1510027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rgbClr val="A3FF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buSzPts val="1800"/>
            </a:pPr>
            <a:r>
              <a:rPr lang="ru-RU" dirty="0" smtClean="0"/>
              <a:t> Бесщеточный электродвигатель (</a:t>
            </a:r>
            <a:r>
              <a:rPr lang="en-US" dirty="0" smtClean="0"/>
              <a:t>BLDC)</a:t>
            </a:r>
            <a:r>
              <a:rPr lang="ru-RU" dirty="0" smtClean="0"/>
              <a:t> с кольцевой обмоткой и прямым охлаждением</a:t>
            </a:r>
            <a:r>
              <a:rPr lang="en-US" dirty="0" smtClean="0"/>
              <a:t>;</a:t>
            </a:r>
            <a:r>
              <a:rPr lang="ru-RU" dirty="0" smtClean="0"/>
              <a:t> Высокочастотный интеллектуальный контроллер с системой жидкостного охлаждения</a:t>
            </a:r>
            <a:r>
              <a:rPr lang="en-US" dirty="0" smtClean="0"/>
              <a:t>;</a:t>
            </a:r>
            <a:r>
              <a:rPr lang="ru-RU" smtClean="0"/>
              <a:t> модульная система крепления и совместимости. </a:t>
            </a: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5"/>
          <p:cNvSpPr/>
          <p:nvPr/>
        </p:nvSpPr>
        <p:spPr>
          <a:xfrm>
            <a:off x="1979712" y="1250369"/>
            <a:ext cx="6696744" cy="135382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rgbClr val="A3FF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buSzPts val="1800"/>
            </a:pPr>
            <a:r>
              <a:rPr lang="ru-RU"/>
              <a:t>Э</a:t>
            </a:r>
            <a:r>
              <a:rPr lang="ru-RU" smtClean="0"/>
              <a:t>лектропривод </a:t>
            </a:r>
            <a:r>
              <a:rPr lang="ru-RU"/>
              <a:t>БПЛА самолетного типа мощностью 1000 </a:t>
            </a:r>
            <a:r>
              <a:rPr lang="ru-RU" smtClean="0"/>
              <a:t>Вт </a:t>
            </a:r>
            <a:r>
              <a:rPr lang="ru-RU"/>
              <a:t>с изменённой усиленной  платой и </a:t>
            </a:r>
            <a:r>
              <a:rPr lang="ru-RU" smtClean="0"/>
              <a:t>схемой. </a:t>
            </a: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5"/>
          <p:cNvSpPr/>
          <p:nvPr/>
        </p:nvSpPr>
        <p:spPr>
          <a:xfrm>
            <a:off x="1979712" y="4451448"/>
            <a:ext cx="6696744" cy="135382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rgbClr val="A3FF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buSzPts val="1800"/>
            </a:pPr>
            <a:r>
              <a:rPr lang="ru-RU" dirty="0" smtClean="0"/>
              <a:t>Адаптивная система управления тягой</a:t>
            </a:r>
            <a:r>
              <a:rPr lang="en-US" dirty="0" smtClean="0"/>
              <a:t>; </a:t>
            </a:r>
            <a:r>
              <a:rPr lang="ru-RU" dirty="0" smtClean="0"/>
              <a:t>встроенная система диагностики и телеметрии</a:t>
            </a:r>
            <a:r>
              <a:rPr lang="en-US" dirty="0" smtClean="0"/>
              <a:t>;</a:t>
            </a:r>
            <a:r>
              <a:rPr lang="ru-RU"/>
              <a:t> </a:t>
            </a:r>
            <a:r>
              <a:rPr lang="ru-RU" smtClean="0"/>
              <a:t>горячая замена и отказоустойчивость</a:t>
            </a: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5"/>
          <p:cNvSpPr/>
          <p:nvPr/>
        </p:nvSpPr>
        <p:spPr>
          <a:xfrm>
            <a:off x="107504" y="1628800"/>
            <a:ext cx="1784049" cy="620688"/>
          </a:xfrm>
          <a:prstGeom prst="roundRect">
            <a:avLst>
              <a:gd name="adj" fmla="val 16667"/>
            </a:avLst>
          </a:prstGeom>
          <a:solidFill>
            <a:srgbClr val="DEC6FE"/>
          </a:solidFill>
          <a:ln w="25400" cap="flat" cmpd="sng">
            <a:solidFill>
              <a:srgbClr val="DEC6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5"/>
          <p:cNvSpPr txBox="1"/>
          <p:nvPr/>
        </p:nvSpPr>
        <p:spPr>
          <a:xfrm>
            <a:off x="369531" y="1630541"/>
            <a:ext cx="1879495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Lucida Sans Unicode" panose="020B0602030504020204" pitchFamily="34" charset="0"/>
                <a:ea typeface="Montserrat Medium"/>
                <a:cs typeface="Lucida Sans Unicode" panose="020B0602030504020204" pitchFamily="34" charset="0"/>
                <a:sym typeface="Montserrat Medium"/>
              </a:rPr>
              <a:t>Базовый продукт</a:t>
            </a:r>
            <a:endParaRPr sz="1400" b="0" i="0" u="none" strike="noStrike" cap="none">
              <a:solidFill>
                <a:srgbClr val="000000"/>
              </a:solidFill>
              <a:latin typeface="Lucida Sans Unicode" panose="020B0602030504020204" pitchFamily="34" charset="0"/>
              <a:cs typeface="Lucida Sans Unicode" panose="020B0602030504020204" pitchFamily="34" charset="0"/>
              <a:sym typeface="Arial"/>
            </a:endParaRPr>
          </a:p>
        </p:txBody>
      </p:sp>
      <p:sp>
        <p:nvSpPr>
          <p:cNvPr id="205" name="Google Shape;205;p5"/>
          <p:cNvSpPr/>
          <p:nvPr/>
        </p:nvSpPr>
        <p:spPr>
          <a:xfrm>
            <a:off x="41060" y="3350370"/>
            <a:ext cx="1850493" cy="620688"/>
          </a:xfrm>
          <a:prstGeom prst="roundRect">
            <a:avLst>
              <a:gd name="adj" fmla="val 16667"/>
            </a:avLst>
          </a:prstGeom>
          <a:solidFill>
            <a:srgbClr val="DEC6FE"/>
          </a:solidFill>
          <a:ln w="25400" cap="flat" cmpd="sng">
            <a:solidFill>
              <a:srgbClr val="DEC6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5"/>
          <p:cNvSpPr txBox="1"/>
          <p:nvPr/>
        </p:nvSpPr>
        <p:spPr>
          <a:xfrm>
            <a:off x="311804" y="3502566"/>
            <a:ext cx="198022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Lucida Sans Unicode" panose="020B0602030504020204" pitchFamily="34" charset="0"/>
                <a:ea typeface="Montserrat Medium"/>
                <a:cs typeface="Lucida Sans Unicode" panose="020B0602030504020204" pitchFamily="34" charset="0"/>
                <a:sym typeface="Montserrat Medium"/>
              </a:rPr>
              <a:t>Свойства</a:t>
            </a:r>
            <a:endParaRPr sz="1400" b="0" i="0" u="none" strike="noStrike" cap="none">
              <a:solidFill>
                <a:srgbClr val="000000"/>
              </a:solidFill>
              <a:latin typeface="Lucida Sans Unicode" panose="020B0602030504020204" pitchFamily="34" charset="0"/>
              <a:cs typeface="Lucida Sans Unicode" panose="020B0602030504020204" pitchFamily="34" charset="0"/>
              <a:sym typeface="Arial"/>
            </a:endParaRPr>
          </a:p>
        </p:txBody>
      </p:sp>
      <p:sp>
        <p:nvSpPr>
          <p:cNvPr id="207" name="Google Shape;207;p5"/>
          <p:cNvSpPr/>
          <p:nvPr/>
        </p:nvSpPr>
        <p:spPr>
          <a:xfrm>
            <a:off x="59740" y="4801412"/>
            <a:ext cx="1831813" cy="620688"/>
          </a:xfrm>
          <a:prstGeom prst="roundRect">
            <a:avLst>
              <a:gd name="adj" fmla="val 16667"/>
            </a:avLst>
          </a:prstGeom>
          <a:solidFill>
            <a:srgbClr val="DEC6FE"/>
          </a:solidFill>
          <a:ln w="25400" cap="flat" cmpd="sng">
            <a:solidFill>
              <a:srgbClr val="DEC6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5"/>
          <p:cNvSpPr txBox="1"/>
          <p:nvPr/>
        </p:nvSpPr>
        <p:spPr>
          <a:xfrm>
            <a:off x="268807" y="4894380"/>
            <a:ext cx="198022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Lucida Sans Unicode" panose="020B0602030504020204" pitchFamily="34" charset="0"/>
                <a:ea typeface="Montserrat Medium"/>
                <a:cs typeface="Lucida Sans Unicode" panose="020B0602030504020204" pitchFamily="34" charset="0"/>
                <a:sym typeface="Montserrat Medium"/>
              </a:rPr>
              <a:t>Функционал</a:t>
            </a:r>
            <a:endParaRPr sz="1400" b="0" i="0" u="none" strike="noStrike" cap="none">
              <a:solidFill>
                <a:srgbClr val="000000"/>
              </a:solidFill>
              <a:latin typeface="Lucida Sans Unicode" panose="020B0602030504020204" pitchFamily="34" charset="0"/>
              <a:cs typeface="Lucida Sans Unicode" panose="020B0602030504020204" pitchFamily="34" charset="0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6"/>
          <p:cNvSpPr/>
          <p:nvPr/>
        </p:nvSpPr>
        <p:spPr>
          <a:xfrm>
            <a:off x="0" y="188640"/>
            <a:ext cx="4572000" cy="707886"/>
          </a:xfrm>
          <a:prstGeom prst="rect">
            <a:avLst/>
          </a:prstGeom>
          <a:solidFill>
            <a:srgbClr val="DEC6FE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>
                <a:solidFill>
                  <a:schemeClr val="dk1"/>
                </a:solidFill>
                <a:latin typeface="Lucida Sans Unicode" panose="020B0602030504020204" pitchFamily="34" charset="0"/>
                <a:ea typeface="Montserrat Medium"/>
                <a:cs typeface="Lucida Sans Unicode" panose="020B0602030504020204" pitchFamily="34" charset="0"/>
                <a:sym typeface="Montserrat Medium"/>
              </a:rPr>
              <a:t>05    ЦЕННОСТНОЕ ПРЕДЛОЖЕНИЕ</a:t>
            </a:r>
            <a:endParaRPr sz="1400" b="0" i="0" u="none" strike="noStrike" cap="none">
              <a:solidFill>
                <a:srgbClr val="000000"/>
              </a:solidFill>
              <a:latin typeface="Lucida Sans Unicode" panose="020B0602030504020204" pitchFamily="34" charset="0"/>
              <a:cs typeface="Lucida Sans Unicode" panose="020B0602030504020204" pitchFamily="34" charset="0"/>
              <a:sym typeface="Arial"/>
            </a:endParaRPr>
          </a:p>
        </p:txBody>
      </p:sp>
      <p:sp>
        <p:nvSpPr>
          <p:cNvPr id="214" name="Google Shape;214;p6"/>
          <p:cNvSpPr/>
          <p:nvPr/>
        </p:nvSpPr>
        <p:spPr>
          <a:xfrm>
            <a:off x="539552" y="2564904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6"/>
          <p:cNvSpPr txBox="1"/>
          <p:nvPr/>
        </p:nvSpPr>
        <p:spPr>
          <a:xfrm>
            <a:off x="559856" y="2637783"/>
            <a:ext cx="57606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6" name="Google Shape;216;p6"/>
          <p:cNvCxnSpPr/>
          <p:nvPr/>
        </p:nvCxnSpPr>
        <p:spPr>
          <a:xfrm>
            <a:off x="1279936" y="2976337"/>
            <a:ext cx="7128792" cy="0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217" name="Google Shape;217;p6"/>
          <p:cNvSpPr/>
          <p:nvPr/>
        </p:nvSpPr>
        <p:spPr>
          <a:xfrm>
            <a:off x="519248" y="3284113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6"/>
          <p:cNvSpPr txBox="1"/>
          <p:nvPr/>
        </p:nvSpPr>
        <p:spPr>
          <a:xfrm>
            <a:off x="539552" y="3356992"/>
            <a:ext cx="57606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9" name="Google Shape;219;p6"/>
          <p:cNvCxnSpPr/>
          <p:nvPr/>
        </p:nvCxnSpPr>
        <p:spPr>
          <a:xfrm>
            <a:off x="1259632" y="3695546"/>
            <a:ext cx="7128792" cy="0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220" name="Google Shape;220;p6"/>
          <p:cNvSpPr/>
          <p:nvPr/>
        </p:nvSpPr>
        <p:spPr>
          <a:xfrm>
            <a:off x="518724" y="3964994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6"/>
          <p:cNvSpPr txBox="1"/>
          <p:nvPr/>
        </p:nvSpPr>
        <p:spPr>
          <a:xfrm>
            <a:off x="539028" y="4037873"/>
            <a:ext cx="57606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22" name="Google Shape;222;p6"/>
          <p:cNvCxnSpPr/>
          <p:nvPr/>
        </p:nvCxnSpPr>
        <p:spPr>
          <a:xfrm>
            <a:off x="1259108" y="4376427"/>
            <a:ext cx="7128792" cy="0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2" name="TextBox 1"/>
          <p:cNvSpPr txBox="1"/>
          <p:nvPr/>
        </p:nvSpPr>
        <p:spPr>
          <a:xfrm>
            <a:off x="1344706" y="2637783"/>
            <a:ext cx="48381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Обеспечить </a:t>
            </a:r>
            <a:r>
              <a:rPr lang="ru-RU" dirty="0" err="1"/>
              <a:t>импортозамещение</a:t>
            </a:r>
            <a:r>
              <a:rPr lang="ru-RU" dirty="0"/>
              <a:t> и снизить зависимость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44706" y="3429000"/>
            <a:ext cx="20842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Энергоэффективность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344706" y="4037873"/>
            <a:ext cx="24961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Адаптивность и интеграция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>
          <a:extLst>
            <a:ext uri="{FF2B5EF4-FFF2-40B4-BE49-F238E27FC236}">
              <a16:creationId xmlns:a16="http://schemas.microsoft.com/office/drawing/2014/main" xmlns="" id="{0B2825F3-E6C8-1FAC-B52F-3F7C08F624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6">
            <a:extLst>
              <a:ext uri="{FF2B5EF4-FFF2-40B4-BE49-F238E27FC236}">
                <a16:creationId xmlns:a16="http://schemas.microsoft.com/office/drawing/2014/main" xmlns="" id="{3BAAC341-4FC1-9C22-F191-3561B1DF9764}"/>
              </a:ext>
            </a:extLst>
          </p:cNvPr>
          <p:cNvSpPr/>
          <p:nvPr/>
        </p:nvSpPr>
        <p:spPr>
          <a:xfrm>
            <a:off x="-1" y="188640"/>
            <a:ext cx="7719238" cy="400069"/>
          </a:xfrm>
          <a:prstGeom prst="rect">
            <a:avLst/>
          </a:prstGeom>
          <a:solidFill>
            <a:srgbClr val="DEC6FE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 dirty="0">
                <a:solidFill>
                  <a:schemeClr val="dk1"/>
                </a:solidFill>
                <a:latin typeface="Lucida Sans Unicode" panose="020B0602030504020204" pitchFamily="34" charset="0"/>
                <a:ea typeface="Montserrat Medium"/>
                <a:cs typeface="Lucida Sans Unicode" panose="020B0602030504020204" pitchFamily="34" charset="0"/>
                <a:sym typeface="Montserrat Medium"/>
              </a:rPr>
              <a:t>06   ТЕХНОЛОГИЧЕСКИЕ ПАРАМЕТРЫ ПРОЕКТА</a:t>
            </a:r>
            <a:endParaRPr sz="1400" b="0" i="0" u="none" strike="noStrike" cap="none" dirty="0">
              <a:solidFill>
                <a:srgbClr val="000000"/>
              </a:solidFill>
              <a:latin typeface="Lucida Sans Unicode" panose="020B0602030504020204" pitchFamily="34" charset="0"/>
              <a:cs typeface="Lucida Sans Unicode" panose="020B0602030504020204" pitchFamily="34" charset="0"/>
              <a:sym typeface="Arial"/>
            </a:endParaRPr>
          </a:p>
        </p:txBody>
      </p:sp>
      <p:sp>
        <p:nvSpPr>
          <p:cNvPr id="214" name="Google Shape;214;p6">
            <a:extLst>
              <a:ext uri="{FF2B5EF4-FFF2-40B4-BE49-F238E27FC236}">
                <a16:creationId xmlns:a16="http://schemas.microsoft.com/office/drawing/2014/main" xmlns="" id="{79BAECA2-0A3C-EDC3-63A2-1D514D432F69}"/>
              </a:ext>
            </a:extLst>
          </p:cNvPr>
          <p:cNvSpPr/>
          <p:nvPr/>
        </p:nvSpPr>
        <p:spPr>
          <a:xfrm>
            <a:off x="452230" y="2564904"/>
            <a:ext cx="1921093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40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6">
            <a:extLst>
              <a:ext uri="{FF2B5EF4-FFF2-40B4-BE49-F238E27FC236}">
                <a16:creationId xmlns:a16="http://schemas.microsoft.com/office/drawing/2014/main" xmlns="" id="{F1EF8BE7-8386-34DD-4813-5F1D67C01F76}"/>
              </a:ext>
            </a:extLst>
          </p:cNvPr>
          <p:cNvSpPr txBox="1"/>
          <p:nvPr/>
        </p:nvSpPr>
        <p:spPr>
          <a:xfrm>
            <a:off x="-117247" y="2585826"/>
            <a:ext cx="3060045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2000" b="1" dirty="0"/>
              <a:t>TRL</a:t>
            </a:r>
            <a:endParaRPr sz="20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6" name="Google Shape;216;p6">
            <a:extLst>
              <a:ext uri="{FF2B5EF4-FFF2-40B4-BE49-F238E27FC236}">
                <a16:creationId xmlns:a16="http://schemas.microsoft.com/office/drawing/2014/main" xmlns="" id="{12D49E82-E659-623B-3841-6CE0CADA7A99}"/>
              </a:ext>
            </a:extLst>
          </p:cNvPr>
          <p:cNvCxnSpPr>
            <a:cxnSpLocks/>
          </p:cNvCxnSpPr>
          <p:nvPr/>
        </p:nvCxnSpPr>
        <p:spPr>
          <a:xfrm>
            <a:off x="2583712" y="2976337"/>
            <a:ext cx="5825016" cy="0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217" name="Google Shape;217;p6">
            <a:extLst>
              <a:ext uri="{FF2B5EF4-FFF2-40B4-BE49-F238E27FC236}">
                <a16:creationId xmlns:a16="http://schemas.microsoft.com/office/drawing/2014/main" xmlns="" id="{08F2A628-4B20-678F-2539-54D90284F6AC}"/>
              </a:ext>
            </a:extLst>
          </p:cNvPr>
          <p:cNvSpPr/>
          <p:nvPr/>
        </p:nvSpPr>
        <p:spPr>
          <a:xfrm>
            <a:off x="519247" y="3284113"/>
            <a:ext cx="1854075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6">
            <a:extLst>
              <a:ext uri="{FF2B5EF4-FFF2-40B4-BE49-F238E27FC236}">
                <a16:creationId xmlns:a16="http://schemas.microsoft.com/office/drawing/2014/main" xmlns="" id="{527752EF-305F-EFCC-6155-4C7EB123B01A}"/>
              </a:ext>
            </a:extLst>
          </p:cNvPr>
          <p:cNvSpPr txBox="1"/>
          <p:nvPr/>
        </p:nvSpPr>
        <p:spPr>
          <a:xfrm>
            <a:off x="390696" y="3320137"/>
            <a:ext cx="204416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2000" b="1" i="0" u="none" strike="noStrike" cap="none" dirty="0">
                <a:solidFill>
                  <a:schemeClr val="dk1"/>
                </a:solidFill>
                <a:latin typeface="Montserrat Medium"/>
                <a:ea typeface="Arial"/>
                <a:cs typeface="Arial"/>
                <a:sym typeface="Montserrat Medium"/>
              </a:rPr>
              <a:t>Рынок НТИ</a:t>
            </a:r>
            <a:endParaRPr sz="20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9" name="Google Shape;219;p6">
            <a:extLst>
              <a:ext uri="{FF2B5EF4-FFF2-40B4-BE49-F238E27FC236}">
                <a16:creationId xmlns:a16="http://schemas.microsoft.com/office/drawing/2014/main" xmlns="" id="{CC4CBF7D-C1DE-F7DD-B94A-3AF3F7D6B504}"/>
              </a:ext>
            </a:extLst>
          </p:cNvPr>
          <p:cNvCxnSpPr/>
          <p:nvPr/>
        </p:nvCxnSpPr>
        <p:spPr>
          <a:xfrm>
            <a:off x="2434856" y="3605899"/>
            <a:ext cx="5953044" cy="6877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220" name="Google Shape;220;p6">
            <a:extLst>
              <a:ext uri="{FF2B5EF4-FFF2-40B4-BE49-F238E27FC236}">
                <a16:creationId xmlns:a16="http://schemas.microsoft.com/office/drawing/2014/main" xmlns="" id="{A5FE431A-D15D-93DC-C5BB-F70FFB6053CD}"/>
              </a:ext>
            </a:extLst>
          </p:cNvPr>
          <p:cNvSpPr/>
          <p:nvPr/>
        </p:nvSpPr>
        <p:spPr>
          <a:xfrm>
            <a:off x="474560" y="4068724"/>
            <a:ext cx="2358287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6">
            <a:extLst>
              <a:ext uri="{FF2B5EF4-FFF2-40B4-BE49-F238E27FC236}">
                <a16:creationId xmlns:a16="http://schemas.microsoft.com/office/drawing/2014/main" xmlns="" id="{4E9891C7-FD09-1382-8254-0F4AC284D9E3}"/>
              </a:ext>
            </a:extLst>
          </p:cNvPr>
          <p:cNvSpPr txBox="1"/>
          <p:nvPr/>
        </p:nvSpPr>
        <p:spPr>
          <a:xfrm>
            <a:off x="133765" y="3990618"/>
            <a:ext cx="2884656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1" dirty="0">
                <a:solidFill>
                  <a:schemeClr val="dk1"/>
                </a:solidFill>
                <a:latin typeface="Montserrat Medium"/>
                <a:sym typeface="Montserrat Medium"/>
              </a:rPr>
              <a:t>Критическая технология</a:t>
            </a:r>
            <a:endParaRPr sz="14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22" name="Google Shape;222;p6">
            <a:extLst>
              <a:ext uri="{FF2B5EF4-FFF2-40B4-BE49-F238E27FC236}">
                <a16:creationId xmlns:a16="http://schemas.microsoft.com/office/drawing/2014/main" xmlns="" id="{7CF88865-BA89-D77E-C36E-52C6C8CC755A}"/>
              </a:ext>
            </a:extLst>
          </p:cNvPr>
          <p:cNvCxnSpPr>
            <a:cxnSpLocks/>
          </p:cNvCxnSpPr>
          <p:nvPr/>
        </p:nvCxnSpPr>
        <p:spPr>
          <a:xfrm>
            <a:off x="2895600" y="4341835"/>
            <a:ext cx="5492300" cy="34592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2" name="TextBox 1"/>
          <p:cNvSpPr txBox="1"/>
          <p:nvPr/>
        </p:nvSpPr>
        <p:spPr>
          <a:xfrm>
            <a:off x="2803234" y="2585826"/>
            <a:ext cx="32912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Экватор – </a:t>
            </a:r>
            <a:r>
              <a:rPr lang="en-US" dirty="0" smtClean="0"/>
              <a:t>TRL1</a:t>
            </a:r>
            <a:r>
              <a:rPr lang="ru-RU" dirty="0" smtClean="0"/>
              <a:t>, </a:t>
            </a:r>
            <a:r>
              <a:rPr lang="ru-RU" smtClean="0"/>
              <a:t>акселератор – </a:t>
            </a:r>
            <a:r>
              <a:rPr lang="en-US" smtClean="0"/>
              <a:t>TRL3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2680138" y="3284113"/>
            <a:ext cx="8114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Aeronet</a:t>
            </a:r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3018421" y="3672104"/>
            <a:ext cx="49960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Транспортные технологии для различных сфер применения, в том числе беспилотные и автономные системы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2967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1"/>
          <p:cNvSpPr/>
          <p:nvPr/>
        </p:nvSpPr>
        <p:spPr>
          <a:xfrm>
            <a:off x="0" y="188640"/>
            <a:ext cx="5796136" cy="400110"/>
          </a:xfrm>
          <a:prstGeom prst="rect">
            <a:avLst/>
          </a:prstGeom>
          <a:solidFill>
            <a:srgbClr val="DEC6FE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 dirty="0">
                <a:solidFill>
                  <a:schemeClr val="dk1"/>
                </a:solidFill>
                <a:latin typeface="+mn-lt"/>
                <a:ea typeface="Montserrat Medium"/>
                <a:cs typeface="Montserrat Medium"/>
                <a:sym typeface="Montserrat Medium"/>
              </a:rPr>
              <a:t>11    КОМАНДА</a:t>
            </a:r>
            <a:endParaRPr sz="1400" b="0" i="0" u="none" strike="noStrike" cap="none" dirty="0">
              <a:solidFill>
                <a:srgbClr val="000000"/>
              </a:solidFill>
              <a:latin typeface="+mn-lt"/>
              <a:sym typeface="Arial"/>
            </a:endParaRPr>
          </a:p>
        </p:txBody>
      </p:sp>
      <p:sp>
        <p:nvSpPr>
          <p:cNvPr id="307" name="Google Shape;307;p11"/>
          <p:cNvSpPr/>
          <p:nvPr/>
        </p:nvSpPr>
        <p:spPr>
          <a:xfrm>
            <a:off x="1115616" y="1477863"/>
            <a:ext cx="3240360" cy="504056"/>
          </a:xfrm>
          <a:prstGeom prst="rect">
            <a:avLst/>
          </a:prstGeom>
          <a:solidFill>
            <a:srgbClr val="A3FF2E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+mn-lt"/>
                <a:ea typeface="Montserrat Medium"/>
                <a:cs typeface="Montserrat Medium"/>
                <a:sym typeface="Montserrat Medium"/>
              </a:rPr>
              <a:t>Необходимые роли в проекте</a:t>
            </a:r>
            <a:endParaRPr sz="1400" b="0" i="0" u="none" strike="noStrike" cap="none">
              <a:solidFill>
                <a:srgbClr val="000000"/>
              </a:solidFill>
              <a:latin typeface="+mn-lt"/>
              <a:sym typeface="Arial"/>
            </a:endParaRPr>
          </a:p>
        </p:txBody>
      </p:sp>
      <p:sp>
        <p:nvSpPr>
          <p:cNvPr id="308" name="Google Shape;308;p11"/>
          <p:cNvSpPr/>
          <p:nvPr/>
        </p:nvSpPr>
        <p:spPr>
          <a:xfrm>
            <a:off x="4355976" y="1477863"/>
            <a:ext cx="3240360" cy="504056"/>
          </a:xfrm>
          <a:prstGeom prst="rect">
            <a:avLst/>
          </a:prstGeom>
          <a:solidFill>
            <a:srgbClr val="A3FF2E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 smtClean="0">
                <a:solidFill>
                  <a:schemeClr val="dk1"/>
                </a:solidFill>
                <a:latin typeface="+mn-lt"/>
                <a:ea typeface="Montserrat Medium"/>
                <a:cs typeface="Montserrat Medium"/>
                <a:sym typeface="Montserrat Medium"/>
              </a:rPr>
              <a:t>ФИО</a:t>
            </a:r>
            <a:endParaRPr sz="1400" b="0" i="0" u="none" strike="noStrike" cap="none">
              <a:solidFill>
                <a:srgbClr val="000000"/>
              </a:solidFill>
              <a:latin typeface="+mn-lt"/>
              <a:sym typeface="Arial"/>
            </a:endParaRPr>
          </a:p>
        </p:txBody>
      </p:sp>
      <p:sp>
        <p:nvSpPr>
          <p:cNvPr id="309" name="Google Shape;309;p11"/>
          <p:cNvSpPr/>
          <p:nvPr/>
        </p:nvSpPr>
        <p:spPr>
          <a:xfrm>
            <a:off x="1115616" y="1984226"/>
            <a:ext cx="3240360" cy="504056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11"/>
          <p:cNvSpPr/>
          <p:nvPr/>
        </p:nvSpPr>
        <p:spPr>
          <a:xfrm>
            <a:off x="4355976" y="1984226"/>
            <a:ext cx="3240360" cy="504056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11"/>
          <p:cNvSpPr/>
          <p:nvPr/>
        </p:nvSpPr>
        <p:spPr>
          <a:xfrm>
            <a:off x="1115616" y="2490589"/>
            <a:ext cx="3240360" cy="504056"/>
          </a:xfrm>
          <a:prstGeom prst="rect">
            <a:avLst/>
          </a:prstGeom>
          <a:solidFill>
            <a:srgbClr val="DEC6FE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Разработчик</a:t>
            </a:r>
            <a:endParaRPr sz="1800" b="0" i="0" u="none" strike="noStrike" cap="none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11"/>
          <p:cNvSpPr/>
          <p:nvPr/>
        </p:nvSpPr>
        <p:spPr>
          <a:xfrm>
            <a:off x="4355976" y="2490589"/>
            <a:ext cx="3240360" cy="504056"/>
          </a:xfrm>
          <a:prstGeom prst="rect">
            <a:avLst/>
          </a:prstGeom>
          <a:solidFill>
            <a:srgbClr val="DEC6FE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Чебаков Назар Витальевич</a:t>
            </a:r>
            <a:endParaRPr sz="1800" b="0" i="0" u="none" strike="noStrike" cap="none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11"/>
          <p:cNvSpPr/>
          <p:nvPr/>
        </p:nvSpPr>
        <p:spPr>
          <a:xfrm>
            <a:off x="1115616" y="2994645"/>
            <a:ext cx="3240360" cy="504056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11"/>
          <p:cNvSpPr/>
          <p:nvPr/>
        </p:nvSpPr>
        <p:spPr>
          <a:xfrm>
            <a:off x="4355976" y="2994645"/>
            <a:ext cx="3240360" cy="504056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11"/>
          <p:cNvSpPr/>
          <p:nvPr/>
        </p:nvSpPr>
        <p:spPr>
          <a:xfrm>
            <a:off x="1115616" y="3498701"/>
            <a:ext cx="3240360" cy="504056"/>
          </a:xfrm>
          <a:prstGeom prst="rect">
            <a:avLst/>
          </a:prstGeom>
          <a:solidFill>
            <a:srgbClr val="DEC6FE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11"/>
          <p:cNvSpPr/>
          <p:nvPr/>
        </p:nvSpPr>
        <p:spPr>
          <a:xfrm>
            <a:off x="4355976" y="3498701"/>
            <a:ext cx="3240360" cy="504056"/>
          </a:xfrm>
          <a:prstGeom prst="rect">
            <a:avLst/>
          </a:prstGeom>
          <a:solidFill>
            <a:srgbClr val="DEC6FE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11"/>
          <p:cNvSpPr/>
          <p:nvPr/>
        </p:nvSpPr>
        <p:spPr>
          <a:xfrm>
            <a:off x="1115616" y="4002757"/>
            <a:ext cx="3240360" cy="504056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11"/>
          <p:cNvSpPr/>
          <p:nvPr/>
        </p:nvSpPr>
        <p:spPr>
          <a:xfrm>
            <a:off x="4355976" y="4002757"/>
            <a:ext cx="3240360" cy="504056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11"/>
          <p:cNvSpPr/>
          <p:nvPr/>
        </p:nvSpPr>
        <p:spPr>
          <a:xfrm>
            <a:off x="1115616" y="4509120"/>
            <a:ext cx="3240360" cy="504056"/>
          </a:xfrm>
          <a:prstGeom prst="rect">
            <a:avLst/>
          </a:prstGeom>
          <a:solidFill>
            <a:srgbClr val="DEC6FE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11"/>
          <p:cNvSpPr/>
          <p:nvPr/>
        </p:nvSpPr>
        <p:spPr>
          <a:xfrm>
            <a:off x="4355976" y="4509120"/>
            <a:ext cx="3240360" cy="504056"/>
          </a:xfrm>
          <a:prstGeom prst="rect">
            <a:avLst/>
          </a:prstGeom>
          <a:solidFill>
            <a:srgbClr val="DEC6FE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11"/>
          <p:cNvSpPr/>
          <p:nvPr/>
        </p:nvSpPr>
        <p:spPr>
          <a:xfrm>
            <a:off x="1115616" y="5013176"/>
            <a:ext cx="3240360" cy="504056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11"/>
          <p:cNvSpPr/>
          <p:nvPr/>
        </p:nvSpPr>
        <p:spPr>
          <a:xfrm>
            <a:off x="4355976" y="5013176"/>
            <a:ext cx="3240360" cy="504056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043211" y="2150417"/>
            <a:ext cx="12410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Разработчик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855779" y="2150417"/>
            <a:ext cx="24657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Чебаков Захар Витальевич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" name="Google Shape;327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60232" y="5445224"/>
            <a:ext cx="2016224" cy="680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5275868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12"/>
          <p:cNvSpPr/>
          <p:nvPr/>
        </p:nvSpPr>
        <p:spPr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0" name="Google Shape;330;p12"/>
          <p:cNvSpPr/>
          <p:nvPr/>
        </p:nvSpPr>
        <p:spPr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p12"/>
          <p:cNvSpPr/>
          <p:nvPr/>
        </p:nvSpPr>
        <p:spPr>
          <a:xfrm>
            <a:off x="304800" y="30480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p12"/>
          <p:cNvSpPr/>
          <p:nvPr/>
        </p:nvSpPr>
        <p:spPr>
          <a:xfrm>
            <a:off x="457200" y="45720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3" name="Google Shape;333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5367" y="6024517"/>
            <a:ext cx="1083210" cy="582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950653" y="6165304"/>
            <a:ext cx="1368152" cy="415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1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852983" y="6159044"/>
            <a:ext cx="1063352" cy="38178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p1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627784" y="6165304"/>
            <a:ext cx="1326552" cy="3325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1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641742" y="5534005"/>
            <a:ext cx="1222594" cy="41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1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882182" y="5661723"/>
            <a:ext cx="1201986" cy="180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12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57201" y="583436"/>
            <a:ext cx="2026568" cy="73818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12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229532" y="498542"/>
            <a:ext cx="2089273" cy="770218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12"/>
          <p:cNvSpPr txBox="1"/>
          <p:nvPr/>
        </p:nvSpPr>
        <p:spPr>
          <a:xfrm>
            <a:off x="1907704" y="1887215"/>
            <a:ext cx="544091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Контакты команды «___________»: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p12"/>
          <p:cNvSpPr txBox="1"/>
          <p:nvPr/>
        </p:nvSpPr>
        <p:spPr>
          <a:xfrm>
            <a:off x="2699792" y="4437112"/>
            <a:ext cx="383791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Спасибо за внимание!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3" name="Google Shape;343;p12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808227" y="5293467"/>
            <a:ext cx="1027469" cy="68568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12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0" y="5275875"/>
            <a:ext cx="9144001" cy="1582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282</Words>
  <Application>Microsoft Office PowerPoint</Application>
  <PresentationFormat>Экран (4:3)</PresentationFormat>
  <Paragraphs>62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Montserrat Medium</vt:lpstr>
      <vt:lpstr>Calibri</vt:lpstr>
      <vt:lpstr>Lucida Sans Unicode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Мария И. Веревкина</dc:creator>
  <cp:lastModifiedBy>Наталья А. Мельникова</cp:lastModifiedBy>
  <cp:revision>17</cp:revision>
  <dcterms:created xsi:type="dcterms:W3CDTF">2024-06-06T03:31:29Z</dcterms:created>
  <dcterms:modified xsi:type="dcterms:W3CDTF">2025-12-05T08:10:54Z</dcterms:modified>
</cp:coreProperties>
</file>