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5" r:id="rId5"/>
    <p:sldId id="257" r:id="rId6"/>
    <p:sldId id="264" r:id="rId7"/>
    <p:sldId id="266" r:id="rId8"/>
    <p:sldId id="262" r:id="rId9"/>
    <p:sldId id="271" r:id="rId10"/>
    <p:sldId id="270" r:id="rId11"/>
    <p:sldId id="263" r:id="rId12"/>
    <p:sldId id="259" r:id="rId13"/>
    <p:sldId id="25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Учетная запись Майкрософт" initials="УзМ" lastIdx="2" clrIdx="0">
    <p:extLst>
      <p:ext uri="{19B8F6BF-5375-455C-9EA6-DF929625EA0E}">
        <p15:presenceInfo xmlns:p15="http://schemas.microsoft.com/office/powerpoint/2012/main" userId="d7f4822b665a643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7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433" autoAdjust="0"/>
  </p:normalViewPr>
  <p:slideViewPr>
    <p:cSldViewPr snapToGrid="0">
      <p:cViewPr varScale="1">
        <p:scale>
          <a:sx n="81" d="100"/>
          <a:sy n="81" d="100"/>
        </p:scale>
        <p:origin x="6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16T21:14:49.810" idx="1">
    <p:pos x="10" y="10"/>
    <p:text/>
    <p:extLst>
      <p:ext uri="{C676402C-5697-4E1C-873F-D02D1690AC5C}">
        <p15:threadingInfo xmlns:p15="http://schemas.microsoft.com/office/powerpoint/2012/main" timeZoneBias="-240"/>
      </p:ext>
    </p:extLst>
  </p:cm>
  <p:cm authorId="1" dt="2023-11-16T21:14:50.301" idx="2">
    <p:pos x="146" y="146"/>
    <p:text/>
    <p:extLst>
      <p:ext uri="{C676402C-5697-4E1C-873F-D02D1690AC5C}">
        <p15:threadingInfo xmlns:p15="http://schemas.microsoft.com/office/powerpoint/2012/main" timeZoneBias="-24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05B33E-7994-4E7D-BCB0-3C23B758EE39}" type="doc">
      <dgm:prSet loTypeId="urn:microsoft.com/office/officeart/2005/8/layout/StepDownProcess" loCatId="process" qsTypeId="urn:microsoft.com/office/officeart/2005/8/quickstyle/simple5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BFDCDD47-46EB-46F1-928F-AD2819239BE8}">
      <dgm:prSet phldrT="[Текст]"/>
      <dgm:spPr/>
      <dgm:t>
        <a:bodyPr/>
        <a:lstStyle/>
        <a:p>
          <a:r>
            <a:rPr lang="ru-RU" dirty="0" smtClean="0"/>
            <a:t>Разработка архитектурной системы</a:t>
          </a:r>
          <a:endParaRPr lang="ru-RU" dirty="0"/>
        </a:p>
      </dgm:t>
    </dgm:pt>
    <dgm:pt modelId="{9F306E2B-A882-4576-8702-D46EB287499E}" type="parTrans" cxnId="{B40D585D-3718-4F64-B3C5-E44CAC051807}">
      <dgm:prSet/>
      <dgm:spPr/>
      <dgm:t>
        <a:bodyPr/>
        <a:lstStyle/>
        <a:p>
          <a:endParaRPr lang="ru-RU"/>
        </a:p>
      </dgm:t>
    </dgm:pt>
    <dgm:pt modelId="{42E66781-9506-4526-977C-407217D3B1B5}" type="sibTrans" cxnId="{B40D585D-3718-4F64-B3C5-E44CAC051807}">
      <dgm:prSet/>
      <dgm:spPr/>
      <dgm:t>
        <a:bodyPr/>
        <a:lstStyle/>
        <a:p>
          <a:endParaRPr lang="ru-RU"/>
        </a:p>
      </dgm:t>
    </dgm:pt>
    <dgm:pt modelId="{DF4B2D83-378C-49AE-A785-2906A385825D}">
      <dgm:prSet phldrT="[Текст]"/>
      <dgm:spPr/>
      <dgm:t>
        <a:bodyPr/>
        <a:lstStyle/>
        <a:p>
          <a:endParaRPr lang="ru-RU" dirty="0"/>
        </a:p>
      </dgm:t>
    </dgm:pt>
    <dgm:pt modelId="{66EC7814-7920-4C58-BC4F-7656D30C7FF7}" type="parTrans" cxnId="{CCE3726C-FE26-4B59-A578-F9B5D5541CA8}">
      <dgm:prSet/>
      <dgm:spPr/>
      <dgm:t>
        <a:bodyPr/>
        <a:lstStyle/>
        <a:p>
          <a:endParaRPr lang="ru-RU"/>
        </a:p>
      </dgm:t>
    </dgm:pt>
    <dgm:pt modelId="{B33B57EA-39E0-476B-AEDF-07990F52E00C}" type="sibTrans" cxnId="{CCE3726C-FE26-4B59-A578-F9B5D5541CA8}">
      <dgm:prSet/>
      <dgm:spPr/>
      <dgm:t>
        <a:bodyPr/>
        <a:lstStyle/>
        <a:p>
          <a:endParaRPr lang="ru-RU"/>
        </a:p>
      </dgm:t>
    </dgm:pt>
    <dgm:pt modelId="{73EF62A5-BBB8-4DC4-97BF-1DF7C89A729D}">
      <dgm:prSet phldrT="[Текст]"/>
      <dgm:spPr/>
      <dgm:t>
        <a:bodyPr/>
        <a:lstStyle/>
        <a:p>
          <a:r>
            <a:rPr lang="ru-RU" b="0" i="0" dirty="0" smtClean="0"/>
            <a:t>Разработка аппаратной часть</a:t>
          </a:r>
          <a:endParaRPr lang="ru-RU" dirty="0"/>
        </a:p>
      </dgm:t>
    </dgm:pt>
    <dgm:pt modelId="{E59A1B62-71A6-40DD-976D-EFEB50E45A37}" type="parTrans" cxnId="{82990D8C-19A1-44C3-8E46-3CA19AEAA52D}">
      <dgm:prSet/>
      <dgm:spPr/>
      <dgm:t>
        <a:bodyPr/>
        <a:lstStyle/>
        <a:p>
          <a:endParaRPr lang="ru-RU"/>
        </a:p>
      </dgm:t>
    </dgm:pt>
    <dgm:pt modelId="{B81D3B3E-4809-4331-8AF5-42DF28F8D031}" type="sibTrans" cxnId="{82990D8C-19A1-44C3-8E46-3CA19AEAA52D}">
      <dgm:prSet/>
      <dgm:spPr/>
      <dgm:t>
        <a:bodyPr/>
        <a:lstStyle/>
        <a:p>
          <a:endParaRPr lang="ru-RU"/>
        </a:p>
      </dgm:t>
    </dgm:pt>
    <dgm:pt modelId="{2BC7B0E0-B1B4-49F2-9CFF-E5ED2981F27B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24.04.2024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1A0FB7-01B2-4DFC-BC17-3538DD2CDE37}" type="parTrans" cxnId="{74A34111-1810-45CB-89CF-AC77EECFE53A}">
      <dgm:prSet/>
      <dgm:spPr/>
      <dgm:t>
        <a:bodyPr/>
        <a:lstStyle/>
        <a:p>
          <a:endParaRPr lang="ru-RU"/>
        </a:p>
      </dgm:t>
    </dgm:pt>
    <dgm:pt modelId="{2E9CEC88-816C-4246-8A73-01DAFC45589A}" type="sibTrans" cxnId="{74A34111-1810-45CB-89CF-AC77EECFE53A}">
      <dgm:prSet/>
      <dgm:spPr/>
      <dgm:t>
        <a:bodyPr/>
        <a:lstStyle/>
        <a:p>
          <a:endParaRPr lang="ru-RU"/>
        </a:p>
      </dgm:t>
    </dgm:pt>
    <dgm:pt modelId="{499B4746-4674-4B48-B3D0-6DD4724CA7AF}">
      <dgm:prSet phldrT="[Текст]"/>
      <dgm:spPr/>
      <dgm:t>
        <a:bodyPr/>
        <a:lstStyle/>
        <a:p>
          <a:r>
            <a:rPr lang="ru-RU" b="0" i="0" dirty="0" smtClean="0"/>
            <a:t>Разработка программной части</a:t>
          </a:r>
          <a:endParaRPr lang="ru-RU" dirty="0"/>
        </a:p>
      </dgm:t>
    </dgm:pt>
    <dgm:pt modelId="{F2AABA5F-2803-49AE-A8BF-6E5F9B1102D0}" type="parTrans" cxnId="{04142D5B-CA0F-4628-BC92-4FF2B11CFA50}">
      <dgm:prSet/>
      <dgm:spPr/>
      <dgm:t>
        <a:bodyPr/>
        <a:lstStyle/>
        <a:p>
          <a:endParaRPr lang="ru-RU"/>
        </a:p>
      </dgm:t>
    </dgm:pt>
    <dgm:pt modelId="{3ED14D10-E771-4C37-B53F-43B4B1F5F84F}" type="sibTrans" cxnId="{04142D5B-CA0F-4628-BC92-4FF2B11CFA50}">
      <dgm:prSet/>
      <dgm:spPr/>
      <dgm:t>
        <a:bodyPr/>
        <a:lstStyle/>
        <a:p>
          <a:endParaRPr lang="ru-RU"/>
        </a:p>
      </dgm:t>
    </dgm:pt>
    <dgm:pt modelId="{797C4D60-C2B8-4319-8578-C825D3F27EAB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24.10.2024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A1E5A6-2988-4848-A4FE-5F5B75AB13BF}" type="parTrans" cxnId="{7285B23E-C4DA-4572-B331-B7B5CFD65480}">
      <dgm:prSet/>
      <dgm:spPr/>
      <dgm:t>
        <a:bodyPr/>
        <a:lstStyle/>
        <a:p>
          <a:endParaRPr lang="ru-RU"/>
        </a:p>
      </dgm:t>
    </dgm:pt>
    <dgm:pt modelId="{26F6858A-A051-446A-8F97-8E29E5FE979D}" type="sibTrans" cxnId="{7285B23E-C4DA-4572-B331-B7B5CFD65480}">
      <dgm:prSet/>
      <dgm:spPr/>
      <dgm:t>
        <a:bodyPr/>
        <a:lstStyle/>
        <a:p>
          <a:endParaRPr lang="ru-RU"/>
        </a:p>
      </dgm:t>
    </dgm:pt>
    <dgm:pt modelId="{5015E33D-19D8-4DE2-B17E-030CCB1754D7}">
      <dgm:prSet phldrT="[Текст]"/>
      <dgm:spPr/>
      <dgm:t>
        <a:bodyPr/>
        <a:lstStyle/>
        <a:p>
          <a:r>
            <a:rPr lang="ru-RU" dirty="0" smtClean="0"/>
            <a:t>Выпуск продукта на рынок</a:t>
          </a:r>
          <a:endParaRPr lang="ru-RU" dirty="0"/>
        </a:p>
      </dgm:t>
    </dgm:pt>
    <dgm:pt modelId="{070F25B1-67B9-457F-A60A-ABBE2052DFB3}" type="parTrans" cxnId="{30A44213-2632-491D-87C9-AA1961BBBEC8}">
      <dgm:prSet/>
      <dgm:spPr/>
      <dgm:t>
        <a:bodyPr/>
        <a:lstStyle/>
        <a:p>
          <a:endParaRPr lang="ru-RU"/>
        </a:p>
      </dgm:t>
    </dgm:pt>
    <dgm:pt modelId="{6216BF37-2912-47A9-8D76-FDD2ACB18B37}" type="sibTrans" cxnId="{30A44213-2632-491D-87C9-AA1961BBBEC8}">
      <dgm:prSet/>
      <dgm:spPr/>
      <dgm:t>
        <a:bodyPr/>
        <a:lstStyle/>
        <a:p>
          <a:endParaRPr lang="ru-RU"/>
        </a:p>
      </dgm:t>
    </dgm:pt>
    <dgm:pt modelId="{E5F21F57-05E8-4184-907C-A9E42A9488DE}" type="pres">
      <dgm:prSet presAssocID="{4405B33E-7994-4E7D-BCB0-3C23B758EE3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439DB523-8CDA-484F-85C6-7EE7EC250758}" type="pres">
      <dgm:prSet presAssocID="{BFDCDD47-46EB-46F1-928F-AD2819239BE8}" presName="composite" presStyleCnt="0"/>
      <dgm:spPr/>
    </dgm:pt>
    <dgm:pt modelId="{85705797-06B5-447A-9AFD-378910E25179}" type="pres">
      <dgm:prSet presAssocID="{BFDCDD47-46EB-46F1-928F-AD2819239BE8}" presName="bentUpArrow1" presStyleLbl="alignImgPlace1" presStyleIdx="0" presStyleCnt="3"/>
      <dgm:spPr/>
    </dgm:pt>
    <dgm:pt modelId="{6C1B891C-71B5-44C8-9B4E-89253554ECCB}" type="pres">
      <dgm:prSet presAssocID="{BFDCDD47-46EB-46F1-928F-AD2819239BE8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E7A9FF-D678-450A-ABF0-756C5782A7B5}" type="pres">
      <dgm:prSet presAssocID="{BFDCDD47-46EB-46F1-928F-AD2819239BE8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98ED8F-03DD-4A71-899A-DFF27EFBBB30}" type="pres">
      <dgm:prSet presAssocID="{42E66781-9506-4526-977C-407217D3B1B5}" presName="sibTrans" presStyleCnt="0"/>
      <dgm:spPr/>
    </dgm:pt>
    <dgm:pt modelId="{2022834F-8991-48A5-9D73-00860E30FCA4}" type="pres">
      <dgm:prSet presAssocID="{73EF62A5-BBB8-4DC4-97BF-1DF7C89A729D}" presName="composite" presStyleCnt="0"/>
      <dgm:spPr/>
    </dgm:pt>
    <dgm:pt modelId="{DC796AD6-6DA0-4482-8025-B1D98FC06280}" type="pres">
      <dgm:prSet presAssocID="{73EF62A5-BBB8-4DC4-97BF-1DF7C89A729D}" presName="bentUpArrow1" presStyleLbl="alignImgPlace1" presStyleIdx="1" presStyleCnt="3"/>
      <dgm:spPr/>
    </dgm:pt>
    <dgm:pt modelId="{7173982F-B277-4AF9-B8B6-EE202757F22C}" type="pres">
      <dgm:prSet presAssocID="{73EF62A5-BBB8-4DC4-97BF-1DF7C89A729D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38622C-A8DF-4E9B-9D8E-FE84CD614A4F}" type="pres">
      <dgm:prSet presAssocID="{73EF62A5-BBB8-4DC4-97BF-1DF7C89A729D}" presName="ChildText" presStyleLbl="revTx" presStyleIdx="1" presStyleCnt="3" custScaleX="167322" custLinFactNeighborX="47074" custLinFactNeighborY="-105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DED780-48FA-404B-A5BA-B7FF401E83BF}" type="pres">
      <dgm:prSet presAssocID="{B81D3B3E-4809-4331-8AF5-42DF28F8D031}" presName="sibTrans" presStyleCnt="0"/>
      <dgm:spPr/>
    </dgm:pt>
    <dgm:pt modelId="{F8513FF8-43C0-4250-BBAE-188E02F1F968}" type="pres">
      <dgm:prSet presAssocID="{499B4746-4674-4B48-B3D0-6DD4724CA7AF}" presName="composite" presStyleCnt="0"/>
      <dgm:spPr/>
    </dgm:pt>
    <dgm:pt modelId="{320B7F38-1F9A-482D-B0F2-9843ABE3B718}" type="pres">
      <dgm:prSet presAssocID="{499B4746-4674-4B48-B3D0-6DD4724CA7AF}" presName="bentUpArrow1" presStyleLbl="alignImgPlace1" presStyleIdx="2" presStyleCnt="3"/>
      <dgm:spPr/>
    </dgm:pt>
    <dgm:pt modelId="{B3939989-7C1A-4657-A0A7-CAC7DF237BE0}" type="pres">
      <dgm:prSet presAssocID="{499B4746-4674-4B48-B3D0-6DD4724CA7AF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4A54AC-6D9B-4424-825B-D911493DE156}" type="pres">
      <dgm:prSet presAssocID="{499B4746-4674-4B48-B3D0-6DD4724CA7AF}" presName="ChildText" presStyleLbl="revTx" presStyleIdx="2" presStyleCnt="3" custScaleX="154262" custLinFactNeighborX="27630" custLinFactNeighborY="12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3D334F-C206-4672-88E7-1B294D0816C7}" type="pres">
      <dgm:prSet presAssocID="{3ED14D10-E771-4C37-B53F-43B4B1F5F84F}" presName="sibTrans" presStyleCnt="0"/>
      <dgm:spPr/>
    </dgm:pt>
    <dgm:pt modelId="{A50A1242-4001-45D1-BB8A-C19622A52101}" type="pres">
      <dgm:prSet presAssocID="{5015E33D-19D8-4DE2-B17E-030CCB1754D7}" presName="composite" presStyleCnt="0"/>
      <dgm:spPr/>
    </dgm:pt>
    <dgm:pt modelId="{E4B95341-A070-49E0-AD87-2D4EEC2E499A}" type="pres">
      <dgm:prSet presAssocID="{5015E33D-19D8-4DE2-B17E-030CCB1754D7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142D5B-CA0F-4628-BC92-4FF2B11CFA50}" srcId="{4405B33E-7994-4E7D-BCB0-3C23B758EE39}" destId="{499B4746-4674-4B48-B3D0-6DD4724CA7AF}" srcOrd="2" destOrd="0" parTransId="{F2AABA5F-2803-49AE-A8BF-6E5F9B1102D0}" sibTransId="{3ED14D10-E771-4C37-B53F-43B4B1F5F84F}"/>
    <dgm:cxn modelId="{18A4D3E2-D28C-465D-9F4A-967827ECDA03}" type="presOf" srcId="{499B4746-4674-4B48-B3D0-6DD4724CA7AF}" destId="{B3939989-7C1A-4657-A0A7-CAC7DF237BE0}" srcOrd="0" destOrd="0" presId="urn:microsoft.com/office/officeart/2005/8/layout/StepDownProcess"/>
    <dgm:cxn modelId="{F5E937F5-F7D6-4071-8293-585492405948}" type="presOf" srcId="{73EF62A5-BBB8-4DC4-97BF-1DF7C89A729D}" destId="{7173982F-B277-4AF9-B8B6-EE202757F22C}" srcOrd="0" destOrd="0" presId="urn:microsoft.com/office/officeart/2005/8/layout/StepDownProcess"/>
    <dgm:cxn modelId="{EDB09803-F85D-4E84-88A6-FDA5DFDA0521}" type="presOf" srcId="{4405B33E-7994-4E7D-BCB0-3C23B758EE39}" destId="{E5F21F57-05E8-4184-907C-A9E42A9488DE}" srcOrd="0" destOrd="0" presId="urn:microsoft.com/office/officeart/2005/8/layout/StepDownProcess"/>
    <dgm:cxn modelId="{7285B23E-C4DA-4572-B331-B7B5CFD65480}" srcId="{499B4746-4674-4B48-B3D0-6DD4724CA7AF}" destId="{797C4D60-C2B8-4319-8578-C825D3F27EAB}" srcOrd="0" destOrd="0" parTransId="{38A1E5A6-2988-4848-A4FE-5F5B75AB13BF}" sibTransId="{26F6858A-A051-446A-8F97-8E29E5FE979D}"/>
    <dgm:cxn modelId="{CCE3726C-FE26-4B59-A578-F9B5D5541CA8}" srcId="{BFDCDD47-46EB-46F1-928F-AD2819239BE8}" destId="{DF4B2D83-378C-49AE-A785-2906A385825D}" srcOrd="0" destOrd="0" parTransId="{66EC7814-7920-4C58-BC4F-7656D30C7FF7}" sibTransId="{B33B57EA-39E0-476B-AEDF-07990F52E00C}"/>
    <dgm:cxn modelId="{3050B164-EDD1-454F-AE6A-9688619C95D4}" type="presOf" srcId="{797C4D60-C2B8-4319-8578-C825D3F27EAB}" destId="{AB4A54AC-6D9B-4424-825B-D911493DE156}" srcOrd="0" destOrd="0" presId="urn:microsoft.com/office/officeart/2005/8/layout/StepDownProcess"/>
    <dgm:cxn modelId="{CBB0D701-8EBD-4C81-9BBF-7BCEB64F72DC}" type="presOf" srcId="{2BC7B0E0-B1B4-49F2-9CFF-E5ED2981F27B}" destId="{E038622C-A8DF-4E9B-9D8E-FE84CD614A4F}" srcOrd="0" destOrd="0" presId="urn:microsoft.com/office/officeart/2005/8/layout/StepDownProcess"/>
    <dgm:cxn modelId="{E138C7C5-C50C-48D5-9156-0B337E0F3892}" type="presOf" srcId="{5015E33D-19D8-4DE2-B17E-030CCB1754D7}" destId="{E4B95341-A070-49E0-AD87-2D4EEC2E499A}" srcOrd="0" destOrd="0" presId="urn:microsoft.com/office/officeart/2005/8/layout/StepDownProcess"/>
    <dgm:cxn modelId="{B38B4332-26DD-4F49-992B-AD8F79416E67}" type="presOf" srcId="{DF4B2D83-378C-49AE-A785-2906A385825D}" destId="{A9E7A9FF-D678-450A-ABF0-756C5782A7B5}" srcOrd="0" destOrd="0" presId="urn:microsoft.com/office/officeart/2005/8/layout/StepDownProcess"/>
    <dgm:cxn modelId="{82990D8C-19A1-44C3-8E46-3CA19AEAA52D}" srcId="{4405B33E-7994-4E7D-BCB0-3C23B758EE39}" destId="{73EF62A5-BBB8-4DC4-97BF-1DF7C89A729D}" srcOrd="1" destOrd="0" parTransId="{E59A1B62-71A6-40DD-976D-EFEB50E45A37}" sibTransId="{B81D3B3E-4809-4331-8AF5-42DF28F8D031}"/>
    <dgm:cxn modelId="{30A44213-2632-491D-87C9-AA1961BBBEC8}" srcId="{4405B33E-7994-4E7D-BCB0-3C23B758EE39}" destId="{5015E33D-19D8-4DE2-B17E-030CCB1754D7}" srcOrd="3" destOrd="0" parTransId="{070F25B1-67B9-457F-A60A-ABBE2052DFB3}" sibTransId="{6216BF37-2912-47A9-8D76-FDD2ACB18B37}"/>
    <dgm:cxn modelId="{B40D585D-3718-4F64-B3C5-E44CAC051807}" srcId="{4405B33E-7994-4E7D-BCB0-3C23B758EE39}" destId="{BFDCDD47-46EB-46F1-928F-AD2819239BE8}" srcOrd="0" destOrd="0" parTransId="{9F306E2B-A882-4576-8702-D46EB287499E}" sibTransId="{42E66781-9506-4526-977C-407217D3B1B5}"/>
    <dgm:cxn modelId="{F5ABF7D9-DDAF-4F07-B818-1F8433B78611}" type="presOf" srcId="{BFDCDD47-46EB-46F1-928F-AD2819239BE8}" destId="{6C1B891C-71B5-44C8-9B4E-89253554ECCB}" srcOrd="0" destOrd="0" presId="urn:microsoft.com/office/officeart/2005/8/layout/StepDownProcess"/>
    <dgm:cxn modelId="{74A34111-1810-45CB-89CF-AC77EECFE53A}" srcId="{73EF62A5-BBB8-4DC4-97BF-1DF7C89A729D}" destId="{2BC7B0E0-B1B4-49F2-9CFF-E5ED2981F27B}" srcOrd="0" destOrd="0" parTransId="{881A0FB7-01B2-4DFC-BC17-3538DD2CDE37}" sibTransId="{2E9CEC88-816C-4246-8A73-01DAFC45589A}"/>
    <dgm:cxn modelId="{0E859E5B-AD2D-4127-8EF8-6C96E6C1875C}" type="presParOf" srcId="{E5F21F57-05E8-4184-907C-A9E42A9488DE}" destId="{439DB523-8CDA-484F-85C6-7EE7EC250758}" srcOrd="0" destOrd="0" presId="urn:microsoft.com/office/officeart/2005/8/layout/StepDownProcess"/>
    <dgm:cxn modelId="{5AFDC6C4-8E5E-4247-9215-2995BF4CED89}" type="presParOf" srcId="{439DB523-8CDA-484F-85C6-7EE7EC250758}" destId="{85705797-06B5-447A-9AFD-378910E25179}" srcOrd="0" destOrd="0" presId="urn:microsoft.com/office/officeart/2005/8/layout/StepDownProcess"/>
    <dgm:cxn modelId="{85E95824-3FC9-464B-9BE9-3508C8D5D7FE}" type="presParOf" srcId="{439DB523-8CDA-484F-85C6-7EE7EC250758}" destId="{6C1B891C-71B5-44C8-9B4E-89253554ECCB}" srcOrd="1" destOrd="0" presId="urn:microsoft.com/office/officeart/2005/8/layout/StepDownProcess"/>
    <dgm:cxn modelId="{33F1951D-A3AB-448B-BCC4-EB0A6819140A}" type="presParOf" srcId="{439DB523-8CDA-484F-85C6-7EE7EC250758}" destId="{A9E7A9FF-D678-450A-ABF0-756C5782A7B5}" srcOrd="2" destOrd="0" presId="urn:microsoft.com/office/officeart/2005/8/layout/StepDownProcess"/>
    <dgm:cxn modelId="{2591BBF4-8B4C-42DF-9CB5-EB578DE12695}" type="presParOf" srcId="{E5F21F57-05E8-4184-907C-A9E42A9488DE}" destId="{A398ED8F-03DD-4A71-899A-DFF27EFBBB30}" srcOrd="1" destOrd="0" presId="urn:microsoft.com/office/officeart/2005/8/layout/StepDownProcess"/>
    <dgm:cxn modelId="{73B02A14-A6CB-42C3-9492-554CB27C8B3E}" type="presParOf" srcId="{E5F21F57-05E8-4184-907C-A9E42A9488DE}" destId="{2022834F-8991-48A5-9D73-00860E30FCA4}" srcOrd="2" destOrd="0" presId="urn:microsoft.com/office/officeart/2005/8/layout/StepDownProcess"/>
    <dgm:cxn modelId="{A09B3201-0ACC-4DB5-9872-8583D33D6198}" type="presParOf" srcId="{2022834F-8991-48A5-9D73-00860E30FCA4}" destId="{DC796AD6-6DA0-4482-8025-B1D98FC06280}" srcOrd="0" destOrd="0" presId="urn:microsoft.com/office/officeart/2005/8/layout/StepDownProcess"/>
    <dgm:cxn modelId="{C03AC721-D5A2-40AF-903D-E69995C77B27}" type="presParOf" srcId="{2022834F-8991-48A5-9D73-00860E30FCA4}" destId="{7173982F-B277-4AF9-B8B6-EE202757F22C}" srcOrd="1" destOrd="0" presId="urn:microsoft.com/office/officeart/2005/8/layout/StepDownProcess"/>
    <dgm:cxn modelId="{BC3DC93A-3CF4-4B19-B917-707234D35B82}" type="presParOf" srcId="{2022834F-8991-48A5-9D73-00860E30FCA4}" destId="{E038622C-A8DF-4E9B-9D8E-FE84CD614A4F}" srcOrd="2" destOrd="0" presId="urn:microsoft.com/office/officeart/2005/8/layout/StepDownProcess"/>
    <dgm:cxn modelId="{E0699601-9483-4DF4-BB0A-4E66BF33D1E6}" type="presParOf" srcId="{E5F21F57-05E8-4184-907C-A9E42A9488DE}" destId="{4DDED780-48FA-404B-A5BA-B7FF401E83BF}" srcOrd="3" destOrd="0" presId="urn:microsoft.com/office/officeart/2005/8/layout/StepDownProcess"/>
    <dgm:cxn modelId="{A84FC753-5FC6-4C2B-8D79-F996C961C705}" type="presParOf" srcId="{E5F21F57-05E8-4184-907C-A9E42A9488DE}" destId="{F8513FF8-43C0-4250-BBAE-188E02F1F968}" srcOrd="4" destOrd="0" presId="urn:microsoft.com/office/officeart/2005/8/layout/StepDownProcess"/>
    <dgm:cxn modelId="{95BB58CA-63E4-497A-B50C-149053905C0A}" type="presParOf" srcId="{F8513FF8-43C0-4250-BBAE-188E02F1F968}" destId="{320B7F38-1F9A-482D-B0F2-9843ABE3B718}" srcOrd="0" destOrd="0" presId="urn:microsoft.com/office/officeart/2005/8/layout/StepDownProcess"/>
    <dgm:cxn modelId="{3E531609-E014-45C2-A489-23601D790FC8}" type="presParOf" srcId="{F8513FF8-43C0-4250-BBAE-188E02F1F968}" destId="{B3939989-7C1A-4657-A0A7-CAC7DF237BE0}" srcOrd="1" destOrd="0" presId="urn:microsoft.com/office/officeart/2005/8/layout/StepDownProcess"/>
    <dgm:cxn modelId="{60459ADE-D29B-4676-9A10-8C2DC80DF916}" type="presParOf" srcId="{F8513FF8-43C0-4250-BBAE-188E02F1F968}" destId="{AB4A54AC-6D9B-4424-825B-D911493DE156}" srcOrd="2" destOrd="0" presId="urn:microsoft.com/office/officeart/2005/8/layout/StepDownProcess"/>
    <dgm:cxn modelId="{2150DB6D-A0E4-4E00-9938-ADC258D4E468}" type="presParOf" srcId="{E5F21F57-05E8-4184-907C-A9E42A9488DE}" destId="{DE3D334F-C206-4672-88E7-1B294D0816C7}" srcOrd="5" destOrd="0" presId="urn:microsoft.com/office/officeart/2005/8/layout/StepDownProcess"/>
    <dgm:cxn modelId="{21772E71-255D-4DAD-92DD-21B2A87DE5A7}" type="presParOf" srcId="{E5F21F57-05E8-4184-907C-A9E42A9488DE}" destId="{A50A1242-4001-45D1-BB8A-C19622A52101}" srcOrd="6" destOrd="0" presId="urn:microsoft.com/office/officeart/2005/8/layout/StepDownProcess"/>
    <dgm:cxn modelId="{342F18CD-325F-43CD-BCD9-F920051F3019}" type="presParOf" srcId="{A50A1242-4001-45D1-BB8A-C19622A52101}" destId="{E4B95341-A070-49E0-AD87-2D4EEC2E499A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0A1A5D-5A81-47DB-BE2C-03E0990F0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200"/>
            <a:ext cx="9144000" cy="19431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D18D89D-FEB0-4064-AD3B-357BF020B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C08CCA0-7AC9-4458-99BC-25257703B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985775-DA12-4519-AD4E-BF0D8B5A28A2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F7410E7-85CD-46DA-BC17-903832138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CC549DF-D60D-41D0-9ADE-DA8EA16AD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9F1CE1-AE97-4474-A621-9FAA4F63F5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66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C2F858-143C-49BF-AC24-DDE5A5694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607090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CA1AEBE-8905-4864-B3FD-4CD04946E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AA079D8C-B135-4B29-9B74-4C89FD7E531F}"/>
              </a:ext>
            </a:extLst>
          </p:cNvPr>
          <p:cNvSpPr/>
          <p:nvPr userDrawn="1"/>
        </p:nvSpPr>
        <p:spPr>
          <a:xfrm>
            <a:off x="8625840" y="6644640"/>
            <a:ext cx="3600000" cy="21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F0D1648-B806-40EE-B6E3-7634106F579D}"/>
              </a:ext>
            </a:extLst>
          </p:cNvPr>
          <p:cNvSpPr/>
          <p:nvPr userDrawn="1"/>
        </p:nvSpPr>
        <p:spPr>
          <a:xfrm>
            <a:off x="0" y="-22383"/>
            <a:ext cx="3600000" cy="21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9D45F2DE-3202-46E3-A4DF-1E1F8D2367F3}"/>
              </a:ext>
            </a:extLst>
          </p:cNvPr>
          <p:cNvSpPr/>
          <p:nvPr userDrawn="1"/>
        </p:nvSpPr>
        <p:spPr>
          <a:xfrm rot="16200000">
            <a:off x="8820811" y="3139757"/>
            <a:ext cx="6492875" cy="2133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D4E4023C-83D7-4B9B-83E0-97AB0F4AC43B}"/>
              </a:ext>
            </a:extLst>
          </p:cNvPr>
          <p:cNvSpPr/>
          <p:nvPr userDrawn="1"/>
        </p:nvSpPr>
        <p:spPr>
          <a:xfrm rot="16200000">
            <a:off x="-3139758" y="3504883"/>
            <a:ext cx="6492875" cy="2133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80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C2F858-143C-49BF-AC24-DDE5A5694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870539" cy="1325563"/>
          </a:xfrm>
        </p:spPr>
        <p:txBody>
          <a:bodyPr/>
          <a:lstStyle>
            <a:lvl1pPr>
              <a:defRPr b="1">
                <a:solidFill>
                  <a:srgbClr val="607090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CA1AEBE-8905-4864-B3FD-4CD04946E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70539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8B632DE5-F5F2-4462-94DA-690026333B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32750" y="0"/>
            <a:ext cx="4159250" cy="6858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33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1134973-9603-4EB5-B737-91F29D4CD883}"/>
              </a:ext>
            </a:extLst>
          </p:cNvPr>
          <p:cNvSpPr/>
          <p:nvPr userDrawn="1"/>
        </p:nvSpPr>
        <p:spPr>
          <a:xfrm>
            <a:off x="563880" y="428043"/>
            <a:ext cx="11155680" cy="5991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AAAB7C-7C1B-4105-BE24-F811EBB40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607090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AECA37A-4894-4A33-9EBE-8B2E35025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3A43-64E5-4616-89E6-626296516E98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230E9E2-71FB-4D16-B449-EA5254AC7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FF10A82-3FA8-48BC-A562-4BDCC940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B69BD-07F3-416C-B560-DF49FE6E323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F0D9FAC9-46ED-4B2F-8516-B63FF23543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2301875"/>
            <a:ext cx="4895129" cy="1568450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xmlns="" id="{4413139B-1729-455B-B830-4DAB12D9B25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58672" y="4428023"/>
            <a:ext cx="4879887" cy="135572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xmlns="" id="{222B09F7-7246-4274-A513-9BEACBF61E1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53441" y="4428022"/>
            <a:ext cx="4879888" cy="135572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xmlns="" id="{4B61BE1B-0619-47D5-8D00-1DBE9B7F40B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458672" y="2320617"/>
            <a:ext cx="4940847" cy="156845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88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14E300-70A9-4046-B13A-C580CDF08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607090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2941CF8-4508-43CA-BA33-C0B9ED7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85775-DA12-4519-AD4E-BF0D8B5A28A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2F7B9934-7384-4A83-8B0E-FFF486DDF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4F36D14-7448-4ACB-B1EC-DDDAAA955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1CE1-AE97-4474-A621-9FAA4F63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43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C2F858-143C-49BF-AC24-DDE5A5694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CA1AEBE-8905-4864-B3FD-4CD04946E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2816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6F616B-C814-43CB-9D66-2ACCE175F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8AE93A1-6738-46E4-8F22-EE921A983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C78392C-C9F7-4DEF-AA81-542C2AAC7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85775-DA12-4519-AD4E-BF0D8B5A28A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00A34EB-7EF1-4575-A605-E6075A635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1F6B72C-E973-4717-9B32-EB861DCB2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1CE1-AE97-4474-A621-9FAA4F63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71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9AC03E-CC96-46B4-8F06-809941B60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ED83CB0-A9EB-4FCC-AFF1-9C0719455B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2A519CA-8C32-464E-AB8C-C7DAE493BF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9389CDC-954B-4F3C-8708-20D835E73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85775-DA12-4519-AD4E-BF0D8B5A28A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021DA71-9B62-4B5B-9FC5-8A2FE4CE5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BC5407C-33E1-4753-B9AC-F00DBA80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1CE1-AE97-4474-A621-9FAA4F63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74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663584-63A5-4369-B563-05FB35552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38BDB9A-93BD-4EBA-9434-1716F8976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C6B4D10-58E3-4843-B773-ACE304291F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F791276-15DC-4AAA-A29A-7294AAED51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984DE98-0C02-460E-AEB8-1FFCF6EE59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4AE545B8-BE5D-416A-A9C4-DD9421383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85775-DA12-4519-AD4E-BF0D8B5A28A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03D84F0-63EB-4F1F-A304-21FC57730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6BA2A66-252D-4BBD-AD7E-3C84EC958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1CE1-AE97-4474-A621-9FAA4F63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98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A3F95C-774F-4E30-AE17-04AC0612D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A740606-3AD8-42ED-B129-A3DEC06BC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85775-DA12-4519-AD4E-BF0D8B5A28A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47C616E-EC5D-4161-B871-4DBFA23F1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17A186C-6BE5-484A-94F6-B5CFB1FB3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1CE1-AE97-4474-A621-9FAA4F63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21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4059D37-F92B-4726-A34B-164AC46F6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85775-DA12-4519-AD4E-BF0D8B5A28A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EB8A300-DCC2-4DBC-89F3-19460679B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AE01FBC-E1B1-44CF-B5F4-B0621F58B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1CE1-AE97-4474-A621-9FAA4F63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87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CDE81A-B789-490D-9823-1DCB79555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4E3DE41-335B-4255-BD1B-1BD5FD769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1CDC965-EE27-49DE-926C-3E4E5F353E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187F107-3B06-47AE-890B-4028A5F72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85775-DA12-4519-AD4E-BF0D8B5A28A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4E7A224-216B-43E1-A95E-10F95BB0F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5BF9C8F-012F-410C-9624-42ADB56B0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1CE1-AE97-4474-A621-9FAA4F63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81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B7FA0CA-376B-46DC-813B-5E5FBFAAC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1EBA494-E82E-4757-A3C0-955EA65D11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3117C38-1525-4DAA-A6A8-79732457C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CF361C5-F126-4C0B-AE3A-2CBA980EF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85775-DA12-4519-AD4E-BF0D8B5A28A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F4F4485-29FD-4F98-96FC-E5D8DCB98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42FB67-03FB-449E-89B5-DF67F63DA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1CE1-AE97-4474-A621-9FAA4F63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76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75B5E7-60F9-464C-B174-D06589C57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28484D1-D333-4AE1-BBFC-CD1DEC20F3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4A59D6A-B58D-4E95-A396-200C9B9BC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85775-DA12-4519-AD4E-BF0D8B5A28A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EB437D5-797B-49CA-AD3B-BE3CAF57E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A1F4BFD-DCAB-4FA8-B42C-658D6832F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1CE1-AE97-4474-A621-9FAA4F63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69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0DD7D349-5ABD-40CA-91CD-9AC19B7C01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28E4FE5-4CB9-457C-9776-A6FC25BBA2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6DF420E-C006-48BA-ACD0-A009889F4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85775-DA12-4519-AD4E-BF0D8B5A28A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36841BA-4A5C-4F80-82B2-3FE13D1DF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B5348BA-A8D9-4752-9849-D1F480476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1CE1-AE97-4474-A621-9FAA4F63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16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s://presentation-creation.ru/" TargetMode="Externa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569195-B136-450A-9EBB-E4D32554B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C56AFD3-762E-431D-8169-48E9431F2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0B0A7F1-90CF-4B8D-9FE0-9796384F40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85775-DA12-4519-AD4E-BF0D8B5A28A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22E4D6C-F1D3-4A14-8D0D-B4CCD0AC81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DACE525-741D-45DF-830F-DE1754B074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F1CE1-AE97-4474-A621-9FAA4F63F5A7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7"/>
            <a:extLst>
              <a:ext uri="{FF2B5EF4-FFF2-40B4-BE49-F238E27FC236}">
                <a16:creationId xmlns:a16="http://schemas.microsoft.com/office/drawing/2014/main" xmlns="" id="{5B02C175-E080-45D1-9C7B-D1AA06E5A42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726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3" r:id="rId4"/>
    <p:sldLayoutId id="2147483661" r:id="rId5"/>
    <p:sldLayoutId id="214748366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5" Type="http://schemas.openxmlformats.org/officeDocument/2006/relationships/image" Target="../media/image13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hyperlink" Target="https://vk.com/kandrey965" TargetMode="External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hyperlink" Target="https://vk.com/id718022654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11" Type="http://schemas.openxmlformats.org/officeDocument/2006/relationships/hyperlink" Target="https://vk.com/mischievous.girl" TargetMode="External"/><Relationship Id="rId5" Type="http://schemas.openxmlformats.org/officeDocument/2006/relationships/image" Target="../media/image19.svg"/><Relationship Id="rId10" Type="http://schemas.openxmlformats.org/officeDocument/2006/relationships/hyperlink" Target="https://vk.com/artem.prostoi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3A24C834-B741-4195-B095-CF0589AF7461}"/>
              </a:ext>
            </a:extLst>
          </p:cNvPr>
          <p:cNvSpPr/>
          <p:nvPr/>
        </p:nvSpPr>
        <p:spPr>
          <a:xfrm>
            <a:off x="0" y="209445"/>
            <a:ext cx="12192000" cy="2819400"/>
          </a:xfrm>
          <a:prstGeom prst="rect">
            <a:avLst/>
          </a:prstGeom>
          <a:solidFill>
            <a:srgbClr val="60709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3F741A-A27B-4CE2-B7D3-79591874A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8788" y="209445"/>
            <a:ext cx="9144000" cy="1663117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оперативного мониторинга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38D3D184-4321-4E38-BE07-42489AB6216D}"/>
              </a:ext>
            </a:extLst>
          </p:cNvPr>
          <p:cNvCxnSpPr>
            <a:cxnSpLocks/>
          </p:cNvCxnSpPr>
          <p:nvPr/>
        </p:nvCxnSpPr>
        <p:spPr>
          <a:xfrm>
            <a:off x="10789920" y="3420000"/>
            <a:ext cx="1188720" cy="0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D6A11B4B-69CF-4A51-9644-617C8A15784E}"/>
              </a:ext>
            </a:extLst>
          </p:cNvPr>
          <p:cNvCxnSpPr>
            <a:cxnSpLocks/>
          </p:cNvCxnSpPr>
          <p:nvPr/>
        </p:nvCxnSpPr>
        <p:spPr>
          <a:xfrm>
            <a:off x="137160" y="3421380"/>
            <a:ext cx="1188720" cy="0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81681" y="1815656"/>
            <a:ext cx="6428763" cy="165576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</a:t>
            </a:r>
            <a:r>
              <a:rPr lang="ru-RU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производственных объектов с использованием AR </a:t>
            </a:r>
            <a:r>
              <a:rPr lang="ru-RU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технологии.</a:t>
            </a:r>
            <a:endParaRPr lang="ru-RU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5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255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разработчиков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un9-63.userapi.com/impg/mlh-wBfh8QtjSQ8NMTO7Lc47ifwzP9tAWT_Frg/wLyy7nP3iak.jpg?size=2560x1920&amp;quality=95&amp;sign=d8ac8d93a55e3a5db1cd85f0f47ddac6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99" y="976624"/>
            <a:ext cx="3113413" cy="233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892" y="3514987"/>
            <a:ext cx="34363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Львова Надежда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Валенитоновна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Team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генератор идей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https://sun9-61.userapi.com/impg/QKBwuw6q98PKKFsjWMwQOZxvDYg1geHeBwO07w/5MoRBOgYMUc.jpg?size=1728x2160&amp;quality=95&amp;sign=f0dde2acb60bf101b49045bfa8c13e96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828" y="976624"/>
            <a:ext cx="2751590" cy="233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9-78.userapi.com/impg/wkBXMFZNl462wsL-aqoglmCZhyiLzJTUT235bQ/YhOlepYVW4U.jpg?size=1280x959&amp;quality=96&amp;sign=52ccc2642e59e24c5e990adca58841ec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051" y="2342085"/>
            <a:ext cx="3821437" cy="2863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939306" y="5704411"/>
            <a:ext cx="34207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Капитонов Андрей Максимович:</a:t>
            </a:r>
          </a:p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 №1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81488" y="5511464"/>
            <a:ext cx="3339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Байбара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Артём Викторович:</a:t>
            </a:r>
          </a:p>
          <a:p>
            <a:pPr algn="ctr"/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астер презентаций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 №2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816828" y="3450466"/>
            <a:ext cx="27515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Квиндт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Алена Андреевна: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Аналитик,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советник</a:t>
            </a:r>
            <a:endParaRPr lang="ru-RU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37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ТЕХНОЛОГИИ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для визуального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 контроля состояния промышленного оборудования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которое требует постоянного мониторинга (неисправности, аварийные ситуации, износ инструмента, показания средств телеметрии, рекомендации обслуживающему персоналу) для снижения простоев и поломок. Данные мониторинга передаются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мобильные устройства и стационарные компьютеры ответственных лиц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позволяют оперативно реагировать на нештатные ситуации. Пользователь в имеет возможность просматривать состояние объектов и данные с них в интерактивном режиме с интеграцией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(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augment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reality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дополненная реальность.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161674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6AB6FD9A-1AFC-4807-9449-71974F4B8494}"/>
              </a:ext>
            </a:extLst>
          </p:cNvPr>
          <p:cNvSpPr/>
          <p:nvPr/>
        </p:nvSpPr>
        <p:spPr>
          <a:xfrm rot="16200000">
            <a:off x="8340323" y="2447283"/>
            <a:ext cx="1131831" cy="4895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450AF9F7-281C-4F9E-BABF-05CBB22A9EA9}"/>
              </a:ext>
            </a:extLst>
          </p:cNvPr>
          <p:cNvSpPr/>
          <p:nvPr/>
        </p:nvSpPr>
        <p:spPr>
          <a:xfrm rot="16200000">
            <a:off x="2719851" y="2447282"/>
            <a:ext cx="1131833" cy="4895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2A59A394-BE77-4359-93AF-CF1DEA74E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продукта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 descr="Изображение выглядит как текст, человек, электроника, компьютер&#10;&#10;Автоматически созданное описание">
            <a:extLst>
              <a:ext uri="{FF2B5EF4-FFF2-40B4-BE49-F238E27FC236}">
                <a16:creationId xmlns:a16="http://schemas.microsoft.com/office/drawing/2014/main" xmlns="" id="{DE7F8B71-FC66-4DB5-BBB7-BD125BBFE8A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90" b="25990"/>
          <a:stretch>
            <a:fillRect/>
          </a:stretch>
        </p:blipFill>
        <p:spPr/>
      </p:pic>
      <p:sp>
        <p:nvSpPr>
          <p:cNvPr id="19" name="Текст 18">
            <a:extLst>
              <a:ext uri="{FF2B5EF4-FFF2-40B4-BE49-F238E27FC236}">
                <a16:creationId xmlns:a16="http://schemas.microsoft.com/office/drawing/2014/main" xmlns="" id="{AC0A2F50-7D5C-4DB9-AA4C-9D148C6751D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58672" y="4428023"/>
            <a:ext cx="4879887" cy="201472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Визуальный анализ состояния промышленного оборудования на рабочем месте оператора системы. Не посещая цех, оператор может отслеживать состояние оборудования. 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DB8ED6A0-A551-4B65-AB25-62AE2EE9F83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53441" y="4428022"/>
            <a:ext cx="4879888" cy="15784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Мобильная версия AR-приложения визуального анализа состояния промышленного оборудования с целью обеспечения контроля, снижения простоев и поломок. Обслуживающий персонал, находящийся в цеху с помощью мобильного приложения может оценить состояние станка.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Рисунок 24" descr="Изображение выглядит как текст, ноутбук, компьютер&#10;&#10;Автоматически созданное описание">
            <a:extLst>
              <a:ext uri="{FF2B5EF4-FFF2-40B4-BE49-F238E27FC236}">
                <a16:creationId xmlns:a16="http://schemas.microsoft.com/office/drawing/2014/main" xmlns="" id="{A5CA94D6-52A4-4D8B-A012-9F3EE2FC38ED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88" b="26188"/>
          <a:stretch>
            <a:fillRect/>
          </a:stretch>
        </p:blipFill>
        <p:spPr/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D9DBC35E-48E7-462C-9C9D-0CBCE2EA9228}"/>
              </a:ext>
            </a:extLst>
          </p:cNvPr>
          <p:cNvSpPr/>
          <p:nvPr/>
        </p:nvSpPr>
        <p:spPr>
          <a:xfrm rot="16200000">
            <a:off x="-1569409" y="3883751"/>
            <a:ext cx="3364040" cy="2377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7244B79-61B0-4DBC-816D-C65406D31146}"/>
              </a:ext>
            </a:extLst>
          </p:cNvPr>
          <p:cNvSpPr/>
          <p:nvPr/>
        </p:nvSpPr>
        <p:spPr>
          <a:xfrm>
            <a:off x="6396000" y="6661229"/>
            <a:ext cx="5796000" cy="196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56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9007F7-2771-498C-831C-DB31E753E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/>
            <a:r>
              <a:rPr lang="ru-RU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средств дополненной реальности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22C03CF-8A73-41F5-94F7-412E8400E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962" y="1400016"/>
            <a:ext cx="4904574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Производственные процессы обычно содержат большой объем информации, которую невозможно увидеть непосредственно в реальной производственной среде. Технология AR позволяет накладывать виртуальную информацию на реальное рабочее пространство через различные интерфейсы,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как компьютеры, носимые устройства, специальные оптические прозрачные дисплеи и т. д.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AR в производственные процессы предоставляет различные возможности для расширенного взаимодействия человека с машиной. На сегодняшний день исследования, связанные с применением средств AR на производстве, активно ведутся в трех направлениях [4-5]: сборка и обслуживание с помощью AR, мониторинг процессов с поддержкой AR и моделирование операций обработки данных на основе AR.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200" y="1451156"/>
            <a:ext cx="5939790" cy="1750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517" y="4003429"/>
            <a:ext cx="5247005" cy="14128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6275517" y="553063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pc="25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Рисунок: </a:t>
            </a:r>
            <a:r>
              <a:rPr lang="en-US" spc="25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pc="25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Архитектура AR системы; б – Пространственная </a:t>
            </a:r>
            <a:r>
              <a:rPr lang="en-US" spc="25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 </a:t>
            </a:r>
            <a:r>
              <a:rPr lang="ru-RU" spc="25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станках с ЧПУ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928095" y="325581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pc="25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Рисунок: а </a:t>
            </a:r>
            <a:r>
              <a:rPr lang="ru-RU" spc="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мониторинг процессов с помощью AR; б - моделирование процесса обработки заготовки с помощью AR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901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97823A-4F3C-48C1-B0F1-198D0F02D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B617FBF-8978-45C5-95A8-860220103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9594" y="1962540"/>
            <a:ext cx="6215605" cy="13255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архитектуры системы визуальной аналитики результатов мониторинга состояния сложного технического объекта с помощью средств дополненной реальности и технологий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IIoT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Рисунок 6" descr="Изображение выглядит как текст, человек, внутренний, потол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C5A4626C-D4AB-4EEE-BADC-D27F2F37CEC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6" r="4546"/>
          <a:stretch>
            <a:fillRect/>
          </a:stretch>
        </p:blipFill>
        <p:spPr/>
      </p:pic>
      <p:sp>
        <p:nvSpPr>
          <p:cNvPr id="8" name="Объект 3">
            <a:extLst>
              <a:ext uri="{FF2B5EF4-FFF2-40B4-BE49-F238E27FC236}">
                <a16:creationId xmlns:a16="http://schemas.microsoft.com/office/drawing/2014/main" xmlns="" id="{A5724F9D-3FDB-4F96-AB34-8278B8FB926E}"/>
              </a:ext>
            </a:extLst>
          </p:cNvPr>
          <p:cNvSpPr txBox="1">
            <a:spLocks/>
          </p:cNvSpPr>
          <p:nvPr/>
        </p:nvSpPr>
        <p:spPr>
          <a:xfrm>
            <a:off x="1145891" y="3288103"/>
            <a:ext cx="6215605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Разработка веб-приложения для стационарного ПК и мобильного AR-приложения.</a:t>
            </a:r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xmlns="" id="{8FE966A1-C648-4662-9A3B-B2FE71708E74}"/>
              </a:ext>
            </a:extLst>
          </p:cNvPr>
          <p:cNvSpPr txBox="1">
            <a:spLocks/>
          </p:cNvSpPr>
          <p:nvPr/>
        </p:nvSpPr>
        <p:spPr>
          <a:xfrm>
            <a:off x="1145891" y="4222737"/>
            <a:ext cx="6215605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Тестирование и доработка разработанного программного обеспечения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0C5E091C-4FCC-4F5F-A539-8DE1CF33CFAE}"/>
              </a:ext>
            </a:extLst>
          </p:cNvPr>
          <p:cNvSpPr/>
          <p:nvPr/>
        </p:nvSpPr>
        <p:spPr>
          <a:xfrm rot="16200000">
            <a:off x="-1928771" y="3893293"/>
            <a:ext cx="4054318" cy="196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Флажок со сплошной заливкой">
            <a:extLst>
              <a:ext uri="{FF2B5EF4-FFF2-40B4-BE49-F238E27FC236}">
                <a16:creationId xmlns:a16="http://schemas.microsoft.com/office/drawing/2014/main" xmlns="" id="{8D809365-2E4C-4F48-A6DE-25CC4A5994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1302" y="2420402"/>
            <a:ext cx="413796" cy="413796"/>
          </a:xfrm>
          <a:prstGeom prst="rect">
            <a:avLst/>
          </a:prstGeom>
        </p:spPr>
      </p:pic>
      <p:pic>
        <p:nvPicPr>
          <p:cNvPr id="13" name="Рисунок 12" descr="Флажок со сплошной заливкой">
            <a:extLst>
              <a:ext uri="{FF2B5EF4-FFF2-40B4-BE49-F238E27FC236}">
                <a16:creationId xmlns:a16="http://schemas.microsoft.com/office/drawing/2014/main" xmlns="" id="{CCACD390-05DB-4783-8862-52F0328D0C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1302" y="3421218"/>
            <a:ext cx="413796" cy="413796"/>
          </a:xfrm>
          <a:prstGeom prst="rect">
            <a:avLst/>
          </a:prstGeom>
        </p:spPr>
      </p:pic>
      <p:pic>
        <p:nvPicPr>
          <p:cNvPr id="14" name="Рисунок 13" descr="Флажок со сплошной заливкой">
            <a:extLst>
              <a:ext uri="{FF2B5EF4-FFF2-40B4-BE49-F238E27FC236}">
                <a16:creationId xmlns:a16="http://schemas.microsoft.com/office/drawing/2014/main" xmlns="" id="{15120E8C-7BF4-40BA-BDE3-82EB112842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28864" y="4418360"/>
            <a:ext cx="413796" cy="413796"/>
          </a:xfrm>
          <a:prstGeom prst="rect">
            <a:avLst/>
          </a:prstGeom>
        </p:spPr>
      </p:pic>
      <p:pic>
        <p:nvPicPr>
          <p:cNvPr id="15" name="Рисунок 14" descr="Флажок со сплошной заливкой">
            <a:extLst>
              <a:ext uri="{FF2B5EF4-FFF2-40B4-BE49-F238E27FC236}">
                <a16:creationId xmlns:a16="http://schemas.microsoft.com/office/drawing/2014/main" xmlns="" id="{15120E8C-7BF4-40BA-BDE3-82EB112842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11108" y="5341402"/>
            <a:ext cx="413796" cy="4137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29593" y="5341402"/>
            <a:ext cx="6051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Развертывание системы на реальном объекте.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00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человек, внутренний, потол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C5A4626C-D4AB-4EEE-BADC-D27F2F37CEC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6" r="4546"/>
          <a:stretch>
            <a:fillRect/>
          </a:stretch>
        </p:blipFill>
        <p:spPr/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xmlns="" id="{B497823A-4F3C-48C1-B0F1-198D0F02D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732" y="-94267"/>
            <a:ext cx="6870539" cy="1325563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Объект 3">
            <a:extLst>
              <a:ext uri="{FF2B5EF4-FFF2-40B4-BE49-F238E27FC236}">
                <a16:creationId xmlns:a16="http://schemas.microsoft.com/office/drawing/2014/main" xmlns="" id="{1B617FBF-8978-45C5-95A8-860220103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0052" y="1824633"/>
            <a:ext cx="6215605" cy="132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Производственное объединение «Корпус»</a:t>
            </a:r>
          </a:p>
        </p:txBody>
      </p:sp>
      <p:sp>
        <p:nvSpPr>
          <p:cNvPr id="29" name="Объект 3">
            <a:extLst>
              <a:ext uri="{FF2B5EF4-FFF2-40B4-BE49-F238E27FC236}">
                <a16:creationId xmlns:a16="http://schemas.microsoft.com/office/drawing/2014/main" xmlns="" id="{A5724F9D-3FDB-4F96-AB34-8278B8FB926E}"/>
              </a:ext>
            </a:extLst>
          </p:cNvPr>
          <p:cNvSpPr txBox="1">
            <a:spLocks/>
          </p:cNvSpPr>
          <p:nvPr/>
        </p:nvSpPr>
        <p:spPr>
          <a:xfrm>
            <a:off x="1187773" y="2307636"/>
            <a:ext cx="6215605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АО «НПП «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Алмаз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0C5E091C-4FCC-4F5F-A539-8DE1CF33CFAE}"/>
              </a:ext>
            </a:extLst>
          </p:cNvPr>
          <p:cNvSpPr/>
          <p:nvPr/>
        </p:nvSpPr>
        <p:spPr>
          <a:xfrm rot="16200000">
            <a:off x="-2331261" y="4295784"/>
            <a:ext cx="4893482" cy="2309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 descr="Флажок со сплошной заливкой">
            <a:extLst>
              <a:ext uri="{FF2B5EF4-FFF2-40B4-BE49-F238E27FC236}">
                <a16:creationId xmlns:a16="http://schemas.microsoft.com/office/drawing/2014/main" xmlns="" id="{8D809365-2E4C-4F48-A6DE-25CC4A5994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1302" y="1757622"/>
            <a:ext cx="413796" cy="413796"/>
          </a:xfrm>
          <a:prstGeom prst="rect">
            <a:avLst/>
          </a:prstGeom>
        </p:spPr>
      </p:pic>
      <p:pic>
        <p:nvPicPr>
          <p:cNvPr id="32" name="Рисунок 31" descr="Флажок со сплошной заливкой">
            <a:extLst>
              <a:ext uri="{FF2B5EF4-FFF2-40B4-BE49-F238E27FC236}">
                <a16:creationId xmlns:a16="http://schemas.microsoft.com/office/drawing/2014/main" xmlns="" id="{CCACD390-05DB-4783-8862-52F0328D0C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28891" y="3648060"/>
            <a:ext cx="413796" cy="413796"/>
          </a:xfrm>
          <a:prstGeom prst="rect">
            <a:avLst/>
          </a:prstGeom>
        </p:spPr>
      </p:pic>
      <p:pic>
        <p:nvPicPr>
          <p:cNvPr id="33" name="Рисунок 32" descr="Флажок со сплошной заливкой">
            <a:extLst>
              <a:ext uri="{FF2B5EF4-FFF2-40B4-BE49-F238E27FC236}">
                <a16:creationId xmlns:a16="http://schemas.microsoft.com/office/drawing/2014/main" xmlns="" id="{15120E8C-7BF4-40BA-BDE3-82EB112842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1302" y="5386898"/>
            <a:ext cx="413796" cy="413796"/>
          </a:xfrm>
          <a:prstGeom prst="rect">
            <a:avLst/>
          </a:prstGeom>
        </p:spPr>
      </p:pic>
      <p:sp>
        <p:nvSpPr>
          <p:cNvPr id="41" name="Объект 3">
            <a:extLst>
              <a:ext uri="{FF2B5EF4-FFF2-40B4-BE49-F238E27FC236}">
                <a16:creationId xmlns:a16="http://schemas.microsoft.com/office/drawing/2014/main" xmlns="" id="{8FE966A1-C648-4662-9A3B-B2FE71708E74}"/>
              </a:ext>
            </a:extLst>
          </p:cNvPr>
          <p:cNvSpPr txBox="1">
            <a:spLocks/>
          </p:cNvSpPr>
          <p:nvPr/>
        </p:nvSpPr>
        <p:spPr>
          <a:xfrm>
            <a:off x="1243912" y="2915893"/>
            <a:ext cx="6215605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«СЭЗ им. Серго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Орджоникидзе»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46686" y="5823375"/>
            <a:ext cx="59391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предприятия оборонно-промышленного комплекса не только в России, но и в других странах, где имеется производство и производственное оборудование.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 descr="Флажок со сплошной заливкой">
            <a:extLst>
              <a:ext uri="{FF2B5EF4-FFF2-40B4-BE49-F238E27FC236}">
                <a16:creationId xmlns:a16="http://schemas.microsoft.com/office/drawing/2014/main" xmlns="" id="{15120E8C-7BF4-40BA-BDE3-82EB112842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1302" y="6191568"/>
            <a:ext cx="413796" cy="413796"/>
          </a:xfrm>
          <a:prstGeom prst="rect">
            <a:avLst/>
          </a:prstGeom>
        </p:spPr>
      </p:pic>
      <p:pic>
        <p:nvPicPr>
          <p:cNvPr id="14" name="Рисунок 13" descr="Флажок со сплошной заливкой">
            <a:extLst>
              <a:ext uri="{FF2B5EF4-FFF2-40B4-BE49-F238E27FC236}">
                <a16:creationId xmlns:a16="http://schemas.microsoft.com/office/drawing/2014/main" xmlns="" id="{8D809365-2E4C-4F48-A6DE-25CC4A5994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28891" y="2239255"/>
            <a:ext cx="413796" cy="413796"/>
          </a:xfrm>
          <a:prstGeom prst="rect">
            <a:avLst/>
          </a:prstGeom>
        </p:spPr>
      </p:pic>
      <p:pic>
        <p:nvPicPr>
          <p:cNvPr id="15" name="Рисунок 14" descr="Флажок со сплошной заливкой">
            <a:extLst>
              <a:ext uri="{FF2B5EF4-FFF2-40B4-BE49-F238E27FC236}">
                <a16:creationId xmlns:a16="http://schemas.microsoft.com/office/drawing/2014/main" xmlns="" id="{8D809365-2E4C-4F48-A6DE-25CC4A5994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23344" y="2946759"/>
            <a:ext cx="413796" cy="413796"/>
          </a:xfrm>
          <a:prstGeom prst="rect">
            <a:avLst/>
          </a:prstGeom>
        </p:spPr>
      </p:pic>
      <p:pic>
        <p:nvPicPr>
          <p:cNvPr id="16" name="Рисунок 15" descr="Флажок со сплошной заливкой">
            <a:extLst>
              <a:ext uri="{FF2B5EF4-FFF2-40B4-BE49-F238E27FC236}">
                <a16:creationId xmlns:a16="http://schemas.microsoft.com/office/drawing/2014/main" xmlns="" id="{CCACD390-05DB-4783-8862-52F0328D0C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23344" y="4271801"/>
            <a:ext cx="413796" cy="4137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40395" y="5243418"/>
            <a:ext cx="5782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Саратовское электроагрегатное  производственное объединение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69041" y="3455969"/>
            <a:ext cx="5809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Конструкторное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бюро промышленной автоматики (КБПА)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1279" y="4240143"/>
            <a:ext cx="3102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Газпроммаш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 descr="Флажок со сплошной заливкой">
            <a:extLst>
              <a:ext uri="{FF2B5EF4-FFF2-40B4-BE49-F238E27FC236}">
                <a16:creationId xmlns:a16="http://schemas.microsoft.com/office/drawing/2014/main" xmlns="" id="{CCACD390-05DB-4783-8862-52F0328D0C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23344" y="4789126"/>
            <a:ext cx="413796" cy="4137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00052" y="4760415"/>
            <a:ext cx="6053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ЭОКБ Сигнал имени А.И. Глухарева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31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8E32E4F7-E96D-4D4B-9BA7-80A1A5CE8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2345D87-D586-483C-8FF2-5864ADE87ADC}"/>
              </a:ext>
            </a:extLst>
          </p:cNvPr>
          <p:cNvSpPr/>
          <p:nvPr/>
        </p:nvSpPr>
        <p:spPr>
          <a:xfrm>
            <a:off x="1469984" y="2280213"/>
            <a:ext cx="1851950" cy="31135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9BC800C-525A-41F8-854B-7DA4857FD801}"/>
              </a:ext>
            </a:extLst>
          </p:cNvPr>
          <p:cNvSpPr/>
          <p:nvPr/>
        </p:nvSpPr>
        <p:spPr>
          <a:xfrm>
            <a:off x="3891022" y="2280213"/>
            <a:ext cx="1851950" cy="31135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DEFD3742-E87A-43E3-A475-73A4B2A26B4C}"/>
              </a:ext>
            </a:extLst>
          </p:cNvPr>
          <p:cNvSpPr/>
          <p:nvPr/>
        </p:nvSpPr>
        <p:spPr>
          <a:xfrm>
            <a:off x="6312060" y="2280213"/>
            <a:ext cx="1851950" cy="311359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3F3219A3-D41D-4A18-9DCA-45FE7682E53C}"/>
              </a:ext>
            </a:extLst>
          </p:cNvPr>
          <p:cNvSpPr/>
          <p:nvPr/>
        </p:nvSpPr>
        <p:spPr>
          <a:xfrm>
            <a:off x="8733098" y="2280213"/>
            <a:ext cx="1851950" cy="31135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F075C86B-C075-4CC8-91DF-A2049B89FFCE}"/>
              </a:ext>
            </a:extLst>
          </p:cNvPr>
          <p:cNvSpPr txBox="1">
            <a:spLocks/>
          </p:cNvSpPr>
          <p:nvPr/>
        </p:nvSpPr>
        <p:spPr>
          <a:xfrm>
            <a:off x="1558595" y="2910839"/>
            <a:ext cx="1674728" cy="103632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постоянный мониторинг состояния оборудования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xmlns="" id="{6EC656BC-F301-484C-8375-D4D8183F4255}"/>
              </a:ext>
            </a:extLst>
          </p:cNvPr>
          <p:cNvSpPr txBox="1">
            <a:spLocks/>
          </p:cNvSpPr>
          <p:nvPr/>
        </p:nvSpPr>
        <p:spPr>
          <a:xfrm>
            <a:off x="3979633" y="2910839"/>
            <a:ext cx="1674728" cy="103632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определения состояния объекта для обслуживающего персонал, </a:t>
            </a: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непосредственно 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находящегося рядом с оборудованием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900E3CD4-3FC1-414D-B98B-E2668628A06A}"/>
              </a:ext>
            </a:extLst>
          </p:cNvPr>
          <p:cNvSpPr txBox="1">
            <a:spLocks/>
          </p:cNvSpPr>
          <p:nvPr/>
        </p:nvSpPr>
        <p:spPr>
          <a:xfrm>
            <a:off x="6400671" y="2910838"/>
            <a:ext cx="1674728" cy="103632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наблюдения за работой оборудования в реальном времени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F099C9FF-612F-4549-B2BB-0DB5EE686621}"/>
              </a:ext>
            </a:extLst>
          </p:cNvPr>
          <p:cNvSpPr txBox="1">
            <a:spLocks/>
          </p:cNvSpPr>
          <p:nvPr/>
        </p:nvSpPr>
        <p:spPr>
          <a:xfrm>
            <a:off x="8821709" y="2910838"/>
            <a:ext cx="1674728" cy="103632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втоматическое 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распознавание оборудования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60C9310F-F07D-4D85-ADAF-F01907FC4A98}"/>
              </a:ext>
            </a:extLst>
          </p:cNvPr>
          <p:cNvSpPr/>
          <p:nvPr/>
        </p:nvSpPr>
        <p:spPr>
          <a:xfrm>
            <a:off x="1877799" y="4875643"/>
            <a:ext cx="1036320" cy="10363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C82EC5B0-23AB-4070-BA77-489DFA03896C}"/>
              </a:ext>
            </a:extLst>
          </p:cNvPr>
          <p:cNvSpPr/>
          <p:nvPr/>
        </p:nvSpPr>
        <p:spPr>
          <a:xfrm>
            <a:off x="4298837" y="4875643"/>
            <a:ext cx="1036320" cy="10363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97679FA8-6BA5-4841-9C25-2D597D720209}"/>
              </a:ext>
            </a:extLst>
          </p:cNvPr>
          <p:cNvSpPr/>
          <p:nvPr/>
        </p:nvSpPr>
        <p:spPr>
          <a:xfrm>
            <a:off x="6719875" y="4875643"/>
            <a:ext cx="1036320" cy="103632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xmlns="" id="{61FBBF96-64DD-4E8A-8F0A-64F3F3997554}"/>
              </a:ext>
            </a:extLst>
          </p:cNvPr>
          <p:cNvSpPr/>
          <p:nvPr/>
        </p:nvSpPr>
        <p:spPr>
          <a:xfrm>
            <a:off x="9140913" y="4875643"/>
            <a:ext cx="1036320" cy="103632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8BE96676-3F95-4A96-80FF-43C907F66A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100803" y="5098645"/>
            <a:ext cx="590312" cy="59031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F21D18D7-32DD-482B-A0D0-97020DE00A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521841" y="5098646"/>
            <a:ext cx="590312" cy="59031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C5A70779-1151-4CFE-9245-830CCF8521F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942879" y="5098645"/>
            <a:ext cx="590312" cy="59031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242801F4-ACAA-405A-869B-C2C24167D75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363917" y="5098647"/>
            <a:ext cx="590312" cy="590312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A13F02C5-D91C-41C8-A768-087FD6AD5394}"/>
              </a:ext>
            </a:extLst>
          </p:cNvPr>
          <p:cNvSpPr/>
          <p:nvPr/>
        </p:nvSpPr>
        <p:spPr>
          <a:xfrm rot="16200000">
            <a:off x="-2115012" y="3313252"/>
            <a:ext cx="4461521" cy="2314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2693E34A-F2A7-4E9A-9A78-F0DE68BFAC43}"/>
              </a:ext>
            </a:extLst>
          </p:cNvPr>
          <p:cNvSpPr/>
          <p:nvPr/>
        </p:nvSpPr>
        <p:spPr>
          <a:xfrm rot="16200000">
            <a:off x="9845491" y="3313250"/>
            <a:ext cx="4461521" cy="2314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06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38200" y="1625563"/>
            <a:ext cx="2298107" cy="464460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Выгодно для предприятий, т.к. какие-либо поломки можно увидеть заранее и исправить их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20692" y="1033175"/>
            <a:ext cx="13331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Целостное 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</a:t>
            </a:r>
            <a:endParaRPr 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055692" y="1625563"/>
            <a:ext cx="2298107" cy="464460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ладельцы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предприятий, в частности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оборонно-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промышленных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156746" y="886981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группа 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потребителей</a:t>
            </a:r>
            <a:endParaRPr 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378926" y="1617950"/>
            <a:ext cx="2281645" cy="18045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наружная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выставки и другие офлайн-мероприятия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346913" y="1617949"/>
            <a:ext cx="2473234" cy="179690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родажа приложения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родажа дополнительных функций </a:t>
            </a:r>
            <a:r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(ежегодная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подписка)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22657" y="3558057"/>
            <a:ext cx="9941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риски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378926" y="4278420"/>
            <a:ext cx="2281645" cy="19743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величение конкуренции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апрет или ограничение деятельности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 цен на оборудование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 налогов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24906" y="1133202"/>
            <a:ext cx="7172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44211" y="1010091"/>
            <a:ext cx="1351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продвижения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20619" y="3558057"/>
            <a:ext cx="2103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показатели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531428" y="4278420"/>
            <a:ext cx="2281645" cy="19743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озиция компании в рейтинге работодателей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ыплаты ЗП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ыручка компании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корпоративных стандартов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63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9007F7-2771-498C-831C-DB31E753E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  <a:endParaRPr lang="ru-RU" sz="36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22C03CF-8A73-41F5-94F7-412E8400E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127" y="1690688"/>
            <a:ext cx="9966536" cy="435133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PWRG (Power Group)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 в сфере мобильных приложений и дополненной реальности.</a:t>
            </a:r>
          </a:p>
          <a:p>
            <a:pPr algn="just">
              <a:lnSpc>
                <a:spcPct val="150000"/>
              </a:lnSpc>
            </a:pPr>
            <a:r>
              <a:rPr lang="en-US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Arway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глобальная платформа разведки местоположения с использованием дополненной реальности и искусственного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интеллекта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Equinox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Vision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Хорватии предоставляет платформу и инструменты для массового создания контента дополненной реальности, а также рынок для контента AR.</a:t>
            </a:r>
          </a:p>
        </p:txBody>
      </p:sp>
    </p:spTree>
    <p:extLst>
      <p:ext uri="{BB962C8B-B14F-4D97-AF65-F5344CB8AC3E}">
        <p14:creationId xmlns:p14="http://schemas.microsoft.com/office/powerpoint/2010/main" val="316658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90EBC50-0B1A-4FA5-A84F-9B41E5DAE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Планы на несколько лет</a:t>
            </a:r>
            <a:endParaRPr lang="ru-RU" dirty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06E17476-810A-473C-839C-F99C2DC7380F}"/>
              </a:ext>
            </a:extLst>
          </p:cNvPr>
          <p:cNvCxnSpPr/>
          <p:nvPr/>
        </p:nvCxnSpPr>
        <p:spPr>
          <a:xfrm>
            <a:off x="7500395" y="6146158"/>
            <a:ext cx="152785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2060357F-DE11-421D-853D-70018423605E}"/>
              </a:ext>
            </a:extLst>
          </p:cNvPr>
          <p:cNvCxnSpPr/>
          <p:nvPr/>
        </p:nvCxnSpPr>
        <p:spPr>
          <a:xfrm>
            <a:off x="2750917" y="1911753"/>
            <a:ext cx="152785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9553" y="1027906"/>
            <a:ext cx="2057400" cy="4019550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43776192"/>
              </p:ext>
            </p:extLst>
          </p:nvPr>
        </p:nvGraphicFramePr>
        <p:xfrm>
          <a:off x="402782" y="2317729"/>
          <a:ext cx="5203260" cy="3971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2079944" y="2554087"/>
            <a:ext cx="18373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24.10.2023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55663" y="5768280"/>
            <a:ext cx="1751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24.03.2025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65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6B19EA-B5EE-4BD1-89B2-C1A432059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РЕСУРСЫ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9B543D1-F030-446B-8994-F440BF089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Все, что нужно знать про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VR/AR-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[Электронный ресурс]. – Режим доступа: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https://rb.ru/story/vsyo-o-vr-ar/,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свободный. – (дата обращения: 21.11.2021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VR/AR-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и их применение в машиностроении / А.Н. Феофанов, А.В.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Охмат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А.В.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Бердюгин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// Автоматизация и моделирование в проектировании и управлении. – 2019. - № 4(06). –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44-48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Augmented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Reality for Human-based Assembly: Using Product and Process Semantics // L.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Rentzos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Papanastasiou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Papakostas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Chryssolouris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IFAC Proceedings Volumes. - 2013 46(15). – P. 98–101.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doi:10.3182/20130811-5-us-2037.00053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Z.-H., Tao, W.,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C., &amp; Yin, Z. (2020). Smart augmented reality instructional system for mechanical assembly towards worker-centered intelligent manufacturing. Journal of Manufacturing Systems, 55, 69–81.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doi:10.1016/j.jmsy.2020.02.010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(2009) A Mixed Reality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Environmentfor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Collaborative Product Design and Development. CIRP Annals – Manufacturing Technology 58(1): 139–142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Фролов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Базы данных в Интернете. Практическое руководство по созданию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Web-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приложений с базами данных / М.: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Microsoft Press.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Русская Редакция, 2000. - 432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20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7DF6E54-D19C-4CD4-8F96-28069ABFC599}"/>
              </a:ext>
            </a:extLst>
          </p:cNvPr>
          <p:cNvSpPr/>
          <p:nvPr/>
        </p:nvSpPr>
        <p:spPr>
          <a:xfrm>
            <a:off x="1795045" y="1303211"/>
            <a:ext cx="8880656" cy="4405088"/>
          </a:xfrm>
          <a:prstGeom prst="rect">
            <a:avLst/>
          </a:prstGeom>
          <a:solidFill>
            <a:srgbClr val="607090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A7E80435-8CBD-49DE-A3E2-BAA82F873308}"/>
              </a:ext>
            </a:extLst>
          </p:cNvPr>
          <p:cNvSpPr txBox="1">
            <a:spLocks/>
          </p:cNvSpPr>
          <p:nvPr/>
        </p:nvSpPr>
        <p:spPr>
          <a:xfrm>
            <a:off x="3879751" y="1548148"/>
            <a:ext cx="4432499" cy="1150267"/>
          </a:xfrm>
          <a:prstGeom prst="rect">
            <a:avLst/>
          </a:prstGeom>
          <a:effectLst>
            <a:outerShdw blurRad="50800" dist="38100" dir="5400000" algn="t" rotWithShape="0">
              <a:schemeClr val="accent4">
                <a:lumMod val="50000"/>
                <a:alpha val="40000"/>
              </a:scheme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7200" b="1" dirty="0" smtClean="0">
                <a:solidFill>
                  <a:schemeClr val="bg1"/>
                </a:solidFill>
              </a:rPr>
              <a:t>СПАСИБО!</a:t>
            </a:r>
            <a:endParaRPr lang="ru-RU" sz="72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3A37D89-114C-4C19-AC88-BA4DE1710B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435373" y="4781407"/>
            <a:ext cx="630000" cy="630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06B63E8-8C54-45F4-A8F9-9D5E05126A6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5335373" y="4777336"/>
            <a:ext cx="630000" cy="630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0D05B6E-5DFC-4E80-8298-DB27B98A2A9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6235373" y="4777336"/>
            <a:ext cx="630000" cy="63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F7F70F7-A925-4338-ADBB-F27BB781B74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/>
        </p:blipFill>
        <p:spPr>
          <a:xfrm>
            <a:off x="7135373" y="4777336"/>
            <a:ext cx="630000" cy="630000"/>
          </a:xfrm>
          <a:prstGeom prst="rect">
            <a:avLst/>
          </a:prstGeom>
        </p:spPr>
      </p:pic>
      <p:sp>
        <p:nvSpPr>
          <p:cNvPr id="10" name="Текст 11">
            <a:extLst>
              <a:ext uri="{FF2B5EF4-FFF2-40B4-BE49-F238E27FC236}">
                <a16:creationId xmlns:a16="http://schemas.microsoft.com/office/drawing/2014/main" xmlns="" id="{DC0AE51F-CBC3-40F9-8730-E2CB48A9E48E}"/>
              </a:ext>
            </a:extLst>
          </p:cNvPr>
          <p:cNvSpPr txBox="1">
            <a:spLocks/>
          </p:cNvSpPr>
          <p:nvPr/>
        </p:nvSpPr>
        <p:spPr>
          <a:xfrm>
            <a:off x="2608499" y="2882976"/>
            <a:ext cx="6975002" cy="17057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99030" y="2581869"/>
            <a:ext cx="54949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Байбара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Артём: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vk.com/artem.prostoi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Квиндт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Алена: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https://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vk.com/mischievous.girl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Львова Надежда: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https://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vk.com/id718022654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Капитонов Андрей: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https://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vk.com/kandrey965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49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854</Words>
  <Application>Microsoft Office PowerPoint</Application>
  <PresentationFormat>Широкоэкранный</PresentationFormat>
  <Paragraphs>93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Разработка оперативного мониторинга состояния.</vt:lpstr>
      <vt:lpstr>Команда разработчиков</vt:lpstr>
      <vt:lpstr>О ТЕХНОЛОГИИ</vt:lpstr>
      <vt:lpstr>Описание продукта</vt:lpstr>
      <vt:lpstr>Применение средств дополненной реальности</vt:lpstr>
      <vt:lpstr>Задачи проекта</vt:lpstr>
      <vt:lpstr>Клиенты</vt:lpstr>
      <vt:lpstr>Преимущества</vt:lpstr>
      <vt:lpstr>Бизнес-модель</vt:lpstr>
      <vt:lpstr>Конкуренты</vt:lpstr>
      <vt:lpstr>Планы на несколько лет</vt:lpstr>
      <vt:lpstr>РЕСУРСЫ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User</cp:lastModifiedBy>
  <cp:revision>38</cp:revision>
  <dcterms:created xsi:type="dcterms:W3CDTF">2021-12-06T03:54:55Z</dcterms:created>
  <dcterms:modified xsi:type="dcterms:W3CDTF">2023-11-20T10:41:44Z</dcterms:modified>
</cp:coreProperties>
</file>