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07" r:id="rId3"/>
    <p:sldMasterId id="2147483671" r:id="rId4"/>
    <p:sldMasterId id="2147483648" r:id="rId5"/>
    <p:sldMasterId id="2147483670" r:id="rId6"/>
  </p:sldMasterIdLst>
  <p:notesMasterIdLst>
    <p:notesMasterId r:id="rId21"/>
  </p:notesMasterIdLst>
  <p:sldIdLst>
    <p:sldId id="357" r:id="rId7"/>
    <p:sldId id="370" r:id="rId8"/>
    <p:sldId id="368" r:id="rId9"/>
    <p:sldId id="367" r:id="rId10"/>
    <p:sldId id="371" r:id="rId11"/>
    <p:sldId id="373" r:id="rId12"/>
    <p:sldId id="375" r:id="rId13"/>
    <p:sldId id="376" r:id="rId14"/>
    <p:sldId id="258" r:id="rId15"/>
    <p:sldId id="377" r:id="rId16"/>
    <p:sldId id="378" r:id="rId17"/>
    <p:sldId id="374" r:id="rId18"/>
    <p:sldId id="364" r:id="rId19"/>
    <p:sldId id="369" r:id="rId20"/>
  </p:sldIdLst>
  <p:sldSz cx="9144000" cy="5143500" type="screen16x9"/>
  <p:notesSz cx="6858000" cy="9144000"/>
  <p:embeddedFontLst>
    <p:embeddedFont>
      <p:font typeface="Bahnschrift Light" panose="020B0502040204020203" pitchFamily="34" charset="0"/>
      <p:regular r:id="rId22"/>
    </p:embeddedFont>
    <p:embeddedFont>
      <p:font typeface="Bahnschrift SemiBold SemiConden" panose="020B0502040204020203" pitchFamily="34" charset="0"/>
      <p:bold r:id="rId23"/>
    </p:embeddedFon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Calibri Light" panose="020F0302020204030204" pitchFamily="34" charset="0"/>
      <p:regular r:id="rId28"/>
      <p:italic r:id="rId29"/>
    </p:embeddedFont>
    <p:embeddedFont>
      <p:font typeface="Posterama" panose="020B0504020200020000" pitchFamily="34" charset="0"/>
      <p:regular r:id="rId30"/>
      <p:bold r:id="rId31"/>
      <p:italic r:id="rId32"/>
      <p:boldItalic r:id="rId33"/>
    </p:embeddedFont>
  </p:embeddedFontLst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5pPr>
    <a:lvl6pPr marL="22860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6pPr>
    <a:lvl7pPr marL="27432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7pPr>
    <a:lvl8pPr marL="32004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8pPr>
    <a:lvl9pPr marL="36576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82">
          <p15:clr>
            <a:srgbClr val="A4A3A4"/>
          </p15:clr>
        </p15:guide>
        <p15:guide id="2" pos="181">
          <p15:clr>
            <a:srgbClr val="A4A3A4"/>
          </p15:clr>
        </p15:guide>
        <p15:guide id="3" pos="725">
          <p15:clr>
            <a:srgbClr val="A4A3A4"/>
          </p15:clr>
        </p15:guide>
        <p15:guide id="4" pos="503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3162"/>
    <a:srgbClr val="934BC9"/>
    <a:srgbClr val="1DD1C4"/>
    <a:srgbClr val="00CCFF"/>
    <a:srgbClr val="EDEDED"/>
    <a:srgbClr val="F5F5F5"/>
    <a:srgbClr val="E7E6E6"/>
    <a:srgbClr val="000000"/>
    <a:srgbClr val="F1F7E9"/>
    <a:srgbClr val="C2E8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5A1A06-15AF-460B-A75B-53895C2D7873}" v="12" dt="2022-12-09T21:04:27.758"/>
    <p1510:client id="{2E66231F-E9D2-4830-9D20-C57F06F0EC60}" v="161" dt="2022-10-31T16:04:36.466"/>
    <p1510:client id="{3B53CE4E-632B-4E3A-B394-43322D016B26}" v="429" dt="2022-12-09T20:51:19.965"/>
    <p1510:client id="{521A7184-638D-4DC2-8F2B-6FDA8318D763}" v="4793" dt="2022-10-30T21:53:11.274"/>
    <p1510:client id="{6537BBFB-54CB-4C67-9455-2386B5F9392F}" v="33" dt="2022-10-31T10:30:17.341"/>
    <p1510:client id="{A7EBB119-848B-411B-9711-F16A79A101A2}" v="142" dt="2022-12-09T18:14:32.326"/>
    <p1510:client id="{CD9BCC25-1087-4788-BE14-A9038F46474B}" v="320" dt="2022-12-09T19:48:11.470"/>
    <p1510:client id="{CDAD6DAF-C98D-4E0D-A2AB-6C5C7250CF6D}" v="2" dt="2022-10-31T16:27:27.380"/>
    <p1510:client id="{DDA97477-3925-4D88-8CDE-DF3A36577FC9}" v="233" dt="2022-12-09T21:41:20.372"/>
    <p1510:client id="{F319F85D-1F76-4570-B9B4-D62CAE64992D}" v="75" dt="2022-12-09T19:05:32.437"/>
  </p1510:revLst>
</p1510:revInfo>
</file>

<file path=ppt/tableStyles.xml><?xml version="1.0" encoding="utf-8"?>
<a:tblStyleLst xmlns:a="http://schemas.openxmlformats.org/drawingml/2006/main" def="{7123E036-C889-4DE9-9E9D-3321D5F19301}">
  <a:tblStyle styleId="{7123E036-C889-4DE9-9E9D-3321D5F1930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06750281-C10F-437D-83A7-701AB93CF697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27102A9-8310-4765-A935-A1911B00CA55}" styleName="Светлый стиль 1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4C1A8A3-306A-4EB7-A6B1-4F7E0EB9C5D6}" styleName="Средний стиль 3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3" d="100"/>
          <a:sy n="143" d="100"/>
        </p:scale>
        <p:origin x="684" y="102"/>
      </p:cViewPr>
      <p:guideLst>
        <p:guide orient="horz" pos="282"/>
        <p:guide pos="181"/>
        <p:guide pos="725"/>
        <p:guide pos="503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font" Target="fonts/font5.fntdata"/><Relationship Id="rId3" Type="http://schemas.openxmlformats.org/officeDocument/2006/relationships/slideMaster" Target="slideMasters/slideMaster1.xml"/><Relationship Id="rId21" Type="http://schemas.openxmlformats.org/officeDocument/2006/relationships/notesMaster" Target="notesMasters/notesMaster1.xml"/><Relationship Id="rId34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font" Target="fonts/font8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4.xml"/><Relationship Id="rId11" Type="http://schemas.openxmlformats.org/officeDocument/2006/relationships/slide" Target="slides/slide5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3.xml"/><Relationship Id="rId15" Type="http://schemas.openxmlformats.org/officeDocument/2006/relationships/slide" Target="slides/slide9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font" Target="fonts/font10.fntdata"/><Relationship Id="rId4" Type="http://schemas.openxmlformats.org/officeDocument/2006/relationships/slideMaster" Target="slideMasters/slideMaster2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Google Shape;3;n">
            <a:extLst>
              <a:ext uri="{FF2B5EF4-FFF2-40B4-BE49-F238E27FC236}">
                <a16:creationId xmlns:a16="http://schemas.microsoft.com/office/drawing/2014/main" id="{0A7E4B39-1EA8-67BF-80F1-397A25E80B2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  <a:gd name="T8" fmla="*/ 0 w 120000"/>
              <a:gd name="T9" fmla="*/ 0 h 1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Google Shape;4;n">
            <a:extLst>
              <a:ext uri="{FF2B5EF4-FFF2-40B4-BE49-F238E27FC236}">
                <a16:creationId xmlns:a16="http://schemas.microsoft.com/office/drawing/2014/main" id="{3C067306-93CF-D0B4-A841-06556241CDE3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altLang="ru-RU">
              <a:sym typeface="Arial" panose="020B0604020202020204" pitchFamily="34" charset="0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457200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1pPr>
    <a:lvl2pPr marL="914400" lvl="1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2pPr>
    <a:lvl3pPr marL="1371600" lvl="2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3pPr>
    <a:lvl4pPr marL="1828800" lvl="3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4pPr>
    <a:lvl5pPr marL="2286000" lvl="4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otion.so/905192fb10c3449fb11842d9131cd709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otion.so/905192fb10c3449fb11842d9131cd709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otion.so/905192fb10c3449fb11842d9131cd709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otion.so/905192fb10c3449fb11842d9131cd709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otion.so/905192fb10c3449fb11842d9131cd709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otion.so/905192fb10c3449fb11842d9131cd709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Google Shape;51;p:notes">
            <a:extLst>
              <a:ext uri="{FF2B5EF4-FFF2-40B4-BE49-F238E27FC236}">
                <a16:creationId xmlns:a16="http://schemas.microsoft.com/office/drawing/2014/main" id="{847AC66B-25C7-2A18-A907-8374A8905009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7171" name="Google Shape;52;p:notes">
            <a:extLst>
              <a:ext uri="{FF2B5EF4-FFF2-40B4-BE49-F238E27FC236}">
                <a16:creationId xmlns:a16="http://schemas.microsoft.com/office/drawing/2014/main" id="{BBF6F7A1-5C86-09D9-D3BB-0E6F0380D7D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ru-RU" altLang="ru-RU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f0867c94ef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f0867c94ef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Заполните паспорт проекта для своей проектной идеи. Вы можете разбить его на несколько слайдов для удобство, отдельно описав проблему, решения, цели и команду проекта. Это хороший старт для работы над успешным проектом.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Также рекомендуем проверить, не содержит ли ваш паспорт ошибок. Об этом можно прочитать в следующей статье: </a:t>
            </a:r>
            <a:r>
              <a:rPr lang="ru" u="sng">
                <a:solidFill>
                  <a:srgbClr val="0097A7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https://www.notion.so/905192fb10c3449fb11842d9131cd709</a:t>
            </a:r>
            <a:r>
              <a:rPr lang="ru">
                <a:solidFill>
                  <a:schemeClr val="dk1"/>
                </a:solidFill>
              </a:rPr>
              <a:t> </a:t>
            </a:r>
            <a:br>
              <a:rPr lang="ru">
                <a:solidFill>
                  <a:schemeClr val="dk1"/>
                </a:solidFill>
              </a:rPr>
            </a:b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Во время демонстрации шаблона необходимо ответить на следующие вопросы: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чью проблему вы решаете (ваш пользователь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почему проблема возникает, в чем состоит проблема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какое решение вы собираетесь делать для вашего пользователя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кто является вовлеченной стороной в ваш проект, то есть влияет на него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какой прототип/MVP можно создать к концу интенсива за 2-3 месяца, чтобы он проверял основную продуктовую гипотезу и решал проблемы пользователя минимально необходимым для этого способом?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команда: какими компетенциями обладает ваша команда - сильные стороны, ключевые компетенции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</a:rPr>
              <a:t>(ответы на ↑↑↑эти↑↑↑ вопросы можно вынести на отдельные слайды) 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479020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f0867c94ef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f0867c94ef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Заполните паспорт проекта для своей проектной идеи. Вы можете разбить его на несколько слайдов для удобство, отдельно описав проблему, решения, цели и команду проекта. Это хороший старт для работы над успешным проектом.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Также рекомендуем проверить, не содержит ли ваш паспорт ошибок. Об этом можно прочитать в следующей статье: </a:t>
            </a:r>
            <a:r>
              <a:rPr lang="ru" u="sng">
                <a:solidFill>
                  <a:srgbClr val="0097A7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https://www.notion.so/905192fb10c3449fb11842d9131cd709</a:t>
            </a:r>
            <a:r>
              <a:rPr lang="ru">
                <a:solidFill>
                  <a:schemeClr val="dk1"/>
                </a:solidFill>
              </a:rPr>
              <a:t> </a:t>
            </a:r>
            <a:br>
              <a:rPr lang="ru">
                <a:solidFill>
                  <a:schemeClr val="dk1"/>
                </a:solidFill>
              </a:rPr>
            </a:b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Во время демонстрации шаблона необходимо ответить на следующие вопросы: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чью проблему вы решаете (ваш пользователь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почему проблема возникает, в чем состоит проблема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какое решение вы собираетесь делать для вашего пользователя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кто является вовлеченной стороной в ваш проект, то есть влияет на него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какой прототип/MVP можно создать к концу интенсива за 2-3 месяца, чтобы он проверял основную продуктовую гипотезу и решал проблемы пользователя минимально необходимым для этого способом?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команда: какими компетенциями обладает ваша команда - сильные стороны, ключевые компетенции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</a:rPr>
              <a:t>(ответы на ↑↑↑эти↑↑↑ вопросы можно вынести на отдельные слайды) 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681545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f0867c94ef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f0867c94ef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Заполните паспорт проекта для своей проектной идеи. Вы можете разбить его на несколько слайдов для удобство, отдельно описав проблему, решения, цели и команду проекта. Это хороший старт для работы над успешным проектом. 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Также рекомендуем проверить, не содержит ли ваш паспорт ошибок. Об этом можно прочитать в следующей статье: </a:t>
            </a:r>
            <a:r>
              <a:rPr lang="ru" u="sng" dirty="0">
                <a:solidFill>
                  <a:srgbClr val="0097A7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https://www.notion.so/905192fb10c3449fb11842d9131cd709</a:t>
            </a:r>
            <a:r>
              <a:rPr lang="ru" dirty="0">
                <a:solidFill>
                  <a:schemeClr val="dk1"/>
                </a:solidFill>
              </a:rPr>
              <a:t> </a:t>
            </a:r>
            <a:br>
              <a:rPr lang="ru">
                <a:solidFill>
                  <a:schemeClr val="dk1"/>
                </a:solidFill>
              </a:rPr>
            </a:br>
            <a:br>
              <a:rPr lang="ru">
                <a:solidFill>
                  <a:schemeClr val="dk1"/>
                </a:solidFill>
              </a:rPr>
            </a:br>
            <a:r>
              <a:rPr lang="ru" dirty="0">
                <a:solidFill>
                  <a:schemeClr val="dk1"/>
                </a:solidFill>
              </a:rPr>
              <a:t>Во время демонстрации шаблона необходимо ответить на следующие вопросы: </a:t>
            </a:r>
            <a:endParaRPr dirty="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dirty="0">
                <a:solidFill>
                  <a:schemeClr val="dk1"/>
                </a:solidFill>
              </a:rPr>
              <a:t>чью проблему вы решаете (ваш пользователь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dirty="0">
                <a:solidFill>
                  <a:schemeClr val="dk1"/>
                </a:solidFill>
              </a:rPr>
              <a:t>почему проблема возникает, в чем состоит проблема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dirty="0">
                <a:solidFill>
                  <a:schemeClr val="dk1"/>
                </a:solidFill>
              </a:rPr>
              <a:t>какое решение вы собираетесь делать для вашего пользователя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dirty="0">
                <a:solidFill>
                  <a:schemeClr val="dk1"/>
                </a:solidFill>
              </a:rPr>
              <a:t>кто является вовлеченной стороной в ваш проект, то есть влияет на него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dirty="0">
                <a:solidFill>
                  <a:schemeClr val="dk1"/>
                </a:solidFill>
              </a:rPr>
              <a:t>какой прототип/MVP можно создать к концу интенсива за 2-3 месяца, чтобы он проверял основную продуктовую гипотезу и решал проблемы пользователя минимально необходимым для этого способом? </a:t>
            </a:r>
            <a:endParaRPr dirty="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dirty="0">
                <a:solidFill>
                  <a:schemeClr val="dk1"/>
                </a:solidFill>
              </a:rPr>
              <a:t>команда: какими компетенциями обладает ваша команда - сильные стороны, ключевые компетенции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 dirty="0">
                <a:solidFill>
                  <a:schemeClr val="dk1"/>
                </a:solidFill>
              </a:rPr>
              <a:t>(ответы на ↑↑↑эти↑↑↑ вопросы можно вынести на отдельные слайды) </a:t>
            </a:r>
            <a:endParaRPr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f0867c94ef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f0867c94ef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Заполните паспорт проекта для своей проектной идеи. Вы можете разбить его на несколько слайдов для удобство, отдельно описав проблему, решения, цели и команду проекта. Это хороший старт для работы над успешным проектом.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Также рекомендуем проверить, не содержит ли ваш паспорт ошибок. Об этом можно прочитать в следующей статье: </a:t>
            </a:r>
            <a:r>
              <a:rPr lang="ru" u="sng">
                <a:solidFill>
                  <a:srgbClr val="0097A7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https://www.notion.so/905192fb10c3449fb11842d9131cd709</a:t>
            </a:r>
            <a:r>
              <a:rPr lang="ru">
                <a:solidFill>
                  <a:schemeClr val="dk1"/>
                </a:solidFill>
              </a:rPr>
              <a:t> </a:t>
            </a:r>
            <a:br>
              <a:rPr lang="ru">
                <a:solidFill>
                  <a:schemeClr val="dk1"/>
                </a:solidFill>
              </a:rPr>
            </a:b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Во время демонстрации шаблона необходимо ответить на следующие вопросы: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чью проблему вы решаете (ваш пользователь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почему проблема возникает, в чем состоит проблема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какое решение вы собираетесь делать для вашего пользователя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кто является вовлеченной стороной в ваш проект, то есть влияет на него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какой прототип/MVP можно создать к концу интенсива за 2-3 месяца, чтобы он проверял основную продуктовую гипотезу и решал проблемы пользователя минимально необходимым для этого способом?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команда: какими компетенциями обладает ваша команда - сильные стороны, ключевые компетенции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</a:rPr>
              <a:t>(ответы на ↑↑↑эти↑↑↑ вопросы можно вынести на отдельные слайды) 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853893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f0867c94ef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f0867c94ef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Заполните паспорт проекта для своей проектной идеи. Вы можете разбить его на несколько слайдов для удобство, отдельно описав проблему, решения, цели и команду проекта. Это хороший старт для работы над успешным проектом.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Также рекомендуем проверить, не содержит ли ваш паспорт ошибок. Об этом можно прочитать в следующей статье: </a:t>
            </a:r>
            <a:r>
              <a:rPr lang="ru" u="sng">
                <a:solidFill>
                  <a:srgbClr val="0097A7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https://www.notion.so/905192fb10c3449fb11842d9131cd709</a:t>
            </a:r>
            <a:r>
              <a:rPr lang="ru">
                <a:solidFill>
                  <a:schemeClr val="dk1"/>
                </a:solidFill>
              </a:rPr>
              <a:t> </a:t>
            </a:r>
            <a:br>
              <a:rPr lang="ru">
                <a:solidFill>
                  <a:schemeClr val="dk1"/>
                </a:solidFill>
              </a:rPr>
            </a:b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Во время демонстрации шаблона необходимо ответить на следующие вопросы: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чью проблему вы решаете (ваш пользователь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почему проблема возникает, в чем состоит проблема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какое решение вы собираетесь делать для вашего пользователя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кто является вовлеченной стороной в ваш проект, то есть влияет на него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какой прототип/MVP можно создать к концу интенсива за 2-3 месяца, чтобы он проверял основную продуктовую гипотезу и решал проблемы пользователя минимально необходимым для этого способом?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команда: какими компетенциями обладает ваша команда - сильные стороны, ключевые компетенции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</a:rPr>
              <a:t>(ответы на ↑↑↑эти↑↑↑ вопросы можно вынести на отдельные слайды) 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088696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Google Shape;117;gca61cf8b11_0_7:notes">
            <a:extLst>
              <a:ext uri="{FF2B5EF4-FFF2-40B4-BE49-F238E27FC236}">
                <a16:creationId xmlns:a16="http://schemas.microsoft.com/office/drawing/2014/main" id="{7114A245-D395-BCFD-E816-745B163FA5B1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11267" name="Google Shape;118;gca61cf8b11_0_7:notes">
            <a:extLst>
              <a:ext uri="{FF2B5EF4-FFF2-40B4-BE49-F238E27FC236}">
                <a16:creationId xmlns:a16="http://schemas.microsoft.com/office/drawing/2014/main" id="{CC89A4FE-214F-DBBB-622E-23AC4F703CB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r>
              <a:rPr lang="ru-RU" altLang="ru-RU" sz="1100">
                <a:latin typeface="Arial" panose="020B0604020202020204" pitchFamily="34" charset="0"/>
                <a:cs typeface="Arial" panose="020B0604020202020204" pitchFamily="34" charset="0"/>
              </a:rPr>
              <a:t>На слайде / слайдах далее укажите основные аналоги вашего решения, а также расскажите, в чем будет ваше основное качественное преимущество перед ними</a:t>
            </a:r>
          </a:p>
          <a:p>
            <a:pPr marL="0" indent="0" eaLnBrk="1" hangingPunct="1">
              <a:buSzPts val="1100"/>
            </a:pPr>
            <a:r>
              <a:rPr lang="ru-RU" altLang="ru-RU" sz="1100">
                <a:latin typeface="Arial" panose="020B0604020202020204" pitchFamily="34" charset="0"/>
                <a:cs typeface="Arial" panose="020B0604020202020204" pitchFamily="34" charset="0"/>
              </a:rPr>
              <a:t>У вас есть аналогичная задача в командном профиле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ca61cf8b11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ca61cf8b11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слайде / слайдах далее укажите основные аналоги вашего решения, а также расскажите, </a:t>
            </a:r>
            <a:r>
              <a:rPr lang="ru">
                <a:solidFill>
                  <a:schemeClr val="dk1"/>
                </a:solidFill>
              </a:rPr>
              <a:t>в чем будет ваше основное качественное преимущество перед ними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У вас есть аналогичная задача в командном профиле</a:t>
            </a:r>
            <a:endParaRPr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60019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Google Shape;103;gf0867c94ef_0_61:notes">
            <a:extLst>
              <a:ext uri="{FF2B5EF4-FFF2-40B4-BE49-F238E27FC236}">
                <a16:creationId xmlns:a16="http://schemas.microsoft.com/office/drawing/2014/main" id="{3239C9EF-2F6C-6CB2-B1B6-8B63FFC098B4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104" name="Google Shape;104;gf0867c94ef_0_61:notes">
            <a:extLst>
              <a:ext uri="{FF2B5EF4-FFF2-40B4-BE49-F238E27FC236}">
                <a16:creationId xmlns:a16="http://schemas.microsoft.com/office/drawing/2014/main" id="{FC408638-1373-CA11-C8AA-274C0507565C}"/>
              </a:ext>
            </a:extLst>
          </p:cNvPr>
          <p:cNvSpPr txBox="1"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marL="0" indent="0" eaLnBrk="1" hangingPunct="1">
              <a:buSzPts val="1100"/>
            </a:pPr>
            <a:r>
              <a:rPr lang="ru-RU" altLang="ru-RU" sz="1100">
                <a:latin typeface="Arial" panose="020B0604020202020204" pitchFamily="34" charset="0"/>
                <a:cs typeface="Arial" panose="020B0604020202020204" pitchFamily="34" charset="0"/>
              </a:rPr>
              <a:t>Заполните паспорт проекта для своей проектной идеи. Вы можете разбить его на несколько слайдов для удобство, отдельно описав проблему, решения, цели и команду проекта. Это хороший старт для работы над успешным проектом. </a:t>
            </a:r>
          </a:p>
          <a:p>
            <a:pPr marL="0" indent="0" eaLnBrk="1" hangingPunct="1">
              <a:buSzPts val="1100"/>
            </a:pPr>
            <a:endParaRPr lang="ru-RU" altLang="ru-RU" sz="11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hangingPunct="1">
              <a:buSzPts val="1100"/>
            </a:pPr>
            <a:r>
              <a:rPr lang="ru-RU" altLang="ru-RU" sz="1100">
                <a:latin typeface="Arial" panose="020B0604020202020204" pitchFamily="34" charset="0"/>
                <a:cs typeface="Arial" panose="020B0604020202020204" pitchFamily="34" charset="0"/>
              </a:rPr>
              <a:t>Также рекомендуем проверить, не содержит ли ваш паспорт ошибок. Об этом можно прочитать в следующей статье: </a:t>
            </a:r>
            <a:r>
              <a:rPr lang="ru-RU" altLang="ru-RU" sz="1100" u="sng">
                <a:solidFill>
                  <a:srgbClr val="0097A7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https://www.notion.so/905192fb10c3449fb11842d9131cd709</a:t>
            </a:r>
            <a:r>
              <a:rPr lang="ru-RU" altLang="ru-RU" sz="11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ru-RU" altLang="ru-RU" sz="110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altLang="ru-RU" sz="11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100">
                <a:latin typeface="Arial" panose="020B0604020202020204" pitchFamily="34" charset="0"/>
                <a:cs typeface="Arial" panose="020B0604020202020204" pitchFamily="34" charset="0"/>
              </a:rPr>
              <a:t>Во время демонстрации шаблона необходимо ответить на следующие вопросы: </a:t>
            </a:r>
          </a:p>
          <a:p>
            <a:pPr marL="0" indent="0" eaLnBrk="1" hangingPunct="1">
              <a:buSzPts val="1100"/>
              <a:buFont typeface="Arial" panose="020B0604020202020204" pitchFamily="34" charset="0"/>
              <a:buAutoNum type="arabicPeriod"/>
            </a:pPr>
            <a:r>
              <a:rPr lang="ru-RU" altLang="ru-RU" sz="1100">
                <a:latin typeface="Arial" panose="020B0604020202020204" pitchFamily="34" charset="0"/>
                <a:cs typeface="Arial" panose="020B0604020202020204" pitchFamily="34" charset="0"/>
              </a:rPr>
              <a:t>чью проблему вы решаете (ваш пользователь</a:t>
            </a:r>
          </a:p>
          <a:p>
            <a:pPr marL="0" indent="0" eaLnBrk="1" hangingPunct="1">
              <a:buSzPts val="1100"/>
              <a:buFont typeface="Arial" panose="020B0604020202020204" pitchFamily="34" charset="0"/>
              <a:buAutoNum type="arabicPeriod"/>
            </a:pPr>
            <a:r>
              <a:rPr lang="ru-RU" altLang="ru-RU" sz="1100">
                <a:latin typeface="Arial" panose="020B0604020202020204" pitchFamily="34" charset="0"/>
                <a:cs typeface="Arial" panose="020B0604020202020204" pitchFamily="34" charset="0"/>
              </a:rPr>
              <a:t>почему проблема возникает, в чем состоит проблема</a:t>
            </a:r>
          </a:p>
          <a:p>
            <a:pPr marL="0" indent="0" eaLnBrk="1" hangingPunct="1">
              <a:buSzPts val="1100"/>
              <a:buFont typeface="Arial" panose="020B0604020202020204" pitchFamily="34" charset="0"/>
              <a:buAutoNum type="arabicPeriod"/>
            </a:pPr>
            <a:r>
              <a:rPr lang="ru-RU" altLang="ru-RU" sz="1100">
                <a:latin typeface="Arial" panose="020B0604020202020204" pitchFamily="34" charset="0"/>
                <a:cs typeface="Arial" panose="020B0604020202020204" pitchFamily="34" charset="0"/>
              </a:rPr>
              <a:t>какое решение вы собираетесь делать для вашего пользователя</a:t>
            </a:r>
          </a:p>
          <a:p>
            <a:pPr marL="0" indent="0" eaLnBrk="1" hangingPunct="1">
              <a:buSzPts val="1100"/>
              <a:buFont typeface="Arial" panose="020B0604020202020204" pitchFamily="34" charset="0"/>
              <a:buAutoNum type="arabicPeriod"/>
            </a:pPr>
            <a:r>
              <a:rPr lang="ru-RU" altLang="ru-RU" sz="1100">
                <a:latin typeface="Arial" panose="020B0604020202020204" pitchFamily="34" charset="0"/>
                <a:cs typeface="Arial" panose="020B0604020202020204" pitchFamily="34" charset="0"/>
              </a:rPr>
              <a:t>кто является вовлеченной стороной в ваш проект, то есть влияет на него </a:t>
            </a:r>
          </a:p>
          <a:p>
            <a:pPr marL="0" indent="0" eaLnBrk="1" hangingPunct="1">
              <a:buSzPts val="1100"/>
              <a:buFont typeface="Arial" panose="020B0604020202020204" pitchFamily="34" charset="0"/>
              <a:buAutoNum type="arabicPeriod"/>
            </a:pPr>
            <a:r>
              <a:rPr lang="ru-RU" altLang="ru-RU" sz="1100">
                <a:latin typeface="Arial" panose="020B0604020202020204" pitchFamily="34" charset="0"/>
                <a:cs typeface="Arial" panose="020B0604020202020204" pitchFamily="34" charset="0"/>
              </a:rPr>
              <a:t>какой прототип/MVP можно создать к концу интенсива за 2-3 месяца, чтобы он проверял основную продуктовую гипотезу и решал проблемы пользователя минимально необходимым для этого способом? </a:t>
            </a:r>
          </a:p>
          <a:p>
            <a:pPr marL="0" indent="0" eaLnBrk="1" hangingPunct="1">
              <a:buSzPts val="1100"/>
              <a:buFont typeface="Arial" panose="020B0604020202020204" pitchFamily="34" charset="0"/>
              <a:buAutoNum type="arabicPeriod"/>
            </a:pPr>
            <a:r>
              <a:rPr lang="ru-RU" altLang="ru-RU" sz="1100">
                <a:latin typeface="Arial" panose="020B0604020202020204" pitchFamily="34" charset="0"/>
                <a:cs typeface="Arial" panose="020B0604020202020204" pitchFamily="34" charset="0"/>
              </a:rPr>
              <a:t>команда: какими компетенциями обладает ваша команда - сильные стороны, ключевые компетенции </a:t>
            </a:r>
          </a:p>
          <a:p>
            <a:pPr marL="0" indent="0" eaLnBrk="1" hangingPunct="1">
              <a:buSzPts val="1100"/>
            </a:pPr>
            <a:r>
              <a:rPr lang="ru-RU" altLang="ru-RU" sz="1100" b="1">
                <a:latin typeface="Arial" panose="020B0604020202020204" pitchFamily="34" charset="0"/>
                <a:cs typeface="Arial" panose="020B0604020202020204" pitchFamily="34" charset="0"/>
              </a:rPr>
              <a:t>(ответы на ↑↑↑эти↑↑↑ вопросы можно вынести на отдельные слайды) </a:t>
            </a:r>
          </a:p>
          <a:p>
            <a:pPr marL="0" indent="0" eaLnBrk="1" hangingPunct="1">
              <a:buSzPts val="1100"/>
            </a:pPr>
            <a:endParaRPr lang="ru-RU" altLang="ru-RU" sz="11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hangingPunct="1">
              <a:buSzPts val="1100"/>
            </a:pPr>
            <a:endParaRPr lang="ru-RU" altLang="ru-RU" sz="11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hangingPunct="1">
              <a:buSzPts val="1100"/>
            </a:pPr>
            <a:endParaRPr lang="ru-RU" altLang="ru-RU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95802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179c950f37e_5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179c950f37e_5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106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4267"/>
            </a:lvl1pPr>
            <a:lvl2pPr marL="812810" indent="0" algn="ctr">
              <a:buNone/>
              <a:defRPr sz="3556"/>
            </a:lvl2pPr>
            <a:lvl3pPr marL="1625620" indent="0" algn="ctr">
              <a:buNone/>
              <a:defRPr sz="3200"/>
            </a:lvl3pPr>
            <a:lvl4pPr marL="2438430" indent="0" algn="ctr">
              <a:buNone/>
              <a:defRPr sz="2844"/>
            </a:lvl4pPr>
            <a:lvl5pPr marL="3251241" indent="0" algn="ctr">
              <a:buNone/>
              <a:defRPr sz="2844"/>
            </a:lvl5pPr>
            <a:lvl6pPr marL="4064051" indent="0" algn="ctr">
              <a:buNone/>
              <a:defRPr sz="2844"/>
            </a:lvl6pPr>
            <a:lvl7pPr marL="4876861" indent="0" algn="ctr">
              <a:buNone/>
              <a:defRPr sz="2844"/>
            </a:lvl7pPr>
            <a:lvl8pPr marL="5689671" indent="0" algn="ctr">
              <a:buNone/>
              <a:defRPr sz="2844"/>
            </a:lvl8pPr>
            <a:lvl9pPr marL="6502481" indent="0" algn="ctr">
              <a:buNone/>
              <a:defRPr sz="2844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954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505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4267">
                <a:solidFill>
                  <a:schemeClr val="tx1">
                    <a:tint val="75000"/>
                  </a:schemeClr>
                </a:solidFill>
              </a:defRPr>
            </a:lvl1pPr>
            <a:lvl2pPr marL="812810" indent="0">
              <a:buNone/>
              <a:defRPr sz="3556">
                <a:solidFill>
                  <a:schemeClr val="tx1">
                    <a:tint val="75000"/>
                  </a:schemeClr>
                </a:solidFill>
              </a:defRPr>
            </a:lvl2pPr>
            <a:lvl3pPr marL="162562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 marL="2438430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4pPr>
            <a:lvl5pPr marL="325124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5pPr>
            <a:lvl6pPr marL="406405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6pPr>
            <a:lvl7pPr marL="487686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7pPr>
            <a:lvl8pPr marL="568967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8pPr>
            <a:lvl9pPr marL="650248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760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466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4267" b="1"/>
            </a:lvl1pPr>
            <a:lvl2pPr marL="812810" indent="0">
              <a:buNone/>
              <a:defRPr sz="3556" b="1"/>
            </a:lvl2pPr>
            <a:lvl3pPr marL="1625620" indent="0">
              <a:buNone/>
              <a:defRPr sz="3200" b="1"/>
            </a:lvl3pPr>
            <a:lvl4pPr marL="2438430" indent="0">
              <a:buNone/>
              <a:defRPr sz="2844" b="1"/>
            </a:lvl4pPr>
            <a:lvl5pPr marL="3251241" indent="0">
              <a:buNone/>
              <a:defRPr sz="2844" b="1"/>
            </a:lvl5pPr>
            <a:lvl6pPr marL="4064051" indent="0">
              <a:buNone/>
              <a:defRPr sz="2844" b="1"/>
            </a:lvl6pPr>
            <a:lvl7pPr marL="4876861" indent="0">
              <a:buNone/>
              <a:defRPr sz="2844" b="1"/>
            </a:lvl7pPr>
            <a:lvl8pPr marL="5689671" indent="0">
              <a:buNone/>
              <a:defRPr sz="2844" b="1"/>
            </a:lvl8pPr>
            <a:lvl9pPr marL="6502481" indent="0">
              <a:buNone/>
              <a:defRPr sz="284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4267" b="1"/>
            </a:lvl1pPr>
            <a:lvl2pPr marL="812810" indent="0">
              <a:buNone/>
              <a:defRPr sz="3556" b="1"/>
            </a:lvl2pPr>
            <a:lvl3pPr marL="1625620" indent="0">
              <a:buNone/>
              <a:defRPr sz="3200" b="1"/>
            </a:lvl3pPr>
            <a:lvl4pPr marL="2438430" indent="0">
              <a:buNone/>
              <a:defRPr sz="2844" b="1"/>
            </a:lvl4pPr>
            <a:lvl5pPr marL="3251241" indent="0">
              <a:buNone/>
              <a:defRPr sz="2844" b="1"/>
            </a:lvl5pPr>
            <a:lvl6pPr marL="4064051" indent="0">
              <a:buNone/>
              <a:defRPr sz="2844" b="1"/>
            </a:lvl6pPr>
            <a:lvl7pPr marL="4876861" indent="0">
              <a:buNone/>
              <a:defRPr sz="2844" b="1"/>
            </a:lvl7pPr>
            <a:lvl8pPr marL="5689671" indent="0">
              <a:buNone/>
              <a:defRPr sz="2844" b="1"/>
            </a:lvl8pPr>
            <a:lvl9pPr marL="6502481" indent="0">
              <a:buNone/>
              <a:defRPr sz="284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12/10/2022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800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12/10/2022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294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12/10/2022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210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5689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5689"/>
            </a:lvl1pPr>
            <a:lvl2pPr>
              <a:defRPr sz="4978"/>
            </a:lvl2pPr>
            <a:lvl3pPr>
              <a:defRPr sz="4267"/>
            </a:lvl3pPr>
            <a:lvl4pPr>
              <a:defRPr sz="3556"/>
            </a:lvl4pPr>
            <a:lvl5pPr>
              <a:defRPr sz="3556"/>
            </a:lvl5pPr>
            <a:lvl6pPr>
              <a:defRPr sz="3556"/>
            </a:lvl6pPr>
            <a:lvl7pPr>
              <a:defRPr sz="3556"/>
            </a:lvl7pPr>
            <a:lvl8pPr>
              <a:defRPr sz="3556"/>
            </a:lvl8pPr>
            <a:lvl9pPr>
              <a:defRPr sz="355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2844"/>
            </a:lvl1pPr>
            <a:lvl2pPr marL="812810" indent="0">
              <a:buNone/>
              <a:defRPr sz="2489"/>
            </a:lvl2pPr>
            <a:lvl3pPr marL="1625620" indent="0">
              <a:buNone/>
              <a:defRPr sz="2133"/>
            </a:lvl3pPr>
            <a:lvl4pPr marL="2438430" indent="0">
              <a:buNone/>
              <a:defRPr sz="1778"/>
            </a:lvl4pPr>
            <a:lvl5pPr marL="3251241" indent="0">
              <a:buNone/>
              <a:defRPr sz="1778"/>
            </a:lvl5pPr>
            <a:lvl6pPr marL="4064051" indent="0">
              <a:buNone/>
              <a:defRPr sz="1778"/>
            </a:lvl6pPr>
            <a:lvl7pPr marL="4876861" indent="0">
              <a:buNone/>
              <a:defRPr sz="1778"/>
            </a:lvl7pPr>
            <a:lvl8pPr marL="5689671" indent="0">
              <a:buNone/>
              <a:defRPr sz="1778"/>
            </a:lvl8pPr>
            <a:lvl9pPr marL="6502481" indent="0">
              <a:buNone/>
              <a:defRPr sz="177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385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5689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5689"/>
            </a:lvl1pPr>
            <a:lvl2pPr marL="812810" indent="0">
              <a:buNone/>
              <a:defRPr sz="4978"/>
            </a:lvl2pPr>
            <a:lvl3pPr marL="1625620" indent="0">
              <a:buNone/>
              <a:defRPr sz="4267"/>
            </a:lvl3pPr>
            <a:lvl4pPr marL="2438430" indent="0">
              <a:buNone/>
              <a:defRPr sz="3556"/>
            </a:lvl4pPr>
            <a:lvl5pPr marL="3251241" indent="0">
              <a:buNone/>
              <a:defRPr sz="3556"/>
            </a:lvl5pPr>
            <a:lvl6pPr marL="4064051" indent="0">
              <a:buNone/>
              <a:defRPr sz="3556"/>
            </a:lvl6pPr>
            <a:lvl7pPr marL="4876861" indent="0">
              <a:buNone/>
              <a:defRPr sz="3556"/>
            </a:lvl7pPr>
            <a:lvl8pPr marL="5689671" indent="0">
              <a:buNone/>
              <a:defRPr sz="3556"/>
            </a:lvl8pPr>
            <a:lvl9pPr marL="6502481" indent="0">
              <a:buNone/>
              <a:defRPr sz="3556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2844"/>
            </a:lvl1pPr>
            <a:lvl2pPr marL="812810" indent="0">
              <a:buNone/>
              <a:defRPr sz="2489"/>
            </a:lvl2pPr>
            <a:lvl3pPr marL="1625620" indent="0">
              <a:buNone/>
              <a:defRPr sz="2133"/>
            </a:lvl3pPr>
            <a:lvl4pPr marL="2438430" indent="0">
              <a:buNone/>
              <a:defRPr sz="1778"/>
            </a:lvl4pPr>
            <a:lvl5pPr marL="3251241" indent="0">
              <a:buNone/>
              <a:defRPr sz="1778"/>
            </a:lvl5pPr>
            <a:lvl6pPr marL="4064051" indent="0">
              <a:buNone/>
              <a:defRPr sz="1778"/>
            </a:lvl6pPr>
            <a:lvl7pPr marL="4876861" indent="0">
              <a:buNone/>
              <a:defRPr sz="1778"/>
            </a:lvl7pPr>
            <a:lvl8pPr marL="5689671" indent="0">
              <a:buNone/>
              <a:defRPr sz="1778"/>
            </a:lvl8pPr>
            <a:lvl9pPr marL="6502481" indent="0">
              <a:buNone/>
              <a:defRPr sz="177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423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073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7130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" name="Google Shape;53;p13">
            <a:extLst>
              <a:ext uri="{FF2B5EF4-FFF2-40B4-BE49-F238E27FC236}">
                <a16:creationId xmlns:a16="http://schemas.microsoft.com/office/drawing/2014/main" id="{3DF01489-1CFF-05AD-2B7C-A8503920BEAA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9EADF1-2664-4779-9949-2F9900DBB6E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355485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" name="Google Shape;8;p1">
            <a:extLst>
              <a:ext uri="{FF2B5EF4-FFF2-40B4-BE49-F238E27FC236}">
                <a16:creationId xmlns:a16="http://schemas.microsoft.com/office/drawing/2014/main" id="{D5DF2ED2-2675-905D-7FEB-83507A8375D1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8EE1DC-9738-41C5-9D50-378F5C23D6D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878373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4" name="Google Shape;84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5" name="Google Shape;85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88" name="Google Shape;8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9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2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14"/>
          <p:cNvSpPr txBox="1">
            <a:spLocks noGrp="1"/>
          </p:cNvSpPr>
          <p:nvPr>
            <p:ph type="body" idx="2"/>
          </p:nvPr>
        </p:nvSpPr>
        <p:spPr>
          <a:xfrm>
            <a:off x="4832399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6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7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8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18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199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1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199" cy="1235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18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9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0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20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311760" y="105840"/>
            <a:ext cx="851976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1976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7150524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0405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1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12/10/2022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1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1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86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EFEFE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672" r:id="rId10"/>
    <p:sldLayoutId id="214748367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9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.jpe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.jpe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Рисунок 25">
            <a:extLst>
              <a:ext uri="{FF2B5EF4-FFF2-40B4-BE49-F238E27FC236}">
                <a16:creationId xmlns:a16="http://schemas.microsoft.com/office/drawing/2014/main" id="{F424B4DF-6D79-E481-C5BB-6488907C76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1252" y="540277"/>
            <a:ext cx="5607423" cy="4603223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270E211-4E24-3B17-2B68-3218D1E20339}"/>
              </a:ext>
            </a:extLst>
          </p:cNvPr>
          <p:cNvSpPr/>
          <p:nvPr/>
        </p:nvSpPr>
        <p:spPr>
          <a:xfrm>
            <a:off x="-1446" y="1051125"/>
            <a:ext cx="9151233" cy="897038"/>
          </a:xfrm>
          <a:prstGeom prst="rect">
            <a:avLst/>
          </a:prstGeom>
          <a:solidFill>
            <a:srgbClr val="E7E6E6">
              <a:alpha val="4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7" name="Рисунок 5">
            <a:extLst>
              <a:ext uri="{FF2B5EF4-FFF2-40B4-BE49-F238E27FC236}">
                <a16:creationId xmlns:a16="http://schemas.microsoft.com/office/drawing/2014/main" id="{11B0487C-3C5D-F54C-E30A-5B8AC99773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71438"/>
            <a:ext cx="866775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Рисунок 15">
            <a:extLst>
              <a:ext uri="{FF2B5EF4-FFF2-40B4-BE49-F238E27FC236}">
                <a16:creationId xmlns:a16="http://schemas.microsoft.com/office/drawing/2014/main" id="{0AB4D3F7-F64F-0D61-CEE6-D6C5A21E9C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1150" y="187325"/>
            <a:ext cx="68421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Рисунок 8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72606837-5FE3-4F0B-70F3-710D776F42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125" y="206375"/>
            <a:ext cx="1144588" cy="59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6234082-CCA8-9A1E-FB79-CEC195EEEB8F}"/>
              </a:ext>
            </a:extLst>
          </p:cNvPr>
          <p:cNvSpPr txBox="1"/>
          <p:nvPr/>
        </p:nvSpPr>
        <p:spPr>
          <a:xfrm>
            <a:off x="330200" y="1997275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1200">
                <a:latin typeface="Bahnschrift Light" panose="020B0502040204020203" pitchFamily="34" charset="0"/>
                <a:cs typeface="Segoe UI"/>
              </a:rPr>
              <a:t>Южный Федеральный Университет</a:t>
            </a:r>
            <a:r>
              <a:rPr lang="en-US" sz="1200">
                <a:latin typeface="Bahnschrift Light" panose="020B0502040204020203" pitchFamily="34" charset="0"/>
                <a:cs typeface="Segoe UI"/>
              </a:rPr>
              <a:t>​</a:t>
            </a:r>
          </a:p>
          <a:p>
            <a:r>
              <a:rPr lang="ru-RU" sz="1200">
                <a:latin typeface="Bahnschrift Light" panose="020B0502040204020203" pitchFamily="34" charset="0"/>
                <a:cs typeface="Segoe UI"/>
              </a:rPr>
              <a:t>Академия Архитектуры и Искусств</a:t>
            </a:r>
          </a:p>
          <a:p>
            <a:r>
              <a:rPr lang="en-US" sz="1200">
                <a:latin typeface="Bahnschrift SemiBold SemiConden"/>
                <a:cs typeface="Segoe UI"/>
              </a:rPr>
              <a:t>​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B0639429-350A-EC6B-C375-CDE2D793AC11}"/>
              </a:ext>
            </a:extLst>
          </p:cNvPr>
          <p:cNvSpPr/>
          <p:nvPr/>
        </p:nvSpPr>
        <p:spPr>
          <a:xfrm>
            <a:off x="-17933" y="5117700"/>
            <a:ext cx="9151233" cy="195323"/>
          </a:xfrm>
          <a:prstGeom prst="rect">
            <a:avLst/>
          </a:prstGeom>
          <a:solidFill>
            <a:srgbClr val="E7E6E6">
              <a:alpha val="4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E645D1-65D9-EE16-7E04-18C28F9FFF49}"/>
              </a:ext>
            </a:extLst>
          </p:cNvPr>
          <p:cNvSpPr txBox="1"/>
          <p:nvPr/>
        </p:nvSpPr>
        <p:spPr>
          <a:xfrm>
            <a:off x="339725" y="2480955"/>
            <a:ext cx="26911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>
                <a:latin typeface="Bahnschrift Light" panose="020B0502040204020203" pitchFamily="34" charset="0"/>
              </a:rPr>
              <a:t>Институт управления в экономических, экологических и социальных системах Инженерно-технологической академии ЮФУ</a:t>
            </a:r>
          </a:p>
        </p:txBody>
      </p:sp>
      <p:sp>
        <p:nvSpPr>
          <p:cNvPr id="6150" name="Google Shape;54;p13">
            <a:extLst>
              <a:ext uri="{FF2B5EF4-FFF2-40B4-BE49-F238E27FC236}">
                <a16:creationId xmlns:a16="http://schemas.microsoft.com/office/drawing/2014/main" id="{2A0ABCD2-34F6-CFB4-486E-155477B5E3BC}"/>
              </a:ext>
            </a:extLst>
          </p:cNvPr>
          <p:cNvSpPr txBox="1">
            <a:spLocks noGrp="1"/>
          </p:cNvSpPr>
          <p:nvPr>
            <p:ph type="ctrTitle" idx="4294967295"/>
          </p:nvPr>
        </p:nvSpPr>
        <p:spPr>
          <a:xfrm>
            <a:off x="338604" y="1023957"/>
            <a:ext cx="7073128" cy="929342"/>
          </a:xfrm>
        </p:spPr>
        <p:txBody>
          <a:bodyPr anchor="ctr">
            <a:normAutofit/>
          </a:bodyPr>
          <a:lstStyle/>
          <a:p>
            <a:pPr>
              <a:spcAft>
                <a:spcPct val="0"/>
              </a:spcAft>
            </a:pPr>
            <a:r>
              <a:rPr lang="ru-RU" altLang="ru-RU" sz="2400" b="1">
                <a:latin typeface="Bahnschrift SemiBold SemiConden"/>
                <a:cs typeface="Arial"/>
              </a:rPr>
              <a:t>SBS 1.0 а 24 СИСТЕМА НАВИГАЦИИ ТУРИСТИЧЕСКОГО ЦЕНТРА ДЛЯ РОСТОВСКОЙ ОБЛАСТИ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11340D0-152F-5447-31DE-3C1DE6DEFB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5068" y="112922"/>
            <a:ext cx="461951" cy="461951"/>
          </a:xfrm>
          <a:prstGeom prst="rect">
            <a:avLst/>
          </a:prstGeom>
        </p:spPr>
      </p:pic>
      <p:pic>
        <p:nvPicPr>
          <p:cNvPr id="3" name="Рисунок 15">
            <a:extLst>
              <a:ext uri="{FF2B5EF4-FFF2-40B4-BE49-F238E27FC236}">
                <a16:creationId xmlns:a16="http://schemas.microsoft.com/office/drawing/2014/main" id="{EBDAC0CC-1D90-16D8-2150-3D0F10E099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5051" y="130373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A38FCAC-7A7D-8D7E-EFB3-A18684642654}"/>
              </a:ext>
            </a:extLst>
          </p:cNvPr>
          <p:cNvSpPr txBox="1"/>
          <p:nvPr/>
        </p:nvSpPr>
        <p:spPr>
          <a:xfrm>
            <a:off x="883546" y="2900137"/>
            <a:ext cx="7376901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000" b="1" err="1">
                <a:latin typeface="Bahnschrift SemiBold SemiConden"/>
                <a:cs typeface="Arial"/>
              </a:rPr>
              <a:t>Какими</a:t>
            </a:r>
            <a:r>
              <a:rPr lang="en-US" sz="4000" b="1">
                <a:latin typeface="Bahnschrift SemiBold SemiConden"/>
                <a:cs typeface="Arial"/>
              </a:rPr>
              <a:t> </a:t>
            </a:r>
            <a:r>
              <a:rPr lang="en-US" sz="4000" b="1" err="1">
                <a:latin typeface="Bahnschrift SemiBold SemiConden"/>
                <a:cs typeface="Arial"/>
              </a:rPr>
              <a:t>способами</a:t>
            </a:r>
            <a:r>
              <a:rPr lang="en-US" sz="4000" b="1">
                <a:latin typeface="Bahnschrift SemiBold SemiConden"/>
                <a:cs typeface="Arial"/>
              </a:rPr>
              <a:t> </a:t>
            </a:r>
            <a:r>
              <a:rPr lang="en-US" sz="4000" b="1" err="1">
                <a:latin typeface="Bahnschrift SemiBold SemiConden"/>
                <a:cs typeface="Arial"/>
              </a:rPr>
              <a:t>добраться</a:t>
            </a:r>
            <a:r>
              <a:rPr lang="en-US" sz="4000" b="1">
                <a:latin typeface="Bahnschrift SemiBold SemiConden"/>
                <a:cs typeface="Arial"/>
              </a:rPr>
              <a:t>?</a:t>
            </a:r>
            <a:endParaRPr lang="en-US" sz="4000" b="1">
              <a:latin typeface="Bahnschrift SemiBold SemiConden"/>
            </a:endParaRPr>
          </a:p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23A7FE0-0AE9-C501-C804-0B346C06957F}"/>
              </a:ext>
            </a:extLst>
          </p:cNvPr>
          <p:cNvSpPr txBox="1"/>
          <p:nvPr/>
        </p:nvSpPr>
        <p:spPr>
          <a:xfrm>
            <a:off x="2399004" y="1507928"/>
            <a:ext cx="51363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err="1">
                <a:latin typeface="Bahnschrift SemiBold SemiConden"/>
                <a:cs typeface="Arial"/>
              </a:rPr>
              <a:t>Что</a:t>
            </a:r>
            <a:r>
              <a:rPr lang="en-US" sz="4000" b="1">
                <a:latin typeface="Bahnschrift SemiBold SemiConden"/>
                <a:cs typeface="Arial"/>
              </a:rPr>
              <a:t> </a:t>
            </a:r>
            <a:r>
              <a:rPr lang="en-US" sz="4000" b="1" err="1">
                <a:latin typeface="Bahnschrift SemiBold SemiConden"/>
                <a:cs typeface="Arial"/>
              </a:rPr>
              <a:t>посмотреть</a:t>
            </a:r>
            <a:r>
              <a:rPr lang="ru-RU" sz="4000" b="1">
                <a:latin typeface="Bahnschrift SemiBold SemiConden"/>
                <a:cs typeface="Arial"/>
              </a:rPr>
              <a:t> в РО</a:t>
            </a:r>
            <a:r>
              <a:rPr lang="en-US" sz="4000" b="1">
                <a:latin typeface="Bahnschrift SemiBold SemiConden"/>
                <a:cs typeface="Arial"/>
              </a:rPr>
              <a:t>?</a:t>
            </a:r>
            <a:endParaRPr lang="ru-RU" sz="4000"/>
          </a:p>
          <a:p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A8F5171-4E22-F5BF-B124-F710CA4F7816}"/>
              </a:ext>
            </a:extLst>
          </p:cNvPr>
          <p:cNvSpPr txBox="1"/>
          <p:nvPr/>
        </p:nvSpPr>
        <p:spPr>
          <a:xfrm>
            <a:off x="1608638" y="2192251"/>
            <a:ext cx="604101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err="1">
                <a:latin typeface="Bahnschrift SemiBold SemiConden"/>
                <a:cs typeface="Arial"/>
              </a:rPr>
              <a:t>Как</a:t>
            </a:r>
            <a:r>
              <a:rPr lang="en-US" sz="4000" b="1">
                <a:latin typeface="Bahnschrift SemiBold SemiConden"/>
                <a:cs typeface="Arial"/>
              </a:rPr>
              <a:t> </a:t>
            </a:r>
            <a:r>
              <a:rPr lang="en-US" sz="4000" b="1" err="1">
                <a:latin typeface="Bahnschrift SemiBold SemiConden"/>
                <a:cs typeface="Arial"/>
              </a:rPr>
              <a:t>спланировать</a:t>
            </a:r>
            <a:r>
              <a:rPr lang="en-US" sz="4000" b="1">
                <a:latin typeface="Bahnschrift SemiBold SemiConden"/>
                <a:cs typeface="Arial"/>
              </a:rPr>
              <a:t> </a:t>
            </a:r>
            <a:r>
              <a:rPr lang="en-US" sz="4000" b="1" err="1">
                <a:latin typeface="Bahnschrift SemiBold SemiConden"/>
                <a:cs typeface="Arial"/>
              </a:rPr>
              <a:t>поездку</a:t>
            </a:r>
            <a:r>
              <a:rPr lang="en-US" sz="4000" b="1">
                <a:latin typeface="Bahnschrift SemiBold SemiConden"/>
                <a:cs typeface="Arial"/>
              </a:rPr>
              <a:t>?</a:t>
            </a:r>
            <a:endParaRPr lang="en-US" sz="4000" b="1">
              <a:latin typeface="Bahnschrift SemiBold SemiConden"/>
            </a:endParaRPr>
          </a:p>
        </p:txBody>
      </p:sp>
    </p:spTree>
    <p:extLst>
      <p:ext uri="{BB962C8B-B14F-4D97-AF65-F5344CB8AC3E}">
        <p14:creationId xmlns:p14="http://schemas.microsoft.com/office/powerpoint/2010/main" val="19108002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11340D0-152F-5447-31DE-3C1DE6DEFB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5068" y="112922"/>
            <a:ext cx="461951" cy="461951"/>
          </a:xfrm>
          <a:prstGeom prst="rect">
            <a:avLst/>
          </a:prstGeom>
        </p:spPr>
      </p:pic>
      <p:pic>
        <p:nvPicPr>
          <p:cNvPr id="3" name="Рисунок 15">
            <a:extLst>
              <a:ext uri="{FF2B5EF4-FFF2-40B4-BE49-F238E27FC236}">
                <a16:creationId xmlns:a16="http://schemas.microsoft.com/office/drawing/2014/main" id="{EBDAC0CC-1D90-16D8-2150-3D0F10E099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5051" y="130373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Google Shape;106;p26">
            <a:extLst>
              <a:ext uri="{FF2B5EF4-FFF2-40B4-BE49-F238E27FC236}">
                <a16:creationId xmlns:a16="http://schemas.microsoft.com/office/drawing/2014/main" id="{6592B66E-1D83-44E3-C4EA-B2B0135548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894" y="343897"/>
            <a:ext cx="3698891" cy="720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ru-RU" sz="2400" b="1">
                <a:solidFill>
                  <a:schemeClr val="tx1"/>
                </a:solidFill>
                <a:latin typeface="Bahnschrift SemiBold SemiConden"/>
                <a:cs typeface="Calibri"/>
              </a:rPr>
              <a:t>Целевая аудитория</a:t>
            </a:r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A6DA13-E70A-8FEB-8782-C372B335FA66}"/>
              </a:ext>
            </a:extLst>
          </p:cNvPr>
          <p:cNvSpPr txBox="1"/>
          <p:nvPr/>
        </p:nvSpPr>
        <p:spPr>
          <a:xfrm>
            <a:off x="1026117" y="3276614"/>
            <a:ext cx="1612912" cy="33855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600" dirty="0">
                <a:latin typeface="Bahnschrift SemiBold SemiConden"/>
                <a:cs typeface="Arial"/>
              </a:rPr>
              <a:t>Жители</a:t>
            </a:r>
            <a:r>
              <a:rPr lang="ru-RU" sz="1600" u="none" strike="noStrike" cap="none" normalizeH="0" baseline="0" noProof="0" dirty="0">
                <a:ln>
                  <a:noFill/>
                </a:ln>
                <a:effectLst/>
                <a:latin typeface="Bahnschrift SemiBold SemiConden"/>
                <a:cs typeface="Arial"/>
              </a:rPr>
              <a:t> РО</a:t>
            </a:r>
            <a:endParaRPr lang="ru-RU" dirty="0">
              <a:latin typeface="Bahnschrift SemiBold SemiConden"/>
              <a:cs typeface="Arial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FACE17D-40EF-F285-1223-41411F231E98}"/>
              </a:ext>
            </a:extLst>
          </p:cNvPr>
          <p:cNvSpPr txBox="1"/>
          <p:nvPr/>
        </p:nvSpPr>
        <p:spPr>
          <a:xfrm>
            <a:off x="3556699" y="3238134"/>
            <a:ext cx="202926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u="none" strike="noStrike" cap="none" normalizeH="0" baseline="0" noProof="0">
                <a:ln>
                  <a:noFill/>
                </a:ln>
                <a:effectLst/>
                <a:latin typeface="Bahnschrift SemiBold SemiConden" panose="020B0502040204020203" pitchFamily="34" charset="0"/>
              </a:rPr>
              <a:t>Гости области</a:t>
            </a:r>
            <a:endParaRPr lang="ru-RU" sz="1600">
              <a:latin typeface="Bahnschrift SemiBold SemiConden" panose="020B0502040204020203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DA476CB-B4E8-517E-D6E3-762216E704B8}"/>
              </a:ext>
            </a:extLst>
          </p:cNvPr>
          <p:cNvSpPr txBox="1"/>
          <p:nvPr/>
        </p:nvSpPr>
        <p:spPr>
          <a:xfrm>
            <a:off x="6474399" y="3223359"/>
            <a:ext cx="173227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anose="020B0604020202020204" pitchFamily="34" charset="0"/>
              <a:buNone/>
            </a:pPr>
            <a:r>
              <a:rPr lang="ru-RU" altLang="ru-RU" sz="1600" b="1" u="none" strike="noStrike" cap="none" normalizeH="0" baseline="0">
                <a:ln>
                  <a:noFill/>
                </a:ln>
                <a:effectLst/>
                <a:latin typeface="Bahnschrift SemiBold SemiConden" panose="020B0502040204020203" pitchFamily="34" charset="0"/>
              </a:rPr>
              <a:t>Автотуристы</a:t>
            </a:r>
            <a:endParaRPr lang="ru-RU" altLang="ru-RU" b="1" u="none" strike="noStrike" cap="none" normalizeH="0" baseline="0">
              <a:ln>
                <a:noFill/>
              </a:ln>
              <a:effectLst/>
              <a:latin typeface="Bahnschrift SemiBold SemiConden" panose="020B0502040204020203" pitchFamily="34" charset="0"/>
            </a:endParaRPr>
          </a:p>
        </p:txBody>
      </p:sp>
      <p:pic>
        <p:nvPicPr>
          <p:cNvPr id="7" name="Рисунок 7">
            <a:extLst>
              <a:ext uri="{FF2B5EF4-FFF2-40B4-BE49-F238E27FC236}">
                <a16:creationId xmlns:a16="http://schemas.microsoft.com/office/drawing/2014/main" id="{7747AE95-B7CF-84E2-30D8-CB7812C0B6A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768" t="-1322" r="43252" b="633"/>
          <a:stretch/>
        </p:blipFill>
        <p:spPr>
          <a:xfrm>
            <a:off x="1093009" y="1287313"/>
            <a:ext cx="1484279" cy="2168350"/>
          </a:xfrm>
          <a:prstGeom prst="rect">
            <a:avLst/>
          </a:prstGeom>
        </p:spPr>
      </p:pic>
      <p:pic>
        <p:nvPicPr>
          <p:cNvPr id="8" name="Рисунок 9">
            <a:extLst>
              <a:ext uri="{FF2B5EF4-FFF2-40B4-BE49-F238E27FC236}">
                <a16:creationId xmlns:a16="http://schemas.microsoft.com/office/drawing/2014/main" id="{DA7EC6C6-44A7-5090-F8EB-5BCF7ABB0C4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2508" r="17016" b="-441"/>
          <a:stretch/>
        </p:blipFill>
        <p:spPr>
          <a:xfrm>
            <a:off x="3948393" y="1338675"/>
            <a:ext cx="1253233" cy="2163613"/>
          </a:xfrm>
          <a:prstGeom prst="rect">
            <a:avLst/>
          </a:prstGeom>
        </p:spPr>
      </p:pic>
      <p:pic>
        <p:nvPicPr>
          <p:cNvPr id="10" name="Рисунок 10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063B6DC9-FBDA-DE21-0799-8DE70B4FA5E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5246" y="1618391"/>
            <a:ext cx="1911164" cy="1906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3283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11340D0-152F-5447-31DE-3C1DE6DEFB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5068" y="112922"/>
            <a:ext cx="461951" cy="461951"/>
          </a:xfrm>
          <a:prstGeom prst="rect">
            <a:avLst/>
          </a:prstGeom>
        </p:spPr>
      </p:pic>
      <p:pic>
        <p:nvPicPr>
          <p:cNvPr id="3" name="Рисунок 15">
            <a:extLst>
              <a:ext uri="{FF2B5EF4-FFF2-40B4-BE49-F238E27FC236}">
                <a16:creationId xmlns:a16="http://schemas.microsoft.com/office/drawing/2014/main" id="{EBDAC0CC-1D90-16D8-2150-3D0F10E099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5051" y="130373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Рисунок 20" descr="Изображение выглядит как карта&#10;&#10;Автоматически созданное описание">
            <a:extLst>
              <a:ext uri="{FF2B5EF4-FFF2-40B4-BE49-F238E27FC236}">
                <a16:creationId xmlns:a16="http://schemas.microsoft.com/office/drawing/2014/main" id="{CA8C7F24-7BB2-AB15-BF3C-DCCAB417357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-980" r="15366" b="817"/>
          <a:stretch/>
        </p:blipFill>
        <p:spPr>
          <a:xfrm>
            <a:off x="1207150" y="47625"/>
            <a:ext cx="5938675" cy="5313107"/>
          </a:xfrm>
          <a:prstGeom prst="rect">
            <a:avLst/>
          </a:prstGeom>
        </p:spPr>
      </p:pic>
      <p:pic>
        <p:nvPicPr>
          <p:cNvPr id="23" name="Рисунок 20" descr="Изображение выглядит как карта&#10;&#10;Автоматически созданное описание">
            <a:extLst>
              <a:ext uri="{FF2B5EF4-FFF2-40B4-BE49-F238E27FC236}">
                <a16:creationId xmlns:a16="http://schemas.microsoft.com/office/drawing/2014/main" id="{1AA2E677-E332-7EAC-71DC-C86C11081E3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4371" t="35784" r="-1343" b="45915"/>
          <a:stretch/>
        </p:blipFill>
        <p:spPr>
          <a:xfrm>
            <a:off x="7830718" y="603608"/>
            <a:ext cx="1372813" cy="1103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7146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5">
            <a:extLst>
              <a:ext uri="{FF2B5EF4-FFF2-40B4-BE49-F238E27FC236}">
                <a16:creationId xmlns:a16="http://schemas.microsoft.com/office/drawing/2014/main" id="{D8C01E2D-7E12-6F27-DCB4-B59CD4DBBD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7986" y="504197"/>
            <a:ext cx="5786014" cy="4639303"/>
          </a:xfrm>
          <a:prstGeom prst="rect">
            <a:avLst/>
          </a:prstGeom>
        </p:spPr>
      </p:pic>
      <p:pic>
        <p:nvPicPr>
          <p:cNvPr id="13" name="Рисунок 6">
            <a:extLst>
              <a:ext uri="{FF2B5EF4-FFF2-40B4-BE49-F238E27FC236}">
                <a16:creationId xmlns:a16="http://schemas.microsoft.com/office/drawing/2014/main" id="{53CB866B-4AFD-7214-F435-50E7986ABC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8175" y="3427630"/>
            <a:ext cx="1312501" cy="1027897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11340D0-152F-5447-31DE-3C1DE6DEFB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5068" y="112922"/>
            <a:ext cx="461951" cy="461951"/>
          </a:xfrm>
          <a:prstGeom prst="rect">
            <a:avLst/>
          </a:prstGeom>
        </p:spPr>
      </p:pic>
      <p:pic>
        <p:nvPicPr>
          <p:cNvPr id="3" name="Рисунок 15">
            <a:extLst>
              <a:ext uri="{FF2B5EF4-FFF2-40B4-BE49-F238E27FC236}">
                <a16:creationId xmlns:a16="http://schemas.microsoft.com/office/drawing/2014/main" id="{EBDAC0CC-1D90-16D8-2150-3D0F10E099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5051" y="130373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F243D11-0D1D-AB30-F503-09DCB99BAB66}"/>
              </a:ext>
            </a:extLst>
          </p:cNvPr>
          <p:cNvSpPr txBox="1"/>
          <p:nvPr/>
        </p:nvSpPr>
        <p:spPr>
          <a:xfrm>
            <a:off x="606203" y="251707"/>
            <a:ext cx="1436909" cy="5232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ru" sz="2800">
                <a:latin typeface="Bahnschrift SemiBold SemiConden" panose="020B0502040204020203" pitchFamily="34" charset="0"/>
                <a:cs typeface="Calibri"/>
              </a:rPr>
              <a:t>Цели</a:t>
            </a:r>
            <a:endParaRPr lang="ru-RU" sz="2800">
              <a:latin typeface="Bahnschrift SemiBold SemiConden" panose="020B0502040204020203" pitchFamily="34" charset="0"/>
              <a:cs typeface="Calibri" panose="020F0502020204030204" pitchFamily="34" charset="0"/>
            </a:endParaRPr>
          </a:p>
        </p:txBody>
      </p:sp>
      <p:sp>
        <p:nvSpPr>
          <p:cNvPr id="11" name="Google Shape;111;p26">
            <a:extLst>
              <a:ext uri="{FF2B5EF4-FFF2-40B4-BE49-F238E27FC236}">
                <a16:creationId xmlns:a16="http://schemas.microsoft.com/office/drawing/2014/main" id="{84B6E5BF-2D3D-02BB-7278-1D9261286C48}"/>
              </a:ext>
            </a:extLst>
          </p:cNvPr>
          <p:cNvSpPr txBox="1"/>
          <p:nvPr/>
        </p:nvSpPr>
        <p:spPr>
          <a:xfrm>
            <a:off x="436163" y="890184"/>
            <a:ext cx="2819356" cy="4178312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36000" rIns="91425" bIns="36000" anchor="t" anchorCtr="0">
            <a:noAutofit/>
          </a:bodyPr>
          <a:lstStyle/>
          <a:p>
            <a:pPr marL="285750" indent="-28575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sz="1600">
                <a:solidFill>
                  <a:schemeClr val="tx1"/>
                </a:solidFill>
                <a:latin typeface="Bahnschrift SemiBold SemiConden"/>
                <a:cs typeface="Calibri"/>
              </a:rPr>
              <a:t>ОПРЕДЕЛЕНИЕ НОВЫХ ТОЧЕК ПРИТЯЖЕНИЯ РОСТОВСКОЙ ОБЛАСТИ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ru-RU" sz="1600">
              <a:solidFill>
                <a:schemeClr val="tx1"/>
              </a:solidFill>
              <a:latin typeface="Bahnschrift SemiBold SemiConden"/>
              <a:cs typeface="Calibri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sz="1600">
                <a:solidFill>
                  <a:schemeClr val="tx1"/>
                </a:solidFill>
                <a:latin typeface="Bahnschrift SemiBold SemiConden"/>
                <a:cs typeface="Calibri"/>
              </a:rPr>
              <a:t>ПОСТРОЕНИЕ ТУРИСТИЧЕСКИХ МАРШРУТОВ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ru-RU" sz="1600">
              <a:solidFill>
                <a:schemeClr val="tx1"/>
              </a:solidFill>
              <a:latin typeface="Bahnschrift SemiBold SemiConden"/>
              <a:cs typeface="Calibri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sz="1600">
                <a:solidFill>
                  <a:schemeClr val="tx1"/>
                </a:solidFill>
                <a:latin typeface="Bahnschrift SemiBold SemiConden"/>
                <a:cs typeface="Calibri"/>
              </a:rPr>
              <a:t>РАЗРАБОТКА СЦЕНАРИЯ ИСПОЛЬЗОВАНИЯ ТЕРРИТОРИЙ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ru-RU" sz="1600">
              <a:solidFill>
                <a:schemeClr val="tx1"/>
              </a:solidFill>
              <a:latin typeface="Bahnschrift SemiBold SemiConden"/>
              <a:cs typeface="Calibri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sz="1600">
                <a:solidFill>
                  <a:schemeClr val="tx1"/>
                </a:solidFill>
                <a:latin typeface="Bahnschrift SemiBold SemiConden"/>
                <a:cs typeface="Calibri"/>
              </a:rPr>
              <a:t>АДАПТАЦИЯ СУЩЕСТВУЮЩИХ МЕРОПРИЯТИЙ</a:t>
            </a:r>
            <a:endParaRPr sz="1600">
              <a:solidFill>
                <a:schemeClr val="tx1"/>
              </a:solidFill>
              <a:latin typeface="Bahnschrift SemiBold SemiConden"/>
              <a:ea typeface="PT Sans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28869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11340D0-152F-5447-31DE-3C1DE6DEFB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5068" y="112922"/>
            <a:ext cx="461951" cy="461951"/>
          </a:xfrm>
          <a:prstGeom prst="rect">
            <a:avLst/>
          </a:prstGeom>
        </p:spPr>
      </p:pic>
      <p:pic>
        <p:nvPicPr>
          <p:cNvPr id="3" name="Рисунок 15">
            <a:extLst>
              <a:ext uri="{FF2B5EF4-FFF2-40B4-BE49-F238E27FC236}">
                <a16:creationId xmlns:a16="http://schemas.microsoft.com/office/drawing/2014/main" id="{EBDAC0CC-1D90-16D8-2150-3D0F10E099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5051" y="130373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B3018919-A668-A0B0-F099-E390FDD70640}"/>
              </a:ext>
            </a:extLst>
          </p:cNvPr>
          <p:cNvSpPr txBox="1"/>
          <p:nvPr/>
        </p:nvSpPr>
        <p:spPr>
          <a:xfrm>
            <a:off x="477831" y="338466"/>
            <a:ext cx="5272887" cy="5232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ru-RU" sz="2800">
                <a:latin typeface="Bahnschrift SemiBold SemiConden"/>
                <a:cs typeface="Calibri"/>
              </a:rPr>
              <a:t>Мы предлагаем</a:t>
            </a:r>
            <a:endParaRPr lang="ru-RU" sz="2800">
              <a:latin typeface="Bahnschrift SemiBold SemiConden" panose="020B0502040204020203" pitchFamily="34" charset="0"/>
              <a:cs typeface="Calibri"/>
            </a:endParaRPr>
          </a:p>
        </p:txBody>
      </p:sp>
      <p:pic>
        <p:nvPicPr>
          <p:cNvPr id="5" name="Рисунок 5">
            <a:extLst>
              <a:ext uri="{FF2B5EF4-FFF2-40B4-BE49-F238E27FC236}">
                <a16:creationId xmlns:a16="http://schemas.microsoft.com/office/drawing/2014/main" id="{D829B686-E52C-5C9A-C27B-90A74D1711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4193" y="2243469"/>
            <a:ext cx="669852" cy="676497"/>
          </a:xfrm>
          <a:prstGeom prst="rect">
            <a:avLst/>
          </a:prstGeom>
        </p:spPr>
      </p:pic>
      <p:pic>
        <p:nvPicPr>
          <p:cNvPr id="6" name="Рисунок 6">
            <a:extLst>
              <a:ext uri="{FF2B5EF4-FFF2-40B4-BE49-F238E27FC236}">
                <a16:creationId xmlns:a16="http://schemas.microsoft.com/office/drawing/2014/main" id="{65838948-C222-4E8E-9863-BF5AE33557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26661" y="2243469"/>
            <a:ext cx="689788" cy="676497"/>
          </a:xfrm>
          <a:prstGeom prst="rect">
            <a:avLst/>
          </a:prstGeom>
        </p:spPr>
      </p:pic>
      <p:pic>
        <p:nvPicPr>
          <p:cNvPr id="7" name="Рисунок 7">
            <a:extLst>
              <a:ext uri="{FF2B5EF4-FFF2-40B4-BE49-F238E27FC236}">
                <a16:creationId xmlns:a16="http://schemas.microsoft.com/office/drawing/2014/main" id="{DB55FBBD-C2E7-3721-3EE2-EADF46AC78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68951" y="2177015"/>
            <a:ext cx="816049" cy="816049"/>
          </a:xfrm>
          <a:prstGeom prst="rect">
            <a:avLst/>
          </a:prstGeom>
        </p:spPr>
      </p:pic>
      <p:pic>
        <p:nvPicPr>
          <p:cNvPr id="8" name="Рисунок 8">
            <a:extLst>
              <a:ext uri="{FF2B5EF4-FFF2-40B4-BE49-F238E27FC236}">
                <a16:creationId xmlns:a16="http://schemas.microsoft.com/office/drawing/2014/main" id="{104F2D5B-33B8-B27C-A8B5-0D77E7AF650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98551" y="2243470"/>
            <a:ext cx="663208" cy="649917"/>
          </a:xfrm>
          <a:prstGeom prst="rect">
            <a:avLst/>
          </a:prstGeom>
        </p:spPr>
      </p:pic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2F059368-1946-4B91-82CF-574935C51634}"/>
              </a:ext>
            </a:extLst>
          </p:cNvPr>
          <p:cNvCxnSpPr/>
          <p:nvPr/>
        </p:nvCxnSpPr>
        <p:spPr>
          <a:xfrm flipV="1">
            <a:off x="1516469" y="3175148"/>
            <a:ext cx="6343649" cy="29238"/>
          </a:xfrm>
          <a:prstGeom prst="straightConnector1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66184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7D27784-9E73-512D-B5E0-706CB1E499CD}"/>
              </a:ext>
            </a:extLst>
          </p:cNvPr>
          <p:cNvSpPr txBox="1"/>
          <p:nvPr/>
        </p:nvSpPr>
        <p:spPr>
          <a:xfrm>
            <a:off x="5902723" y="25402"/>
            <a:ext cx="30289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>
                <a:latin typeface="Bahnschrift SemiBold SemiConden" panose="020B0502040204020203" pitchFamily="34" charset="0"/>
              </a:rPr>
              <a:t>Анализ гостей и жителей РО</a:t>
            </a:r>
          </a:p>
        </p:txBody>
      </p:sp>
      <p:pic>
        <p:nvPicPr>
          <p:cNvPr id="8" name="Рисунок 7" descr="Женщина с лентой на волосы">
            <a:extLst>
              <a:ext uri="{FF2B5EF4-FFF2-40B4-BE49-F238E27FC236}">
                <a16:creationId xmlns:a16="http://schemas.microsoft.com/office/drawing/2014/main" id="{7D6688FB-84E7-2B90-232F-47B0724DCF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6845869" y="1503544"/>
            <a:ext cx="1689978" cy="3202780"/>
          </a:xfrm>
          <a:prstGeom prst="rect">
            <a:avLst/>
          </a:prstGeom>
        </p:spPr>
      </p:pic>
      <p:pic>
        <p:nvPicPr>
          <p:cNvPr id="10" name="Рисунок 9" descr="Велосипед">
            <a:extLst>
              <a:ext uri="{FF2B5EF4-FFF2-40B4-BE49-F238E27FC236}">
                <a16:creationId xmlns:a16="http://schemas.microsoft.com/office/drawing/2014/main" id="{B372C6BB-91F5-CF68-E9C6-F9009886E4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5551434" y="2032182"/>
            <a:ext cx="3728346" cy="372834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2150104-DD7B-4ED3-B8E7-D26ED0C01407}"/>
              </a:ext>
            </a:extLst>
          </p:cNvPr>
          <p:cNvSpPr txBox="1"/>
          <p:nvPr/>
        </p:nvSpPr>
        <p:spPr>
          <a:xfrm>
            <a:off x="5702499" y="1225792"/>
            <a:ext cx="3084512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b="1" dirty="0" err="1">
                <a:solidFill>
                  <a:srgbClr val="EF8600"/>
                </a:solidFill>
                <a:latin typeface="Arial"/>
                <a:cs typeface="Arial"/>
              </a:rPr>
              <a:t>Средний</a:t>
            </a:r>
            <a:r>
              <a:rPr lang="en-US" sz="1200" b="1" dirty="0">
                <a:solidFill>
                  <a:srgbClr val="EF8600"/>
                </a:solidFill>
                <a:latin typeface="Arial"/>
                <a:cs typeface="Arial"/>
              </a:rPr>
              <a:t> </a:t>
            </a:r>
            <a:r>
              <a:rPr lang="en-US" sz="1200" b="1" dirty="0" err="1">
                <a:solidFill>
                  <a:srgbClr val="EF8600"/>
                </a:solidFill>
                <a:latin typeface="Arial"/>
                <a:cs typeface="Arial"/>
              </a:rPr>
              <a:t>возраст</a:t>
            </a:r>
            <a:r>
              <a:rPr lang="en-US" sz="1200" b="1" dirty="0">
                <a:solidFill>
                  <a:srgbClr val="EF8600"/>
                </a:solidFill>
                <a:latin typeface="Arial"/>
                <a:cs typeface="Arial"/>
              </a:rPr>
              <a:t> - 18-45 </a:t>
            </a:r>
            <a:r>
              <a:rPr lang="en-US" sz="1200" b="1" dirty="0" err="1">
                <a:solidFill>
                  <a:srgbClr val="EF8600"/>
                </a:solidFill>
                <a:latin typeface="Arial"/>
                <a:cs typeface="Arial"/>
              </a:rPr>
              <a:t>лет</a:t>
            </a:r>
            <a:endParaRPr lang="ru-RU" sz="1200" b="1" dirty="0" err="1">
              <a:solidFill>
                <a:srgbClr val="EF8600"/>
              </a:solidFill>
              <a:latin typeface="Arial"/>
              <a:cs typeface="Arial"/>
            </a:endParaRPr>
          </a:p>
          <a:p>
            <a:pPr algn="ctr"/>
            <a:endParaRPr lang="ru-RU" sz="1200" b="1">
              <a:solidFill>
                <a:srgbClr val="EF8600"/>
              </a:solidFill>
              <a:latin typeface="Bahnschrift SemiBold SemiConden" panose="020B0502040204020203" pitchFamily="34" charset="0"/>
            </a:endParaRPr>
          </a:p>
        </p:txBody>
      </p:sp>
      <p:pic>
        <p:nvPicPr>
          <p:cNvPr id="4" name="Рисунок 8">
            <a:extLst>
              <a:ext uri="{FF2B5EF4-FFF2-40B4-BE49-F238E27FC236}">
                <a16:creationId xmlns:a16="http://schemas.microsoft.com/office/drawing/2014/main" id="{3C17828D-D2E2-28E7-BF3E-02DA9FE1D60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5875" r="203" b="210"/>
          <a:stretch/>
        </p:blipFill>
        <p:spPr>
          <a:xfrm>
            <a:off x="253534" y="677273"/>
            <a:ext cx="5386694" cy="3698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6615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06;p26">
            <a:extLst>
              <a:ext uri="{FF2B5EF4-FFF2-40B4-BE49-F238E27FC236}">
                <a16:creationId xmlns:a16="http://schemas.microsoft.com/office/drawing/2014/main" id="{DF6EC666-0DBE-F1C1-BC12-2DA202B7B3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3658" y="458138"/>
            <a:ext cx="1984948" cy="490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ru-RU" sz="3600">
                <a:latin typeface="Bahnschrift SemiBold SemiConden"/>
                <a:cs typeface="Calibri"/>
                <a:sym typeface="PT Sans" panose="020B0503020203020204" pitchFamily="34" charset="0"/>
              </a:rPr>
              <a:t>Выводы </a:t>
            </a:r>
            <a:r>
              <a:rPr lang="ru-RU" sz="2000" b="1">
                <a:latin typeface="Bahnschrift SemiBold SemiConden"/>
                <a:cs typeface="Calibri"/>
                <a:sym typeface="PT Sans" panose="020B0503020203020204" pitchFamily="34" charset="0"/>
              </a:rPr>
              <a:t> </a:t>
            </a:r>
            <a:endParaRPr lang="ru-RU" sz="2000" b="1">
              <a:latin typeface="Bahnschrift SemiBold SemiConden"/>
              <a:cs typeface="Calibri"/>
            </a:endParaRPr>
          </a:p>
        </p:txBody>
      </p:sp>
      <p:sp>
        <p:nvSpPr>
          <p:cNvPr id="12" name="Текст 26">
            <a:extLst>
              <a:ext uri="{FF2B5EF4-FFF2-40B4-BE49-F238E27FC236}">
                <a16:creationId xmlns:a16="http://schemas.microsoft.com/office/drawing/2014/main" id="{4ABA03A1-FD39-64E8-B133-B92B35210B45}"/>
              </a:ext>
            </a:extLst>
          </p:cNvPr>
          <p:cNvSpPr txBox="1">
            <a:spLocks/>
          </p:cNvSpPr>
          <p:nvPr/>
        </p:nvSpPr>
        <p:spPr>
          <a:xfrm>
            <a:off x="467732" y="1583203"/>
            <a:ext cx="2544108" cy="2834983"/>
          </a:xfrm>
          <a:prstGeom prst="rect">
            <a:avLst/>
          </a:prstGeom>
          <a:solidFill>
            <a:srgbClr val="F43162"/>
          </a:solidFill>
          <a:ln w="22225">
            <a:solidFill>
              <a:sysClr val="windowText" lastClr="000000"/>
            </a:solidFill>
          </a:ln>
        </p:spPr>
        <p:txBody>
          <a:bodyPr vert="horz" lIns="91440" tIns="621792" rIns="91440" bIns="45720" rtlCol="0" anchor="t" anchorCtr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3800" b="1" kern="1200">
                <a:solidFill>
                  <a:schemeClr val="tx1"/>
                </a:solidFill>
                <a:latin typeface="+mj-lt"/>
                <a:ea typeface="+mn-ea"/>
                <a:cs typeface="Calibri Light" panose="020F0302020204030204" pitchFamily="34" charset="0"/>
              </a:defRPr>
            </a:lvl1pPr>
            <a:lvl2pPr marL="2667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54292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3pPr>
            <a:lvl4pPr marL="80962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4pPr>
            <a:lvl5pPr marL="107632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9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sterama"/>
                <a:cs typeface="Calibri Light"/>
              </a:rPr>
              <a:t>60 %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300" b="1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Posterama"/>
            </a:endParaRPr>
          </a:p>
          <a:p>
            <a:pPr fontAlgn="auto"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Bahnschrift Light"/>
                <a:cs typeface="Calibri Light"/>
              </a:rPr>
              <a:t>Не удовлетворены информацией о туристических маршрутах</a:t>
            </a:r>
            <a:r>
              <a:rPr lang="ru-RU" sz="2000" b="0" dirty="0">
                <a:latin typeface="Bahnschrift Light"/>
                <a:cs typeface="Calibri Light"/>
              </a:rPr>
              <a:t>  в сети интернет</a:t>
            </a:r>
            <a:endParaRPr lang="ru-RU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Bahnschrift Light" panose="020B0502040204020203" pitchFamily="34" charset="0"/>
            </a:endParaRPr>
          </a:p>
        </p:txBody>
      </p:sp>
      <p:sp>
        <p:nvSpPr>
          <p:cNvPr id="13" name="Текст 26">
            <a:extLst>
              <a:ext uri="{FF2B5EF4-FFF2-40B4-BE49-F238E27FC236}">
                <a16:creationId xmlns:a16="http://schemas.microsoft.com/office/drawing/2014/main" id="{4973FF3A-B97F-7D51-FA2D-3FF58F59C008}"/>
              </a:ext>
            </a:extLst>
          </p:cNvPr>
          <p:cNvSpPr txBox="1">
            <a:spLocks/>
          </p:cNvSpPr>
          <p:nvPr/>
        </p:nvSpPr>
        <p:spPr>
          <a:xfrm>
            <a:off x="3299946" y="1561126"/>
            <a:ext cx="2544108" cy="2879138"/>
          </a:xfrm>
          <a:prstGeom prst="rect">
            <a:avLst/>
          </a:prstGeom>
          <a:solidFill>
            <a:srgbClr val="1DD1C4"/>
          </a:solidFill>
          <a:ln w="22225">
            <a:solidFill>
              <a:sysClr val="windowText" lastClr="000000"/>
            </a:solidFill>
          </a:ln>
        </p:spPr>
        <p:txBody>
          <a:bodyPr vert="horz" lIns="91440" tIns="621792" rIns="91440" bIns="45720" rtlCol="0" anchor="t" anchorCtr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3800" b="1" kern="1200">
                <a:solidFill>
                  <a:schemeClr val="tx1"/>
                </a:solidFill>
                <a:latin typeface="+mj-lt"/>
                <a:ea typeface="+mn-ea"/>
                <a:cs typeface="Calibri Light" panose="020F0302020204030204" pitchFamily="34" charset="0"/>
              </a:defRPr>
            </a:lvl1pPr>
            <a:lvl2pPr marL="2667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54292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3pPr>
            <a:lvl4pPr marL="80962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4pPr>
            <a:lvl5pPr marL="107632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9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sterama"/>
                <a:cs typeface="Calibri Light"/>
              </a:rPr>
              <a:t>65 %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300" b="1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Posterama"/>
            </a:endParaRPr>
          </a:p>
          <a:p>
            <a:pPr fontAlgn="auto">
              <a:defRPr/>
            </a:pPr>
            <a:r>
              <a:rPr lang="ru-RU" sz="2000" b="0" dirty="0">
                <a:latin typeface="Bahnschrift Light"/>
                <a:cs typeface="Calibri Light"/>
              </a:rPr>
              <a:t>Организовывают</a:t>
            </a:r>
          </a:p>
          <a:p>
            <a:pPr>
              <a:defRPr/>
            </a:pPr>
            <a:r>
              <a:rPr lang="ru-RU" sz="2000" b="0" dirty="0">
                <a:latin typeface="Bahnschrift Light"/>
                <a:cs typeface="Calibri Light"/>
              </a:rPr>
              <a:t> 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Bahnschrift Light"/>
                <a:cs typeface="Calibri Light"/>
              </a:rPr>
              <a:t>туристические поездки самостоятельно</a:t>
            </a:r>
            <a:endParaRPr lang="ru-RU"/>
          </a:p>
        </p:txBody>
      </p:sp>
      <p:sp>
        <p:nvSpPr>
          <p:cNvPr id="14" name="Текст 26">
            <a:extLst>
              <a:ext uri="{FF2B5EF4-FFF2-40B4-BE49-F238E27FC236}">
                <a16:creationId xmlns:a16="http://schemas.microsoft.com/office/drawing/2014/main" id="{7AB619E2-8612-A01D-5A70-00D9400A8E06}"/>
              </a:ext>
            </a:extLst>
          </p:cNvPr>
          <p:cNvSpPr txBox="1">
            <a:spLocks/>
          </p:cNvSpPr>
          <p:nvPr/>
        </p:nvSpPr>
        <p:spPr>
          <a:xfrm>
            <a:off x="6132160" y="1561125"/>
            <a:ext cx="2544108" cy="2879138"/>
          </a:xfrm>
          <a:prstGeom prst="rect">
            <a:avLst/>
          </a:prstGeom>
          <a:solidFill>
            <a:srgbClr val="934BC9"/>
          </a:solidFill>
          <a:ln w="22225">
            <a:solidFill>
              <a:sysClr val="windowText" lastClr="000000"/>
            </a:solidFill>
          </a:ln>
        </p:spPr>
        <p:txBody>
          <a:bodyPr vert="horz" lIns="91440" tIns="621792" rIns="91440" bIns="45720" rtlCol="0" anchor="t" anchorCtr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3800" b="1" kern="1200">
                <a:solidFill>
                  <a:schemeClr val="tx1"/>
                </a:solidFill>
                <a:latin typeface="+mj-lt"/>
                <a:ea typeface="+mn-ea"/>
                <a:cs typeface="Calibri Light" panose="020F0302020204030204" pitchFamily="34" charset="0"/>
              </a:defRPr>
            </a:lvl1pPr>
            <a:lvl2pPr marL="2667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54292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3pPr>
            <a:lvl4pPr marL="80962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4pPr>
            <a:lvl5pPr marL="107632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3900" dirty="0">
                <a:latin typeface="Posterama"/>
                <a:cs typeface="Calibri Light"/>
              </a:rPr>
              <a:t>85</a:t>
            </a:r>
            <a:r>
              <a:rPr kumimoji="0" lang="ru-RU" sz="39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sterama"/>
                <a:cs typeface="Calibri Light"/>
              </a:rPr>
              <a:t> %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300" b="1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Posterama"/>
            </a:endParaRPr>
          </a:p>
          <a:p>
            <a:pPr fontAlgn="auto">
              <a:defRPr/>
            </a:pPr>
            <a:r>
              <a:rPr lang="ru-RU" sz="1600" dirty="0">
                <a:latin typeface="Posterama"/>
                <a:cs typeface="Calibri Light"/>
              </a:rPr>
              <a:t>Предпочли бы пользоваться единой платформой для организации своего путешествия</a:t>
            </a:r>
            <a:endParaRPr lang="ru-RU" sz="1600" i="0" u="none" strike="noStrike" kern="1200" cap="none" spc="0" normalizeH="0" baseline="0" noProof="0" dirty="0" err="1">
              <a:ln>
                <a:noFill/>
              </a:ln>
              <a:effectLst/>
              <a:uLnTx/>
              <a:uFillTx/>
              <a:latin typeface="Posterama"/>
            </a:endParaRP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A486340B-0CE3-BE3A-F3D0-1C949417F88D}"/>
              </a:ext>
            </a:extLst>
          </p:cNvPr>
          <p:cNvCxnSpPr/>
          <p:nvPr/>
        </p:nvCxnSpPr>
        <p:spPr>
          <a:xfrm>
            <a:off x="413658" y="1053885"/>
            <a:ext cx="386387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CCA01BB-92E3-ED55-6A21-667F8E473A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4475" y="112713"/>
            <a:ext cx="4619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15">
            <a:extLst>
              <a:ext uri="{FF2B5EF4-FFF2-40B4-BE49-F238E27FC236}">
                <a16:creationId xmlns:a16="http://schemas.microsoft.com/office/drawing/2014/main" id="{9B568864-2CEE-D942-DC73-47EBA40F12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5350" y="130175"/>
            <a:ext cx="444500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87158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06;p26">
            <a:extLst>
              <a:ext uri="{FF2B5EF4-FFF2-40B4-BE49-F238E27FC236}">
                <a16:creationId xmlns:a16="http://schemas.microsoft.com/office/drawing/2014/main" id="{30A2B284-923C-05C5-7E72-72258AC04C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491" y="310143"/>
            <a:ext cx="7055622" cy="482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ru-RU" sz="3600">
                <a:latin typeface="Bahnschrift SemiBold SemiConden"/>
                <a:cs typeface="Calibri"/>
                <a:sym typeface="PT Sans" panose="020B0503020203020204" pitchFamily="34" charset="0"/>
              </a:rPr>
              <a:t>Конкуренты</a:t>
            </a:r>
            <a:endParaRPr lang="ru-RU"/>
          </a:p>
        </p:txBody>
      </p:sp>
      <p:pic>
        <p:nvPicPr>
          <p:cNvPr id="10270" name="Рисунок 1">
            <a:extLst>
              <a:ext uri="{FF2B5EF4-FFF2-40B4-BE49-F238E27FC236}">
                <a16:creationId xmlns:a16="http://schemas.microsoft.com/office/drawing/2014/main" id="{1CEB5171-3998-EBE8-4CFC-321437F958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4475" y="112713"/>
            <a:ext cx="4619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1" name="Рисунок 15">
            <a:extLst>
              <a:ext uri="{FF2B5EF4-FFF2-40B4-BE49-F238E27FC236}">
                <a16:creationId xmlns:a16="http://schemas.microsoft.com/office/drawing/2014/main" id="{92E50274-11EF-7626-3117-AAF29BE3E0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5350" y="130175"/>
            <a:ext cx="444500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8D03E37-E60B-8999-1859-BD317B1B7654}"/>
              </a:ext>
            </a:extLst>
          </p:cNvPr>
          <p:cNvSpPr txBox="1"/>
          <p:nvPr/>
        </p:nvSpPr>
        <p:spPr>
          <a:xfrm>
            <a:off x="614561" y="3265729"/>
            <a:ext cx="1219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>
                <a:latin typeface="Bahnschrift SemiBold SemiConden" panose="020B0502040204020203" pitchFamily="34" charset="0"/>
              </a:rPr>
              <a:t>Вольный Дон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C70344F-CCB7-5507-9CD7-C37EF2CEFD2E}"/>
              </a:ext>
            </a:extLst>
          </p:cNvPr>
          <p:cNvSpPr txBox="1"/>
          <p:nvPr/>
        </p:nvSpPr>
        <p:spPr>
          <a:xfrm>
            <a:off x="4763807" y="3088979"/>
            <a:ext cx="205286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altLang="ru-RU" sz="1400" b="1" i="0" u="none" strike="noStrike" cap="none" normalizeH="0" baseline="0">
                <a:ln>
                  <a:noFill/>
                </a:ln>
                <a:solidFill>
                  <a:srgbClr val="0D0D0D"/>
                </a:solidFill>
                <a:effectLst/>
                <a:latin typeface="Bahnschrift SemiBold SemiConden"/>
                <a:cs typeface="Arial"/>
              </a:rPr>
              <a:t>Отдых в России Проект «Комсомольской правды»</a:t>
            </a:r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F5C6D9B-D9FE-EBDF-0A0C-32F3342B9B7E}"/>
              </a:ext>
            </a:extLst>
          </p:cNvPr>
          <p:cNvSpPr txBox="1"/>
          <p:nvPr/>
        </p:nvSpPr>
        <p:spPr>
          <a:xfrm>
            <a:off x="7136086" y="3306097"/>
            <a:ext cx="16814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Tx/>
              <a:buFont typeface="Arial" panose="020B0604020202020204" pitchFamily="34" charset="0"/>
              <a:buNone/>
            </a:pPr>
            <a:r>
              <a:rPr lang="ru-RU" altLang="ru-RU" sz="1400" b="1" i="0" u="none" strike="noStrike" cap="none" normalizeH="0" baseline="0" err="1">
                <a:ln>
                  <a:noFill/>
                </a:ln>
                <a:solidFill>
                  <a:schemeClr val="tx1"/>
                </a:solidFill>
                <a:effectLst/>
                <a:latin typeface="Bahnschrift SemiBold SemiConden"/>
                <a:cs typeface="Arial"/>
              </a:rPr>
              <a:t>Ростов</a:t>
            </a:r>
            <a:r>
              <a:rPr lang="ru-RU" altLang="ru-RU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Bahnschrift SemiBold SemiConden"/>
                <a:cs typeface="Arial"/>
              </a:rPr>
              <a:t>-на-</a:t>
            </a:r>
            <a:r>
              <a:rPr lang="ru-RU" altLang="ru-RU" sz="1400" b="1" i="0" u="none" strike="noStrike" cap="none" normalizeH="0" baseline="0" err="1">
                <a:ln>
                  <a:noFill/>
                </a:ln>
                <a:solidFill>
                  <a:schemeClr val="tx1"/>
                </a:solidFill>
                <a:effectLst/>
                <a:latin typeface="Bahnschrift SemiBold SemiConden"/>
                <a:cs typeface="Arial"/>
              </a:rPr>
              <a:t>лаДони</a:t>
            </a:r>
            <a:endParaRPr lang="ru-RU" altLang="ru-RU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Bahnschrift SemiBold SemiConden"/>
              <a:cs typeface="Arial"/>
            </a:endParaRPr>
          </a:p>
        </p:txBody>
      </p:sp>
      <p:cxnSp>
        <p:nvCxnSpPr>
          <p:cNvPr id="10241" name="Прямая соединительная линия 10240">
            <a:extLst>
              <a:ext uri="{FF2B5EF4-FFF2-40B4-BE49-F238E27FC236}">
                <a16:creationId xmlns:a16="http://schemas.microsoft.com/office/drawing/2014/main" id="{97270E22-9CF1-CBF5-0FC4-E66D4889D33A}"/>
              </a:ext>
            </a:extLst>
          </p:cNvPr>
          <p:cNvCxnSpPr/>
          <p:nvPr/>
        </p:nvCxnSpPr>
        <p:spPr>
          <a:xfrm>
            <a:off x="327182" y="924560"/>
            <a:ext cx="690287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Рисунок 3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2D78C3A9-BAA2-6D56-863D-711D1472E53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328" t="-820" r="60000"/>
          <a:stretch/>
        </p:blipFill>
        <p:spPr>
          <a:xfrm>
            <a:off x="780458" y="2371693"/>
            <a:ext cx="891166" cy="893086"/>
          </a:xfrm>
          <a:prstGeom prst="rect">
            <a:avLst/>
          </a:prstGeom>
        </p:spPr>
      </p:pic>
      <p:pic>
        <p:nvPicPr>
          <p:cNvPr id="6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BB800B3D-1CE3-D76F-F4F7-D33F397D92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40612" y="2585642"/>
            <a:ext cx="1976378" cy="477172"/>
          </a:xfrm>
          <a:prstGeom prst="rect">
            <a:avLst/>
          </a:prstGeom>
        </p:spPr>
      </p:pic>
      <p:pic>
        <p:nvPicPr>
          <p:cNvPr id="9" name="Рисунок 10">
            <a:extLst>
              <a:ext uri="{FF2B5EF4-FFF2-40B4-BE49-F238E27FC236}">
                <a16:creationId xmlns:a16="http://schemas.microsoft.com/office/drawing/2014/main" id="{B928FCE1-CFC8-00F0-DDC5-499C924F280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94488" y="2328748"/>
            <a:ext cx="847846" cy="838467"/>
          </a:xfrm>
          <a:prstGeom prst="rect">
            <a:avLst/>
          </a:prstGeom>
        </p:spPr>
      </p:pic>
      <p:pic>
        <p:nvPicPr>
          <p:cNvPr id="11" name="Рисунок 13">
            <a:extLst>
              <a:ext uri="{FF2B5EF4-FFF2-40B4-BE49-F238E27FC236}">
                <a16:creationId xmlns:a16="http://schemas.microsoft.com/office/drawing/2014/main" id="{341026F9-E570-5D82-82F1-0913AACACD6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74874" y="2172142"/>
            <a:ext cx="934656" cy="95635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7">
            <a:extLst>
              <a:ext uri="{FF2B5EF4-FFF2-40B4-BE49-F238E27FC236}">
                <a16:creationId xmlns:a16="http://schemas.microsoft.com/office/drawing/2014/main" id="{A394E890-962F-9071-36AF-BDC7D6520B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9839" y="-35321"/>
            <a:ext cx="6632574" cy="5182393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82F004-CFAF-EB65-2219-0C1102377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664" y="427843"/>
            <a:ext cx="3610807" cy="572700"/>
          </a:xfrm>
        </p:spPr>
        <p:txBody>
          <a:bodyPr/>
          <a:lstStyle/>
          <a:p>
            <a:r>
              <a:rPr lang="ru-RU" sz="2400" b="1">
                <a:solidFill>
                  <a:schemeClr val="tx1"/>
                </a:solidFill>
              </a:rPr>
              <a:t>Прототип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76612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A620794-BAD3-AA78-AFF5-8B2CECC27B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5068" y="62914"/>
            <a:ext cx="461951" cy="461951"/>
          </a:xfrm>
          <a:prstGeom prst="rect">
            <a:avLst/>
          </a:prstGeom>
        </p:spPr>
      </p:pic>
      <p:pic>
        <p:nvPicPr>
          <p:cNvPr id="3" name="Рисунок 15">
            <a:extLst>
              <a:ext uri="{FF2B5EF4-FFF2-40B4-BE49-F238E27FC236}">
                <a16:creationId xmlns:a16="http://schemas.microsoft.com/office/drawing/2014/main" id="{63EF6D12-B7E4-01FA-45FD-42312A1BA8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5051" y="80365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977338FB-1473-877B-1A0A-4305F0C8D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664" y="296673"/>
            <a:ext cx="4140489" cy="593608"/>
          </a:xfrm>
        </p:spPr>
        <p:txBody>
          <a:bodyPr>
            <a:normAutofit/>
          </a:bodyPr>
          <a:lstStyle/>
          <a:p>
            <a:r>
              <a:rPr lang="ru-RU" sz="2000" b="1" dirty="0"/>
              <a:t>Демонстрация решений</a:t>
            </a:r>
            <a:endParaRPr lang="ru-RU" sz="2000" dirty="0"/>
          </a:p>
          <a:p>
            <a:endParaRPr lang="ru-RU" sz="2000" b="1">
              <a:solidFill>
                <a:schemeClr val="tx1"/>
              </a:solidFill>
            </a:endParaRPr>
          </a:p>
        </p:txBody>
      </p:sp>
      <p:pic>
        <p:nvPicPr>
          <p:cNvPr id="4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F86E9ED8-8968-9C8A-3E8F-E573FD7998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414" y="888023"/>
            <a:ext cx="1993019" cy="4114800"/>
          </a:xfrm>
          <a:prstGeom prst="rect">
            <a:avLst/>
          </a:prstGeom>
        </p:spPr>
      </p:pic>
      <p:pic>
        <p:nvPicPr>
          <p:cNvPr id="5" name="Рисунок 5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6DE13A91-D933-AC82-1C19-9A1439FCC6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36157" y="888023"/>
            <a:ext cx="2041391" cy="4099761"/>
          </a:xfrm>
          <a:prstGeom prst="rect">
            <a:avLst/>
          </a:prstGeom>
        </p:spPr>
      </p:pic>
      <p:pic>
        <p:nvPicPr>
          <p:cNvPr id="6" name="Рисунок 6">
            <a:extLst>
              <a:ext uri="{FF2B5EF4-FFF2-40B4-BE49-F238E27FC236}">
                <a16:creationId xmlns:a16="http://schemas.microsoft.com/office/drawing/2014/main" id="{48BE67E8-6EAB-EFBC-53C0-EC6109836D9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29539" y="837699"/>
            <a:ext cx="2074225" cy="4110544"/>
          </a:xfrm>
          <a:prstGeom prst="rect">
            <a:avLst/>
          </a:prstGeom>
        </p:spPr>
      </p:pic>
      <p:pic>
        <p:nvPicPr>
          <p:cNvPr id="10" name="Рисунок 11" descr="Изображение выглядит как карта&#10;&#10;Автоматически созданное описание">
            <a:extLst>
              <a:ext uri="{FF2B5EF4-FFF2-40B4-BE49-F238E27FC236}">
                <a16:creationId xmlns:a16="http://schemas.microsoft.com/office/drawing/2014/main" id="{94417D4F-BE42-E847-270D-93B11C20E68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55755" y="837699"/>
            <a:ext cx="2069385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1403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>
            <a:extLst>
              <a:ext uri="{FF2B5EF4-FFF2-40B4-BE49-F238E27FC236}">
                <a16:creationId xmlns:a16="http://schemas.microsoft.com/office/drawing/2014/main" id="{17A70262-6F88-0191-4F66-1993CF05A82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221" t="10798" r="-110" b="12363"/>
          <a:stretch/>
        </p:blipFill>
        <p:spPr>
          <a:xfrm>
            <a:off x="271463" y="420677"/>
            <a:ext cx="8765558" cy="4720900"/>
          </a:xfrm>
          <a:prstGeom prst="rect">
            <a:avLst/>
          </a:prstGeom>
        </p:spPr>
      </p:pic>
      <p:sp>
        <p:nvSpPr>
          <p:cNvPr id="7" name="Google Shape;106;p26">
            <a:extLst>
              <a:ext uri="{FF2B5EF4-FFF2-40B4-BE49-F238E27FC236}">
                <a16:creationId xmlns:a16="http://schemas.microsoft.com/office/drawing/2014/main" id="{5EF8044D-7C6F-ABFD-18E9-53D88E418E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468" y="59029"/>
            <a:ext cx="8233258" cy="482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ru-RU" sz="1800">
                <a:latin typeface="Bahnschrift SemiBold SemiConden"/>
                <a:cs typeface="Calibri"/>
                <a:sym typeface="PT Sans" panose="020B0503020203020204" pitchFamily="34" charset="0"/>
              </a:rPr>
              <a:t>Бизнес модель "гармоничного</a:t>
            </a:r>
            <a:r>
              <a:rPr lang="ru-RU" sz="1800">
                <a:latin typeface="Arial"/>
                <a:cs typeface="Arial"/>
                <a:sym typeface="PT Sans" panose="020B0503020203020204" pitchFamily="34" charset="0"/>
              </a:rPr>
              <a:t>"</a:t>
            </a:r>
            <a:r>
              <a:rPr lang="ru-RU" sz="1800">
                <a:latin typeface="Bahnschrift SemiBold SemiConden"/>
                <a:cs typeface="Calibri"/>
                <a:sym typeface="PT Sans" panose="020B0503020203020204" pitchFamily="34" charset="0"/>
              </a:rPr>
              <a:t> стартапа</a:t>
            </a:r>
            <a:endParaRPr lang="ru-RU" sz="180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2480E40-B497-D09F-9FF2-0CC5137B91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4475" y="112713"/>
            <a:ext cx="4619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15">
            <a:extLst>
              <a:ext uri="{FF2B5EF4-FFF2-40B4-BE49-F238E27FC236}">
                <a16:creationId xmlns:a16="http://schemas.microsoft.com/office/drawing/2014/main" id="{41442E8E-B073-7D03-E79F-B167166828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5350" y="130175"/>
            <a:ext cx="444500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76470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Google Shape;106;p26">
            <a:extLst>
              <a:ext uri="{FF2B5EF4-FFF2-40B4-BE49-F238E27FC236}">
                <a16:creationId xmlns:a16="http://schemas.microsoft.com/office/drawing/2014/main" id="{E332374B-BF50-E459-230E-BD7ADC1C17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0" y="145570"/>
            <a:ext cx="3137666" cy="931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>
              <a:buSzPts val="5200"/>
            </a:pPr>
            <a:r>
              <a:rPr lang="ru-RU" altLang="ru-RU" sz="3600">
                <a:latin typeface="Bahnschrift SemiBold SemiConden"/>
                <a:cs typeface="Arial"/>
                <a:sym typeface="PT Sans" panose="020B0503020203020204" pitchFamily="34" charset="0"/>
              </a:rPr>
              <a:t>Наша команда</a:t>
            </a:r>
            <a:endParaRPr lang="ru-RU" altLang="ru-RU" sz="3600">
              <a:latin typeface="Bahnschrift SemiBold SemiConden"/>
              <a:cs typeface="Arial"/>
            </a:endParaRPr>
          </a:p>
        </p:txBody>
      </p:sp>
      <p:pic>
        <p:nvPicPr>
          <p:cNvPr id="13317" name="Рисунок 1">
            <a:extLst>
              <a:ext uri="{FF2B5EF4-FFF2-40B4-BE49-F238E27FC236}">
                <a16:creationId xmlns:a16="http://schemas.microsoft.com/office/drawing/2014/main" id="{A3BEAD90-7650-7514-FC11-56B535B870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4475" y="112713"/>
            <a:ext cx="4619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Рисунок 15">
            <a:extLst>
              <a:ext uri="{FF2B5EF4-FFF2-40B4-BE49-F238E27FC236}">
                <a16:creationId xmlns:a16="http://schemas.microsoft.com/office/drawing/2014/main" id="{525557D5-9F7A-7935-4C27-4026520C5B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5350" y="130175"/>
            <a:ext cx="444500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Google Shape;114;p26">
            <a:extLst>
              <a:ext uri="{FF2B5EF4-FFF2-40B4-BE49-F238E27FC236}">
                <a16:creationId xmlns:a16="http://schemas.microsoft.com/office/drawing/2014/main" id="{49A807DC-92D4-F84C-4E60-A52AD3219487}"/>
              </a:ext>
            </a:extLst>
          </p:cNvPr>
          <p:cNvSpPr txBox="1"/>
          <p:nvPr/>
        </p:nvSpPr>
        <p:spPr>
          <a:xfrm>
            <a:off x="3659592" y="4162083"/>
            <a:ext cx="1828962" cy="38491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spcFirstLastPara="1" lIns="91425" tIns="91425" rIns="91425" bIns="91425" anchor="t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" kern="0">
                <a:solidFill>
                  <a:schemeClr val="tx1"/>
                </a:solidFill>
                <a:latin typeface="Bahnschrift SemiBold SemiConden"/>
                <a:cs typeface="Calibri"/>
                <a:sym typeface="PT Sans"/>
              </a:rPr>
              <a:t>Наши наставники</a:t>
            </a:r>
            <a:endParaRPr lang="ru-RU">
              <a:solidFill>
                <a:schemeClr val="tx1"/>
              </a:solidFill>
              <a:latin typeface="Bahnschrift SemiBold SemiConden"/>
            </a:endParaRPr>
          </a:p>
        </p:txBody>
      </p:sp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id="{D2B1C050-DF30-C605-0185-78A4E7F07C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6373268"/>
              </p:ext>
            </p:extLst>
          </p:nvPr>
        </p:nvGraphicFramePr>
        <p:xfrm>
          <a:off x="347240" y="4622639"/>
          <a:ext cx="8614158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71386">
                  <a:extLst>
                    <a:ext uri="{9D8B030D-6E8A-4147-A177-3AD203B41FA5}">
                      <a16:colId xmlns:a16="http://schemas.microsoft.com/office/drawing/2014/main" val="88810854"/>
                    </a:ext>
                  </a:extLst>
                </a:gridCol>
                <a:gridCol w="2871386">
                  <a:extLst>
                    <a:ext uri="{9D8B030D-6E8A-4147-A177-3AD203B41FA5}">
                      <a16:colId xmlns:a16="http://schemas.microsoft.com/office/drawing/2014/main" val="3794672456"/>
                    </a:ext>
                  </a:extLst>
                </a:gridCol>
                <a:gridCol w="2871386">
                  <a:extLst>
                    <a:ext uri="{9D8B030D-6E8A-4147-A177-3AD203B41FA5}">
                      <a16:colId xmlns:a16="http://schemas.microsoft.com/office/drawing/2014/main" val="21593426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>
                          <a:solidFill>
                            <a:schemeClr val="tx1"/>
                          </a:solidFill>
                          <a:latin typeface="Bahnschrift SemiBold SemiConden"/>
                        </a:rPr>
                        <a:t>Ревякин С.А.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>
                          <a:solidFill>
                            <a:schemeClr val="tx1"/>
                          </a:solidFill>
                          <a:latin typeface="Bahnschrift SemiBold SemiConden"/>
                        </a:rPr>
                        <a:t>Шеремет А.</a:t>
                      </a:r>
                      <a:r>
                        <a:rPr lang="ru-RU" sz="1400" b="0" i="0" u="none" strike="noStrike" noProof="0">
                          <a:solidFill>
                            <a:schemeClr val="tx1"/>
                          </a:solidFill>
                          <a:latin typeface="Bahnschrift SemiBold SemiConden"/>
                        </a:rPr>
                        <a:t>А.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err="1">
                          <a:solidFill>
                            <a:schemeClr val="tx1"/>
                          </a:solidFill>
                          <a:latin typeface="Bahnschrift SemiBold SemiConden"/>
                        </a:rPr>
                        <a:t>Резницкая</a:t>
                      </a:r>
                      <a:r>
                        <a:rPr lang="ru-RU" sz="1400" b="0" i="0" u="none">
                          <a:solidFill>
                            <a:schemeClr val="tx1"/>
                          </a:solidFill>
                          <a:latin typeface="Bahnschrift SemiBold SemiConden"/>
                        </a:rPr>
                        <a:t> Л.М.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2106490"/>
                  </a:ext>
                </a:extLst>
              </a:tr>
            </a:tbl>
          </a:graphicData>
        </a:graphic>
      </p:graphicFrame>
      <p:graphicFrame>
        <p:nvGraphicFramePr>
          <p:cNvPr id="10" name="Таблица 10">
            <a:extLst>
              <a:ext uri="{FF2B5EF4-FFF2-40B4-BE49-F238E27FC236}">
                <a16:creationId xmlns:a16="http://schemas.microsoft.com/office/drawing/2014/main" id="{98AEAEB2-D87B-DCA4-F8F5-AA6060A1D7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4215937"/>
              </p:ext>
            </p:extLst>
          </p:nvPr>
        </p:nvGraphicFramePr>
        <p:xfrm>
          <a:off x="298450" y="997803"/>
          <a:ext cx="8547100" cy="3088640"/>
        </p:xfrm>
        <a:graphic>
          <a:graphicData uri="http://schemas.openxmlformats.org/drawingml/2006/table">
            <a:tbl>
              <a:tblPr firstRow="1" bandRow="1">
                <a:tableStyleId>{7123E036-C889-4DE9-9E9D-3321D5F19301}</a:tableStyleId>
              </a:tblPr>
              <a:tblGrid>
                <a:gridCol w="5664346">
                  <a:extLst>
                    <a:ext uri="{9D8B030D-6E8A-4147-A177-3AD203B41FA5}">
                      <a16:colId xmlns:a16="http://schemas.microsoft.com/office/drawing/2014/main" val="2020935905"/>
                    </a:ext>
                  </a:extLst>
                </a:gridCol>
                <a:gridCol w="2882754">
                  <a:extLst>
                    <a:ext uri="{9D8B030D-6E8A-4147-A177-3AD203B41FA5}">
                      <a16:colId xmlns:a16="http://schemas.microsoft.com/office/drawing/2014/main" val="3804851317"/>
                    </a:ext>
                  </a:extLst>
                </a:gridCol>
              </a:tblGrid>
              <a:tr h="245952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200" b="0" i="0" u="none" strike="noStrike" noProof="0" dirty="0">
                          <a:solidFill>
                            <a:schemeClr val="tx1"/>
                          </a:solidFill>
                          <a:latin typeface="Bahnschrift Light"/>
                        </a:rPr>
                        <a:t>Тризна Екатерина Евгеньевна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Bahnschrift Light"/>
                      </a:endParaRP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200" b="0" i="0" u="none" strike="noStrike" baseline="0" noProof="0" dirty="0">
                          <a:solidFill>
                            <a:schemeClr val="tx1"/>
                          </a:solidFill>
                          <a:latin typeface="Bahnschrift Light"/>
                        </a:rPr>
                        <a:t>лидер проекта, координатор</a:t>
                      </a:r>
                      <a:endParaRPr lang="ru-RU" sz="1200" dirty="0">
                        <a:solidFill>
                          <a:schemeClr val="tx1"/>
                        </a:solidFill>
                        <a:latin typeface="Bahnschrift Light"/>
                      </a:endParaRP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5672995"/>
                  </a:ext>
                </a:extLst>
              </a:tr>
              <a:tr h="245952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200" b="0" i="0" u="none" strike="noStrike" noProof="0" dirty="0">
                          <a:solidFill>
                            <a:schemeClr val="tx1"/>
                          </a:solidFill>
                          <a:latin typeface="Bahnschrift Light"/>
                        </a:rPr>
                        <a:t>Давыдов Станислав Александрович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Bahnschrift Light"/>
                      </a:endParaRP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200" b="0" i="0" u="none" strike="noStrike" noProof="0" dirty="0">
                          <a:solidFill>
                            <a:schemeClr val="tx1"/>
                          </a:solidFill>
                          <a:latin typeface="Bahnschrift Light"/>
                        </a:rPr>
                        <a:t>аналитический отдел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Bahnschrift Light"/>
                      </a:endParaRP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2468117"/>
                  </a:ext>
                </a:extLst>
              </a:tr>
              <a:tr h="245952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200" b="0" i="0" u="none" strike="noStrike" noProof="0" dirty="0" err="1">
                          <a:solidFill>
                            <a:schemeClr val="tx1"/>
                          </a:solidFill>
                          <a:latin typeface="Bahnschrift Light"/>
                        </a:rPr>
                        <a:t>Душакова</a:t>
                      </a:r>
                      <a:r>
                        <a:rPr lang="ru-RU" sz="1200" b="0" i="0" u="none" strike="noStrike" noProof="0" dirty="0">
                          <a:solidFill>
                            <a:schemeClr val="tx1"/>
                          </a:solidFill>
                          <a:latin typeface="Bahnschrift Light"/>
                        </a:rPr>
                        <a:t> Анастасия Михайловна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Bahnschrift Light"/>
                      </a:endParaRP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200" b="0" i="0" u="none" strike="noStrike" noProof="0" dirty="0">
                          <a:solidFill>
                            <a:schemeClr val="tx1"/>
                          </a:solidFill>
                          <a:latin typeface="Bahnschrift Light"/>
                        </a:rPr>
                        <a:t>аналитический отдел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Bahnschrift Light"/>
                      </a:endParaRP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8391478"/>
                  </a:ext>
                </a:extLst>
              </a:tr>
              <a:tr h="245952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200" b="0" i="0" u="none" strike="noStrike" noProof="0" dirty="0">
                          <a:solidFill>
                            <a:schemeClr val="tx1"/>
                          </a:solidFill>
                          <a:latin typeface="Bahnschrift Light"/>
                        </a:rPr>
                        <a:t>Суханов Илья Александрович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Bahnschrift Light"/>
                      </a:endParaRP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200" b="0" i="0" u="none" strike="noStrike" noProof="0" dirty="0">
                          <a:solidFill>
                            <a:schemeClr val="tx1"/>
                          </a:solidFill>
                          <a:latin typeface="Bahnschrift Light"/>
                        </a:rPr>
                        <a:t>аналитический отдел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Bahnschrift Light"/>
                      </a:endParaRP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045366"/>
                  </a:ext>
                </a:extLst>
              </a:tr>
              <a:tr h="245952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200" b="0" i="0" u="none" strike="noStrike" noProof="0" dirty="0">
                          <a:solidFill>
                            <a:schemeClr val="tx1"/>
                          </a:solidFill>
                          <a:latin typeface="Bahnschrift Light"/>
                        </a:rPr>
                        <a:t>Колесниченко Дарья Дмитриевна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noProof="0" dirty="0">
                          <a:solidFill>
                            <a:schemeClr val="tx1"/>
                          </a:solidFill>
                          <a:latin typeface="Bahnschrift Light"/>
                        </a:rPr>
                        <a:t>проектный отдел/ спикер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1754499"/>
                  </a:ext>
                </a:extLst>
              </a:tr>
              <a:tr h="245952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200" b="0" i="0" u="none" strike="noStrike" noProof="0" dirty="0">
                          <a:solidFill>
                            <a:schemeClr val="tx1"/>
                          </a:solidFill>
                          <a:latin typeface="Bahnschrift Light"/>
                        </a:rPr>
                        <a:t>Никитенко Виктория Дмитриевна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Bahnschrift Light"/>
                      </a:endParaRP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noProof="0" dirty="0">
                          <a:solidFill>
                            <a:schemeClr val="tx1"/>
                          </a:solidFill>
                          <a:latin typeface="Bahnschrift Light"/>
                        </a:rPr>
                        <a:t>проектный отдел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0853977"/>
                  </a:ext>
                </a:extLst>
              </a:tr>
              <a:tr h="245952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200" b="0" i="0" u="none" strike="noStrike" noProof="0" dirty="0">
                          <a:solidFill>
                            <a:schemeClr val="tx1"/>
                          </a:solidFill>
                          <a:latin typeface="Bahnschrift Light"/>
                        </a:rPr>
                        <a:t>Скакун Дана Андреевна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Bahnschrift Light"/>
                      </a:endParaRP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noProof="0" dirty="0">
                          <a:solidFill>
                            <a:schemeClr val="tx1"/>
                          </a:solidFill>
                          <a:latin typeface="Bahnschrift Light"/>
                        </a:rPr>
                        <a:t>проектный отдел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7420222"/>
                  </a:ext>
                </a:extLst>
              </a:tr>
              <a:tr h="245952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200" b="0" i="0" u="none" strike="noStrike" noProof="0" dirty="0">
                          <a:solidFill>
                            <a:schemeClr val="tx1"/>
                          </a:solidFill>
                          <a:latin typeface="Bahnschrift Light"/>
                        </a:rPr>
                        <a:t>Бондарь Лариса Анатольевна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Bahnschrift Light"/>
                      </a:endParaRP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noProof="0" dirty="0">
                          <a:solidFill>
                            <a:schemeClr val="tx1"/>
                          </a:solidFill>
                          <a:latin typeface="Bahnschrift Light"/>
                        </a:rPr>
                        <a:t>проектный отдел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0381877"/>
                  </a:ext>
                </a:extLst>
              </a:tr>
              <a:tr h="801621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ru-RU" sz="1200" b="0" i="0" u="none" strike="noStrike" noProof="0" dirty="0">
                          <a:solidFill>
                            <a:schemeClr val="tx1"/>
                          </a:solidFill>
                          <a:latin typeface="Bahnschrift Light"/>
                        </a:rPr>
                        <a:t>Короткова Дарья Вячеславовна</a:t>
                      </a: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ru-RU" sz="1200" b="0" i="0" u="none" strike="noStrike" noProof="0" dirty="0">
                          <a:solidFill>
                            <a:schemeClr val="tx1"/>
                          </a:solidFill>
                          <a:latin typeface="Bahnschrift Light"/>
                        </a:rPr>
                        <a:t>Привалова Екатерина Евгеньевна</a:t>
                      </a: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ru-RU" sz="1200" b="0" i="0" u="none" strike="noStrike" noProof="0" dirty="0">
                          <a:solidFill>
                            <a:schemeClr val="tx1"/>
                          </a:solidFill>
                          <a:latin typeface="Bahnschrift Light"/>
                        </a:rPr>
                        <a:t>Петков Даниил Александрович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Bahnschrift Light"/>
                      </a:endParaRP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buNone/>
                      </a:pPr>
                      <a:r>
                        <a:rPr lang="ru-RU" sz="1200" b="0" i="0" u="none" strike="noStrike" noProof="0" dirty="0">
                          <a:solidFill>
                            <a:schemeClr val="tx1"/>
                          </a:solidFill>
                          <a:latin typeface="Bahnschrift Light"/>
                        </a:rPr>
                        <a:t>Администратор</a:t>
                      </a:r>
                      <a:endParaRPr lang="en-US" sz="1200" b="0" i="0" u="none" strike="noStrike" noProof="0" dirty="0">
                        <a:solidFill>
                          <a:schemeClr val="tx1"/>
                        </a:solidFill>
                        <a:latin typeface="Bahnschrift Light"/>
                      </a:endParaRPr>
                    </a:p>
                    <a:p>
                      <a:pPr lvl="0">
                        <a:lnSpc>
                          <a:spcPct val="150000"/>
                        </a:lnSpc>
                        <a:buNone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Bahnschrift Light"/>
                        </a:rPr>
                        <a:t>Дизайнер</a:t>
                      </a:r>
                    </a:p>
                    <a:p>
                      <a:pPr lvl="0">
                        <a:lnSpc>
                          <a:spcPct val="150000"/>
                        </a:lnSpc>
                        <a:buNone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Bahnschrift Light"/>
                        </a:rPr>
                        <a:t>аналитический отдел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97581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77714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9">
            <a:extLst>
              <a:ext uri="{FF2B5EF4-FFF2-40B4-BE49-F238E27FC236}">
                <a16:creationId xmlns:a16="http://schemas.microsoft.com/office/drawing/2014/main" id="{441A2FA3-AC8D-5D1C-DF8F-6BC5B167AB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937" y="1352716"/>
            <a:ext cx="3174784" cy="3174784"/>
          </a:xfrm>
          <a:prstGeom prst="rect">
            <a:avLst/>
          </a:prstGeom>
        </p:spPr>
      </p:pic>
      <p:sp>
        <p:nvSpPr>
          <p:cNvPr id="3" name="Google Shape;106;p26">
            <a:extLst>
              <a:ext uri="{FF2B5EF4-FFF2-40B4-BE49-F238E27FC236}">
                <a16:creationId xmlns:a16="http://schemas.microsoft.com/office/drawing/2014/main" id="{11803ECD-61B7-2C5F-D989-BD5EE629E7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691" y="1237260"/>
            <a:ext cx="4628969" cy="1181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ru-RU" sz="2400" dirty="0">
                <a:latin typeface="Arial"/>
                <a:cs typeface="Arial"/>
              </a:rPr>
              <a:t>Будем рады сотрудничеству </a:t>
            </a:r>
            <a:endParaRPr lang="ru-RU" sz="1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9DAC430-70D6-B566-9932-95BF87935900}"/>
              </a:ext>
            </a:extLst>
          </p:cNvPr>
          <p:cNvSpPr txBox="1"/>
          <p:nvPr/>
        </p:nvSpPr>
        <p:spPr>
          <a:xfrm>
            <a:off x="285972" y="4030688"/>
            <a:ext cx="7086802" cy="150810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ru-RU" sz="1600">
              <a:latin typeface="Bahnschrift Light" panose="020B0502040204020203" pitchFamily="34" charset="0"/>
            </a:endParaRPr>
          </a:p>
          <a:p>
            <a:endParaRPr lang="ru-RU" sz="1600">
              <a:latin typeface="Bahnschrift Light" panose="020B0502040204020203" pitchFamily="34" charset="0"/>
            </a:endParaRPr>
          </a:p>
          <a:p>
            <a:r>
              <a:rPr lang="ru-RU" sz="1600" dirty="0">
                <a:latin typeface="Bahnschrift Light" panose="020B0502040204020203" pitchFamily="34" charset="0"/>
              </a:rPr>
              <a:t>Сайт: </a:t>
            </a:r>
            <a:r>
              <a:rPr lang="en-US" sz="1600" dirty="0">
                <a:latin typeface="Bahnschrift Light" panose="020B0502040204020203" pitchFamily="34" charset="0"/>
              </a:rPr>
              <a:t>https://pt.2035.university/project/sbs-10-servis-turisticeskoj-infrastruktury-rostovskoj-oblasti_2022_10_16_17_45_50</a:t>
            </a:r>
          </a:p>
          <a:p>
            <a:endParaRPr lang="ru-RU"/>
          </a:p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18967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231B21D71922444A979C2354133B3255" ma:contentTypeVersion="12" ma:contentTypeDescription="Создание документа." ma:contentTypeScope="" ma:versionID="79f7d2e32a2f171116ed190aa7eae329">
  <xsd:schema xmlns:xsd="http://www.w3.org/2001/XMLSchema" xmlns:xs="http://www.w3.org/2001/XMLSchema" xmlns:p="http://schemas.microsoft.com/office/2006/metadata/properties" xmlns:ns2="cf1cf5ab-44f6-41ec-b5c9-7f9911316a2c" xmlns:ns3="f78255e9-3bc1-4538-ae62-1ed3673d350f" targetNamespace="http://schemas.microsoft.com/office/2006/metadata/properties" ma:root="true" ma:fieldsID="34d273a8011998aa6ae90461fb7f7037" ns2:_="" ns3:_="">
    <xsd:import namespace="cf1cf5ab-44f6-41ec-b5c9-7f9911316a2c"/>
    <xsd:import namespace="f78255e9-3bc1-4538-ae62-1ed3673d350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1cf5ab-44f6-41ec-b5c9-7f9911316a2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3b1f9ad3-3015-4419-8a5a-22d4d402f4f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8255e9-3bc1-4538-ae62-1ed3673d350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d01b38f4-1893-4542-9951-9bb512283950}" ma:internalName="TaxCatchAll" ma:showField="CatchAllData" ma:web="f78255e9-3bc1-4538-ae62-1ed3673d350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E736F92-7D9C-411F-BE04-B6237CF0AF9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A920829-03FD-4F59-8E00-26D3CF23E50E}">
  <ds:schemaRefs>
    <ds:schemaRef ds:uri="cf1cf5ab-44f6-41ec-b5c9-7f9911316a2c"/>
    <ds:schemaRef ds:uri="f78255e9-3bc1-4538-ae62-1ed3673d350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1304</Words>
  <Application>Microsoft Office PowerPoint</Application>
  <PresentationFormat>Экран (16:9)</PresentationFormat>
  <Paragraphs>142</Paragraphs>
  <Slides>14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14</vt:i4>
      </vt:variant>
    </vt:vector>
  </HeadingPairs>
  <TitlesOfParts>
    <vt:vector size="24" baseType="lpstr">
      <vt:lpstr>Bahnschrift SemiBold SemiConden</vt:lpstr>
      <vt:lpstr>Calibri Light</vt:lpstr>
      <vt:lpstr>Calibri</vt:lpstr>
      <vt:lpstr>Bahnschrift Light</vt:lpstr>
      <vt:lpstr>Arial</vt:lpstr>
      <vt:lpstr>Posterama</vt:lpstr>
      <vt:lpstr>Office Theme</vt:lpstr>
      <vt:lpstr>Simple Light</vt:lpstr>
      <vt:lpstr>Simple Light</vt:lpstr>
      <vt:lpstr>Simple Light</vt:lpstr>
      <vt:lpstr>SBS 1.0 а 24 СИСТЕМА НАВИГАЦИИ ТУРИСТИЧЕСКОГО ЦЕНТРА ДЛЯ РОСТОВСКОЙ ОБЛАСТИ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Прототип</vt:lpstr>
      <vt:lpstr>Демонстрация решений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Tata</dc:creator>
  <cp:lastModifiedBy>User</cp:lastModifiedBy>
  <cp:revision>147</cp:revision>
  <dcterms:modified xsi:type="dcterms:W3CDTF">2022-12-10T10:52:10Z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0x010100231B21D71922444A979C2354133B3255</vt:lpwstr>
  </property>
  <property fmtid="{D5CDD505-2E9C-101B-9397-08002B2CF9AE}" pid="3" name="lcf76f155ced4ddcb4097134ff3c332f">
    <vt:lpwstr/>
  </property>
  <property fmtid="{D5CDD505-2E9C-101B-9397-08002B2CF9AE}" pid="4" name="TaxCatchAll">
    <vt:lpwstr/>
  </property>
</Properties>
</file>