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PT Sans" panose="020B0604020202020204" charset="-52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E565880-AC49-43DF-9CAC-9F2420D6F784}">
  <a:tblStyle styleId="{3E565880-AC49-43DF-9CAC-9F2420D6F78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00" autoAdjust="0"/>
  </p:normalViewPr>
  <p:slideViewPr>
    <p:cSldViewPr snapToGrid="0">
      <p:cViewPr varScale="1">
        <p:scale>
          <a:sx n="86" d="100"/>
          <a:sy n="86" d="100"/>
        </p:scale>
        <p:origin x="72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954714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a7c3f80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a7c3f80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65283" y="137725"/>
            <a:ext cx="48060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2400"/>
            </a:pPr>
            <a:r>
              <a:rPr lang="ru-RU" b="1" dirty="0" smtClean="0">
                <a:latin typeface="PT Sans"/>
                <a:ea typeface="PT Sans"/>
                <a:cs typeface="PT Sans"/>
                <a:sym typeface="PT Sans"/>
              </a:rPr>
              <a:t>Голубика «под ключ»</a:t>
            </a:r>
            <a:endParaRPr lang="en-US" i="1" u="none" strike="noStrike" cap="none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54738" y="2311518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Какую п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роблем</a:t>
            </a: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у решаем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9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</a:endParaRPr>
          </a:p>
          <a:p>
            <a:pPr lvl="0"/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Наш </a:t>
            </a:r>
            <a:r>
              <a:rPr lang="ru-RU" sz="700" dirty="0" smtClean="0">
                <a:latin typeface="Courier New"/>
                <a:ea typeface="Courier New"/>
                <a:cs typeface="Courier New"/>
                <a:sym typeface="Courier New"/>
              </a:rPr>
              <a:t>потребитель</a:t>
            </a:r>
            <a:r>
              <a:rPr lang="ru-RU" sz="7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-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х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очет легко и быстро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вырастить вкусную и экологически чистую ягоду,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но затрудняется, </a:t>
            </a: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потому что 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для ее выращивания нужна специфичная технология возделывания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,для изучения которой требуется много времени и сил.</a:t>
            </a:r>
            <a:endParaRPr sz="700" dirty="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678338" y="2312401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Какое решение предлагаем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9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Н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аша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 технология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будет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помогать потребителю сопровождением специалиста от закупки саженцев до сбора ягоды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 и </a:t>
            </a: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в отличие 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от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-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самостоятельного выращивания,</a:t>
            </a:r>
            <a:r>
              <a:rPr lang="ru-RU" sz="700" dirty="0" smtClean="0">
                <a:latin typeface="Courier New"/>
                <a:ea typeface="Courier New"/>
                <a:cs typeface="Courier New"/>
                <a:sym typeface="Courier New"/>
              </a:rPr>
              <a:t> заказчик 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будет иметь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более высокий и качественный урожай с меньшими энергозатратами.</a:t>
            </a:r>
            <a:endParaRPr sz="700" dirty="0">
              <a:solidFill>
                <a:srgbClr val="595959"/>
              </a:solidFill>
            </a:endParaRPr>
          </a:p>
        </p:txBody>
      </p:sp>
      <p:cxnSp>
        <p:nvCxnSpPr>
          <p:cNvPr id="57" name="Google Shape;57;p13"/>
          <p:cNvCxnSpPr/>
          <p:nvPr/>
        </p:nvCxnSpPr>
        <p:spPr>
          <a:xfrm>
            <a:off x="5239025" y="-6425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59" name="Google Shape;59;p13"/>
          <p:cNvSpPr txBox="1"/>
          <p:nvPr/>
        </p:nvSpPr>
        <p:spPr>
          <a:xfrm>
            <a:off x="5301250" y="41925"/>
            <a:ext cx="38076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latin typeface="PT Sans"/>
                <a:ea typeface="PT Sans"/>
                <a:cs typeface="PT Sans"/>
                <a:sym typeface="PT Sans"/>
              </a:rPr>
              <a:t>Пользователи и другие вовлеченные стороны: </a:t>
            </a:r>
            <a:endParaRPr sz="9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60" name="Google Shape;60;p13"/>
          <p:cNvGraphicFramePr/>
          <p:nvPr>
            <p:extLst>
              <p:ext uri="{D42A27DB-BD31-4B8C-83A1-F6EECF244321}">
                <p14:modId xmlns:p14="http://schemas.microsoft.com/office/powerpoint/2010/main" val="591895992"/>
              </p:ext>
            </p:extLst>
          </p:nvPr>
        </p:nvGraphicFramePr>
        <p:xfrm>
          <a:off x="5377450" y="353885"/>
          <a:ext cx="3622225" cy="1511370"/>
        </p:xfrm>
        <a:graphic>
          <a:graphicData uri="http://schemas.openxmlformats.org/drawingml/2006/table">
            <a:tbl>
              <a:tblPr>
                <a:noFill/>
                <a:tableStyleId>{3E565880-AC49-43DF-9CAC-9F2420D6F784}</a:tableStyleId>
              </a:tblPr>
              <a:tblGrid>
                <a:gridCol w="153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5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sz="900" b="1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Товаропроизводитель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Экологически чистая с большим содержанием полезных веществ</a:t>
                      </a:r>
                      <a:r>
                        <a:rPr lang="ru-RU" sz="800" baseline="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</a:t>
                      </a: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голубика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Поставщики</a:t>
                      </a:r>
                      <a:r>
                        <a:rPr lang="ru-RU" sz="800" baseline="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комплектующих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Реализация комплектующих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Специалисты</a:t>
                      </a:r>
                      <a:r>
                        <a:rPr lang="ru-RU" sz="800" baseline="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сопровождения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Консультирование</a:t>
                      </a:r>
                      <a:r>
                        <a:rPr lang="ru-RU" sz="800" baseline="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товаропроизводителей с оплатой труда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1" name="Google Shape;61;p13"/>
          <p:cNvSpPr txBox="1"/>
          <p:nvPr/>
        </p:nvSpPr>
        <p:spPr>
          <a:xfrm>
            <a:off x="419488" y="3681013"/>
            <a:ext cx="4517700" cy="44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Цель:</a:t>
            </a:r>
            <a:endParaRPr sz="900" b="1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 i="1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Спроектировать комплекс мероприятий, включающий сопровождение агрономом-консультантом на протяжении всего процесса возделывания культуры и позволяющий потребителю получить выскоий и качественный урожай голубики</a:t>
            </a:r>
            <a:endParaRPr sz="9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356600" y="2935150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169775" y="551350"/>
            <a:ext cx="4806000" cy="272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 smtClean="0">
                <a:latin typeface="PT Sans"/>
                <a:ea typeface="PT Sans"/>
                <a:cs typeface="PT Sans"/>
                <a:sym typeface="PT Sans"/>
              </a:rPr>
              <a:t>Тема проекта:  Технологическое спровождение выращивания голубики в условиях ЛПХ</a:t>
            </a:r>
            <a:endParaRPr sz="8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266012" y="1815187"/>
            <a:ext cx="3845100" cy="26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Команда:</a:t>
            </a:r>
            <a:endParaRPr sz="700" dirty="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endParaRPr lang="ru" sz="900" dirty="0" smtClean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" sz="9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Дарья Кондратова </a:t>
            </a:r>
            <a:r>
              <a:rPr lang="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- лидер </a:t>
            </a:r>
            <a:r>
              <a:rPr lang="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команды</a:t>
            </a: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Дарья Китаева -  администратор команды</a:t>
            </a:r>
          </a:p>
          <a:p>
            <a:pPr marL="457200" lvl="0" indent="-285750"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9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София </a:t>
            </a:r>
            <a:r>
              <a:rPr lang="ru-RU" sz="9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Фаткулаева</a:t>
            </a:r>
            <a:r>
              <a:rPr lang="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– </a:t>
            </a:r>
            <a:r>
              <a:rPr lang="en-US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project-</a:t>
            </a:r>
            <a:r>
              <a:rPr lang="ru-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менеджер</a:t>
            </a: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Лада </a:t>
            </a:r>
            <a:r>
              <a:rPr lang="ru-RU" sz="900" dirty="0" err="1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Раскопова</a:t>
            </a:r>
            <a:r>
              <a:rPr lang="ru-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– креативный директор</a:t>
            </a: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Олег </a:t>
            </a:r>
            <a:r>
              <a:rPr lang="ru-RU" sz="900" dirty="0" err="1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Смердин</a:t>
            </a:r>
            <a:r>
              <a:rPr lang="ru-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– аналитик рынка материалов</a:t>
            </a: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Александра </a:t>
            </a:r>
            <a:r>
              <a:rPr lang="ru-RU" sz="900" dirty="0" err="1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Кущёва</a:t>
            </a:r>
            <a:r>
              <a:rPr lang="ru-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– экономический директор</a:t>
            </a: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Илья Колесников - технологическое сопровождение</a:t>
            </a:r>
          </a:p>
          <a:p>
            <a:pPr marL="457200" lvl="0" indent="-285750"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9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Сергей </a:t>
            </a:r>
            <a:r>
              <a:rPr lang="ru-RU" sz="9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Сигида</a:t>
            </a:r>
            <a:r>
              <a:rPr lang="ru-RU" sz="9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- технологическое </a:t>
            </a:r>
            <a:r>
              <a:rPr lang="ru-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сопровождение</a:t>
            </a:r>
          </a:p>
          <a:p>
            <a:pPr marL="457200" lvl="0" indent="-285750"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9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Михаил </a:t>
            </a:r>
            <a:r>
              <a:rPr lang="ru-RU" sz="9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Кострикин</a:t>
            </a:r>
            <a:r>
              <a:rPr lang="ru-RU" sz="9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- технологическое </a:t>
            </a:r>
            <a:r>
              <a:rPr lang="ru-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сопровождение</a:t>
            </a:r>
          </a:p>
          <a:p>
            <a:pPr marL="457200" lvl="0" indent="-285750"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Анна </a:t>
            </a:r>
            <a:r>
              <a:rPr lang="ru-RU" sz="900" dirty="0" err="1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Орищенко</a:t>
            </a:r>
            <a:r>
              <a:rPr lang="ru-RU" sz="9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– </a:t>
            </a:r>
            <a:r>
              <a:rPr lang="ru-RU" sz="90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креативный </a:t>
            </a:r>
            <a:r>
              <a:rPr lang="ru-RU" sz="90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директор</a:t>
            </a:r>
            <a:endParaRPr lang="ru-RU" sz="900" dirty="0" smtClean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" name="Google Shape;63;p13"/>
          <p:cNvSpPr txBox="1"/>
          <p:nvPr/>
        </p:nvSpPr>
        <p:spPr>
          <a:xfrm>
            <a:off x="165283" y="714825"/>
            <a:ext cx="4748272" cy="272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 smtClean="0">
                <a:latin typeface="PT Sans"/>
                <a:ea typeface="PT Sans"/>
                <a:cs typeface="PT Sans"/>
                <a:sym typeface="PT Sans"/>
              </a:rPr>
              <a:t>Идея проекта – Сопровождение специалистом от покупки саженцев до получения урожая экологически чистой с большим содержанием полезных веществ (в частности, витаминов группы В, антиоксидантов) голубики </a:t>
            </a:r>
            <a:endParaRPr sz="8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5283" y="1113116"/>
            <a:ext cx="4078214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704975" algn="l"/>
                <a:tab pos="1885950" algn="l"/>
              </a:tabLst>
            </a:pP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Для товаропроизводителей,</a:t>
            </a:r>
            <a:r>
              <a:rPr lang="ru-RU" sz="8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ru-RU" sz="800" dirty="0">
              <a:solidFill>
                <a:srgbClr val="FF0000"/>
              </a:solidFill>
              <a:latin typeface="Courier New" panose="02070309020205020404" pitchFamily="49" charset="0"/>
              <a:ea typeface="Arial" panose="020B0604020202020204" pitchFamily="34" charset="0"/>
              <a:cs typeface="Courier New" panose="02070309020205020404" pitchFamily="49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704975" algn="l"/>
              </a:tabLst>
            </a:pPr>
            <a:r>
              <a:rPr lang="ru-RU" sz="800" dirty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которым </a:t>
            </a: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нужно вырастить северную ягоду с южными нотками на своем участке</a:t>
            </a:r>
            <a:r>
              <a:rPr lang="ru-RU" sz="800" dirty="0" smtClean="0">
                <a:solidFill>
                  <a:schemeClr val="tx1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н</a:t>
            </a: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Arial" panose="020B0604020202020204" pitchFamily="34" charset="0"/>
                <a:cs typeface="Courier New" panose="02070309020205020404" pitchFamily="49" charset="0"/>
              </a:rPr>
              <a:t>аша технология </a:t>
            </a:r>
            <a:r>
              <a:rPr lang="ru-RU" sz="800" dirty="0" smtClean="0">
                <a:solidFill>
                  <a:schemeClr val="tx1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Arial" panose="020B0604020202020204" pitchFamily="34" charset="0"/>
                <a:cs typeface="Courier New" panose="02070309020205020404" pitchFamily="49" charset="0"/>
              </a:rPr>
              <a:t>позволяет легко получить высокий урожай голубики без применения химикатов</a:t>
            </a:r>
            <a:r>
              <a:rPr lang="ru-RU" sz="800" dirty="0" smtClean="0">
                <a:solidFill>
                  <a:schemeClr val="tx1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. </a:t>
            </a:r>
            <a:endParaRPr lang="ru-RU" sz="800" dirty="0">
              <a:solidFill>
                <a:schemeClr val="tx1"/>
              </a:solidFill>
              <a:latin typeface="Courier New" panose="02070309020205020404" pitchFamily="49" charset="0"/>
              <a:ea typeface="Arial" panose="020B0604020202020204" pitchFamily="34" charset="0"/>
              <a:cs typeface="Courier New" panose="02070309020205020404" pitchFamily="49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704975" algn="l"/>
              </a:tabLst>
            </a:pPr>
            <a:r>
              <a:rPr lang="ru-RU" sz="800" dirty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В отличие </a:t>
            </a: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от рискованного самостоятельного выращивания</a:t>
            </a:r>
            <a:endParaRPr lang="ru-RU" sz="800" dirty="0" smtClean="0">
              <a:solidFill>
                <a:srgbClr val="FF0000"/>
              </a:solidFill>
              <a:highlight>
                <a:srgbClr val="FFFFFF"/>
              </a:highlight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704975" algn="l"/>
              </a:tabLst>
            </a:pP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наш проект </a:t>
            </a:r>
            <a:r>
              <a:rPr lang="ru-RU" sz="800" dirty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лучше тем, </a:t>
            </a: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что вы получаете голубику «под ключ»</a:t>
            </a:r>
            <a:r>
              <a:rPr lang="ru-RU" sz="800" dirty="0">
                <a:solidFill>
                  <a:schemeClr val="tx1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800" dirty="0" smtClean="0">
                <a:solidFill>
                  <a:schemeClr val="tx1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без лишних дополнительных затрат</a:t>
            </a:r>
            <a:r>
              <a:rPr lang="ru-RU" sz="8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ru-RU" sz="800" dirty="0">
              <a:solidFill>
                <a:srgbClr val="FF0000"/>
              </a:solidFill>
              <a:effectLst/>
              <a:latin typeface="Courier New" panose="02070309020205020404" pitchFamily="49" charset="0"/>
              <a:ea typeface="Arial" panose="020B0604020202020204" pitchFamily="34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277</Words>
  <Application>Microsoft Office PowerPoint</Application>
  <PresentationFormat>Экран (16:9)</PresentationFormat>
  <Paragraphs>36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Courier New</vt:lpstr>
      <vt:lpstr>Arial</vt:lpstr>
      <vt:lpstr>PT Sans</vt:lpstr>
      <vt:lpstr>Simple Light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dasha</cp:lastModifiedBy>
  <cp:revision>29</cp:revision>
  <dcterms:modified xsi:type="dcterms:W3CDTF">2022-09-30T15:01:34Z</dcterms:modified>
</cp:coreProperties>
</file>