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8" r:id="rId3"/>
    <p:sldMasterId id="2147483702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69" r:id="rId19"/>
    <p:sldId id="271" r:id="rId20"/>
    <p:sldId id="273" r:id="rId21"/>
    <p:sldId id="274" r:id="rId22"/>
    <p:sldId id="275" r:id="rId23"/>
    <p:sldId id="276" r:id="rId24"/>
    <p:sldId id="277" r:id="rId25"/>
    <p:sldId id="279" r:id="rId26"/>
    <p:sldId id="278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CB8B2-F50D-4F97-8F3D-75D935938856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CB6FB-6D0F-4A4A-93EB-457436F10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951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17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96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18746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32932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8087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07880" y="2485440"/>
            <a:ext cx="9545400" cy="487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290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65479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1003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2925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5196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0544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93439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07F8D-C558-4B57-908B-CA9F7D9A7A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030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6758E-47A8-432C-A4E7-958474575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352A51-1107-44FA-85D4-05DE446E4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D65B1D-E42F-4BA9-B7BC-111C1D7C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E3BEE0-84F0-4DF0-8BA0-9D73E828F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CEBA9D-61C1-41F2-A78C-D36A1E8B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07F8D-C558-4B57-908B-CA9F7D9A7A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662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755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077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3021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8825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97133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07880" y="2485440"/>
            <a:ext cx="9545400" cy="487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4571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76382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7150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30015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25989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79182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99958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967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47045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038692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823359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225751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407880" y="2485440"/>
            <a:ext cx="9545400" cy="487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2830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391696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61466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19988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462706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146690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678812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34E07-9C23-479A-9910-6CE401BC8F3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7440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0603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2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92372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353974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399617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5265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subTitle"/>
          </p:nvPr>
        </p:nvSpPr>
        <p:spPr>
          <a:xfrm>
            <a:off x="407880" y="2485440"/>
            <a:ext cx="9545400" cy="487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42288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3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87614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3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004955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4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501755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2885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108075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35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3993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7880" y="1413000"/>
            <a:ext cx="9573840" cy="23108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ru-RU" sz="4000" b="1" strike="noStrike" spc="-1">
                <a:solidFill>
                  <a:srgbClr val="FFFFFF"/>
                </a:solidFill>
                <a:latin typeface="Arial"/>
              </a:rPr>
              <a:t>Тема лекции</a:t>
            </a:r>
            <a:endParaRPr lang="ru-RU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07880" y="5017680"/>
            <a:ext cx="6278040" cy="501480"/>
          </a:xfrm>
          <a:prstGeom prst="rect">
            <a:avLst/>
          </a:prstGeom>
        </p:spPr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Должность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591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07880" y="1413000"/>
            <a:ext cx="9592920" cy="156780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ru-RU" sz="4000" b="1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Тема лекции</a:t>
            </a:r>
            <a:endParaRPr lang="ru-RU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2133720" y="3265560"/>
            <a:ext cx="5387760" cy="4345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Пункт №1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2133720" y="3767040"/>
            <a:ext cx="5387760" cy="4561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Пункт №2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2133720" y="4290840"/>
            <a:ext cx="5387760" cy="4568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Пункт №3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1498320" y="3265560"/>
            <a:ext cx="471240" cy="4345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1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1498680" y="3767040"/>
            <a:ext cx="471240" cy="4561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2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1498680" y="4290840"/>
            <a:ext cx="471240" cy="4568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Open Sans Semibold"/>
                <a:ea typeface="Open Sans Semibold"/>
              </a:rPr>
              <a:t>3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11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body"/>
          </p:nvPr>
        </p:nvSpPr>
        <p:spPr>
          <a:xfrm>
            <a:off x="371520" y="1806480"/>
            <a:ext cx="11448720" cy="31536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Open Sans Semibold"/>
                <a:ea typeface="Open Sans Semibold"/>
              </a:rPr>
              <a:t>Подзаголовок, если нужен. Размер шрифта 20 пт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ldNum"/>
          </p:nvPr>
        </p:nvSpPr>
        <p:spPr>
          <a:xfrm>
            <a:off x="11543760" y="6158880"/>
            <a:ext cx="553320" cy="5029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F287FE49-6568-4CE2-894E-875493B63E47}" type="slidenum">
              <a:rPr lang="ru-RU" sz="1600" b="0" strike="noStrike" spc="-1">
                <a:solidFill>
                  <a:srgbClr val="6C6C6C"/>
                </a:solidFill>
                <a:latin typeface="Arial"/>
              </a:rPr>
              <a:t>‹#›</a:t>
            </a:fld>
            <a:endParaRPr lang="en-US" sz="1600" b="0" strike="noStrike" spc="-1" dirty="0"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371520" y="2209680"/>
            <a:ext cx="5778720" cy="42066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Open Sans Light"/>
                <a:ea typeface="Open Sans Light"/>
              </a:rPr>
              <a:t>Образец текста. Рекомендуемый размер шрифта 18 пт</a:t>
            </a: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title"/>
          </p:nvPr>
        </p:nvSpPr>
        <p:spPr>
          <a:xfrm>
            <a:off x="1558800" y="297000"/>
            <a:ext cx="10261080" cy="10792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000" b="0" strike="noStrike" spc="-1">
                <a:solidFill>
                  <a:srgbClr val="FFFFFF"/>
                </a:solidFill>
                <a:latin typeface="Open Sans ExtraBold"/>
                <a:ea typeface="Open Sans ExtraBold"/>
              </a:rPr>
              <a:t>Образец заголовка</a:t>
            </a:r>
            <a:endParaRPr lang="ru-RU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6309000" y="2209680"/>
            <a:ext cx="5234400" cy="42066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370989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07880" y="2485440"/>
            <a:ext cx="9545400" cy="105120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ru-RU" sz="4000" b="0" strike="noStrike" spc="-1">
                <a:solidFill>
                  <a:srgbClr val="FFFFFF"/>
                </a:solidFill>
                <a:latin typeface="Open Sans ExtraBold"/>
                <a:ea typeface="Open Sans ExtraBold"/>
              </a:rPr>
              <a:t>Спасибо за внимание!</a:t>
            </a:r>
            <a:endParaRPr lang="ru-RU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363898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7961966@mail.ru" TargetMode="Externa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3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CE5E5B5-5ABB-4667-90A4-B2EAA6D31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Разработка индивидуального водного средства передвижения «Скат»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8FB3522-F24D-4784-BDB9-5813D682B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Докладчик:</a:t>
            </a:r>
          </a:p>
          <a:p>
            <a:pPr algn="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Костиков Андрей Константинович</a:t>
            </a:r>
          </a:p>
          <a:p>
            <a:pPr algn="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4 курса </a:t>
            </a:r>
          </a:p>
          <a:p>
            <a:pPr algn="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Научный руководитель:</a:t>
            </a:r>
          </a:p>
          <a:p>
            <a:pPr algn="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Старший преподаватель каф. А1</a:t>
            </a:r>
          </a:p>
          <a:p>
            <a:pPr algn="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Чириков Сергей Алексеевич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BBC9A-F1AF-45BE-8976-11C007E9ECAF}"/>
              </a:ext>
            </a:extLst>
          </p:cNvPr>
          <p:cNvSpPr txBox="1"/>
          <p:nvPr/>
        </p:nvSpPr>
        <p:spPr>
          <a:xfrm>
            <a:off x="5043374" y="6095207"/>
            <a:ext cx="210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44DF0-D78A-4B13-BC3E-E46800BF711D}"/>
              </a:ext>
            </a:extLst>
          </p:cNvPr>
          <p:cNvSpPr txBox="1"/>
          <p:nvPr/>
        </p:nvSpPr>
        <p:spPr>
          <a:xfrm>
            <a:off x="0" y="6064430"/>
            <a:ext cx="42062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поддержке СКБ «Военмех»</a:t>
            </a:r>
          </a:p>
          <a:p>
            <a:r>
              <a:rPr lang="ru-RU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МИЦ «Военмех»</a:t>
            </a:r>
          </a:p>
        </p:txBody>
      </p:sp>
    </p:spTree>
    <p:extLst>
      <p:ext uri="{BB962C8B-B14F-4D97-AF65-F5344CB8AC3E}">
        <p14:creationId xmlns:p14="http://schemas.microsoft.com/office/powerpoint/2010/main" val="1732769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F6E0B3-E30B-4B5A-B574-1AA2F9F55867}"/>
              </a:ext>
            </a:extLst>
          </p:cNvPr>
          <p:cNvSpPr txBox="1"/>
          <p:nvPr/>
        </p:nvSpPr>
        <p:spPr>
          <a:xfrm>
            <a:off x="272687" y="1759580"/>
            <a:ext cx="69332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Цель работы: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аппарата, который совмещает в себе подводное и аэродинамическое крыло для решения проблемы самостабилизации аппаратов, использующих экранный эффект, а также проблемы недорогой и быстрой транспортировки человека по рекам дальнего Востока РФ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             Задачи проекта: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поиск проблем, препятствующих стабильному движению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поиск оптимальной геометрии деталей аппарата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исследование совместимости подводного и аэродинамического крыла</a:t>
            </a:r>
          </a:p>
          <a:p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444F65-AFF4-4DA4-A46B-607C0E8F8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134" y="1634325"/>
            <a:ext cx="2994984" cy="2112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230BE3-D285-4AD7-9A4A-7D6B34571EE5}"/>
              </a:ext>
            </a:extLst>
          </p:cNvPr>
          <p:cNvSpPr txBox="1"/>
          <p:nvPr/>
        </p:nvSpPr>
        <p:spPr>
          <a:xfrm>
            <a:off x="7358632" y="3746958"/>
            <a:ext cx="3804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Экраноплан «Орлёнок»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17A542-95E8-4F23-9053-2768ADD93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388" y="4156634"/>
            <a:ext cx="3758477" cy="18835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DB1CF2-313A-4EB5-AE70-C6C557B112E7}"/>
              </a:ext>
            </a:extLst>
          </p:cNvPr>
          <p:cNvSpPr txBox="1"/>
          <p:nvPr/>
        </p:nvSpPr>
        <p:spPr>
          <a:xfrm>
            <a:off x="7381511" y="6111328"/>
            <a:ext cx="380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2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Катер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подводных крыльях «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garis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2042ED-B82E-4EB8-9FFC-DF1882C48223}"/>
              </a:ext>
            </a:extLst>
          </p:cNvPr>
          <p:cNvSpPr/>
          <p:nvPr/>
        </p:nvSpPr>
        <p:spPr>
          <a:xfrm>
            <a:off x="618622" y="5098420"/>
            <a:ext cx="6483869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ts val="1100"/>
            </a:pPr>
            <a:r>
              <a:rPr lang="ru-RU" b="1" i="1" dirty="0">
                <a:latin typeface="Arial" panose="020B0604020202020204" pitchFamily="34" charset="0"/>
                <a:ea typeface="Droid Serif"/>
                <a:cs typeface="Arial" panose="020B0604020202020204" pitchFamily="34" charset="0"/>
                <a:sym typeface="Droid Serif"/>
              </a:rPr>
              <a:t>        РЕШЕНИЕ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  <a:sym typeface="Droid Serif"/>
              </a:rPr>
              <a:t>Создание аппарата, использующего экранный эффект, который будет стабильно двигаться, используя преимущества подводного и аэродинамического крыла.</a:t>
            </a:r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2C94BDA7-E6B8-440E-9409-24961749607F}"/>
              </a:ext>
            </a:extLst>
          </p:cNvPr>
          <p:cNvSpPr txBox="1">
            <a:spLocks/>
          </p:cNvSpPr>
          <p:nvPr/>
        </p:nvSpPr>
        <p:spPr>
          <a:xfrm>
            <a:off x="1617465" y="344343"/>
            <a:ext cx="9545400" cy="90210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Цель и задачи</a:t>
            </a:r>
          </a:p>
        </p:txBody>
      </p:sp>
    </p:spTree>
    <p:extLst>
      <p:ext uri="{BB962C8B-B14F-4D97-AF65-F5344CB8AC3E}">
        <p14:creationId xmlns:p14="http://schemas.microsoft.com/office/powerpoint/2010/main" val="36275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A7033B-C889-4590-9006-11AAA98B8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429" y="3408322"/>
            <a:ext cx="3637940" cy="27855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1E0853-C804-4D3A-8DFA-618F86444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169" y="1774681"/>
            <a:ext cx="3674931" cy="14593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00D602-1A81-44E9-AE44-5EBBFDD0B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886" y="2669083"/>
            <a:ext cx="2516618" cy="37250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10B9D0-30A0-4213-AC62-A2287D302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3857" y="2058727"/>
            <a:ext cx="1689794" cy="4715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98B782-0DCA-4AC6-85A2-246759E3A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28" y="1807921"/>
            <a:ext cx="2259474" cy="19791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6EC795-3FE2-4524-8936-CCB6851952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12" y="4006415"/>
            <a:ext cx="2391257" cy="2731257"/>
          </a:xfrm>
          <a:prstGeom prst="rect">
            <a:avLst/>
          </a:prstGeom>
        </p:spPr>
      </p:pic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B0922F27-DE02-4648-90CF-0BF9AAD596FA}"/>
              </a:ext>
            </a:extLst>
          </p:cNvPr>
          <p:cNvSpPr txBox="1">
            <a:spLocks/>
          </p:cNvSpPr>
          <p:nvPr/>
        </p:nvSpPr>
        <p:spPr>
          <a:xfrm>
            <a:off x="1608766" y="404220"/>
            <a:ext cx="9545400" cy="90210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Патентный поиск</a:t>
            </a:r>
          </a:p>
        </p:txBody>
      </p:sp>
    </p:spTree>
    <p:extLst>
      <p:ext uri="{BB962C8B-B14F-4D97-AF65-F5344CB8AC3E}">
        <p14:creationId xmlns:p14="http://schemas.microsoft.com/office/powerpoint/2010/main" val="228544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523509-385D-4D44-98AC-1E54F303EC75}"/>
              </a:ext>
            </a:extLst>
          </p:cNvPr>
          <p:cNvSpPr txBox="1"/>
          <p:nvPr/>
        </p:nvSpPr>
        <p:spPr>
          <a:xfrm>
            <a:off x="6322422" y="4234323"/>
            <a:ext cx="54363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Индивидуальное водное средство передвижения (ИВСП) «Скат» относится как классу судов на подводном крыле, так и к летательному аппарату использующему экранный эффект. Является уникальным, за счёт совмещения двух сред для движения и ряда технических решений.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8359C8-6E9F-4FF8-825D-0CC187D3CCDE}"/>
              </a:ext>
            </a:extLst>
          </p:cNvPr>
          <p:cNvSpPr txBox="1"/>
          <p:nvPr/>
        </p:nvSpPr>
        <p:spPr>
          <a:xfrm>
            <a:off x="1711062" y="5880463"/>
            <a:ext cx="34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3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Модель ИВСП «Скат»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5D325E-3ADA-4435-9AD0-9E4A0472A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638" y="1747299"/>
            <a:ext cx="2838547" cy="1902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F20F04-2E12-4836-8D1B-76BFA9FE3CBA}"/>
              </a:ext>
            </a:extLst>
          </p:cNvPr>
          <p:cNvSpPr txBox="1"/>
          <p:nvPr/>
        </p:nvSpPr>
        <p:spPr>
          <a:xfrm>
            <a:off x="7943573" y="3649548"/>
            <a:ext cx="25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4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Скат манта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70FBA7-0669-4D12-A0C8-12E326BC6BD7}"/>
              </a:ext>
            </a:extLst>
          </p:cNvPr>
          <p:cNvSpPr txBox="1"/>
          <p:nvPr/>
        </p:nvSpPr>
        <p:spPr>
          <a:xfrm>
            <a:off x="1666896" y="1886152"/>
            <a:ext cx="54363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Применение: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Активный отдых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Спасательные работы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5A03-3CE9-491D-B504-95793FCA9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64" y="3018007"/>
            <a:ext cx="3599138" cy="2787726"/>
          </a:xfrm>
          <a:prstGeom prst="rect">
            <a:avLst/>
          </a:prstGeom>
        </p:spPr>
      </p:pic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8D63D43B-33C8-4C32-B848-91AEA3B9C3C2}"/>
              </a:ext>
            </a:extLst>
          </p:cNvPr>
          <p:cNvSpPr txBox="1">
            <a:spLocks/>
          </p:cNvSpPr>
          <p:nvPr/>
        </p:nvSpPr>
        <p:spPr>
          <a:xfrm>
            <a:off x="1596993" y="414791"/>
            <a:ext cx="9545400" cy="90210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ИВСП «Скат»</a:t>
            </a:r>
          </a:p>
        </p:txBody>
      </p:sp>
    </p:spTree>
    <p:extLst>
      <p:ext uri="{BB962C8B-B14F-4D97-AF65-F5344CB8AC3E}">
        <p14:creationId xmlns:p14="http://schemas.microsoft.com/office/powerpoint/2010/main" val="161320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E4CC7DB-EC2C-4039-A242-87EA0B9EB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775932"/>
              </p:ext>
            </p:extLst>
          </p:nvPr>
        </p:nvGraphicFramePr>
        <p:xfrm>
          <a:off x="4866670" y="2837234"/>
          <a:ext cx="667929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7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Длина,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Ширина,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Высота,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Размах крыла подводного,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 (расчётная), км</a:t>
                      </a: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Скорость(под. на ПК), км</a:t>
                      </a: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без райдера(расчётная), кг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Максимальный вес</a:t>
                      </a:r>
                      <a:r>
                        <a:rPr lang="ru-RU" sz="18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райдера, кг</a:t>
                      </a:r>
                      <a:endParaRPr lang="ru-RU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D426D62-E24B-4BD5-991D-9708ABE17BEF}"/>
              </a:ext>
            </a:extLst>
          </p:cNvPr>
          <p:cNvSpPr txBox="1"/>
          <p:nvPr/>
        </p:nvSpPr>
        <p:spPr>
          <a:xfrm>
            <a:off x="6230269" y="2095708"/>
            <a:ext cx="5217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Таблица 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Предварительные характеристики ИВСП «Скат»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FE0090-6380-4A90-AC21-25F040641FCC}"/>
              </a:ext>
            </a:extLst>
          </p:cNvPr>
          <p:cNvSpPr txBox="1"/>
          <p:nvPr/>
        </p:nvSpPr>
        <p:spPr>
          <a:xfrm>
            <a:off x="398419" y="5468755"/>
            <a:ext cx="4178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5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чертёж ИВСП «Скат»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B4034B-1D03-4CB7-A06E-3DD5314AF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19" y="2369216"/>
            <a:ext cx="4270769" cy="3024022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1138725A-A15C-4DB8-B51C-506CF5539B66}"/>
              </a:ext>
            </a:extLst>
          </p:cNvPr>
          <p:cNvSpPr txBox="1">
            <a:spLocks/>
          </p:cNvSpPr>
          <p:nvPr/>
        </p:nvSpPr>
        <p:spPr>
          <a:xfrm>
            <a:off x="1596993" y="414791"/>
            <a:ext cx="9545400" cy="90210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Технические характеристики</a:t>
            </a:r>
          </a:p>
        </p:txBody>
      </p:sp>
    </p:spTree>
    <p:extLst>
      <p:ext uri="{BB962C8B-B14F-4D97-AF65-F5344CB8AC3E}">
        <p14:creationId xmlns:p14="http://schemas.microsoft.com/office/powerpoint/2010/main" val="1346048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EC48DD-70D7-4B7D-B5C8-9B7AA7B76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391" y="3743354"/>
            <a:ext cx="4403511" cy="20604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EFDB80-6F4D-412A-BAB8-DC650FA94395}"/>
              </a:ext>
            </a:extLst>
          </p:cNvPr>
          <p:cNvSpPr txBox="1"/>
          <p:nvPr/>
        </p:nvSpPr>
        <p:spPr>
          <a:xfrm>
            <a:off x="5461390" y="5902022"/>
            <a:ext cx="6523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7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модель движения потока воздуха на высоте 0,5 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4B8739-075E-4FEC-9C59-01BD1CE2C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945" y="3957358"/>
            <a:ext cx="2905122" cy="20604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9A690C-1BD1-4173-AB2E-2A38435CF96E}"/>
              </a:ext>
            </a:extLst>
          </p:cNvPr>
          <p:cNvSpPr txBox="1"/>
          <p:nvPr/>
        </p:nvSpPr>
        <p:spPr>
          <a:xfrm>
            <a:off x="-107464" y="6194410"/>
            <a:ext cx="615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6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Расчётная область и модель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3BFAAE-3D45-4B87-A6B8-280C552661DA}"/>
              </a:ext>
            </a:extLst>
          </p:cNvPr>
          <p:cNvSpPr/>
          <p:nvPr/>
        </p:nvSpPr>
        <p:spPr>
          <a:xfrm>
            <a:off x="6042686" y="156583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Параметры: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Окружающая среда: воздух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Входная скорость: 60 км/ч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Температура: 288,15 К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Давление: 101325 Па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Модель турбулентности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k-epsilon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выполняемых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итераций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300</a:t>
            </a:r>
            <a:endParaRPr lang="ru-RU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A70EB4-8846-4FBA-9FA3-20F3B40A9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212" y="1832725"/>
            <a:ext cx="2898569" cy="1871969"/>
          </a:xfrm>
          <a:prstGeom prst="rect">
            <a:avLst/>
          </a:prstGeom>
        </p:spPr>
      </p:pic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2C4C82B1-361C-4AB7-B3C3-B61795C5B033}"/>
              </a:ext>
            </a:extLst>
          </p:cNvPr>
          <p:cNvSpPr txBox="1">
            <a:spLocks/>
          </p:cNvSpPr>
          <p:nvPr/>
        </p:nvSpPr>
        <p:spPr>
          <a:xfrm>
            <a:off x="1596993" y="414791"/>
            <a:ext cx="9545400" cy="90210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Динамический принцип поддержания подъемной силы</a:t>
            </a:r>
          </a:p>
        </p:txBody>
      </p:sp>
    </p:spTree>
    <p:extLst>
      <p:ext uri="{BB962C8B-B14F-4D97-AF65-F5344CB8AC3E}">
        <p14:creationId xmlns:p14="http://schemas.microsoft.com/office/powerpoint/2010/main" val="155432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3DFFE0-67B7-468E-B17F-702B26017727}"/>
                  </a:ext>
                </a:extLst>
              </p:cNvPr>
              <p:cNvSpPr txBox="1"/>
              <p:nvPr/>
            </p:nvSpPr>
            <p:spPr>
              <a:xfrm>
                <a:off x="1410565" y="1853458"/>
                <a:ext cx="4848244" cy="430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=0.678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11,5∗1,225∗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16,6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=13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15,9 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3DFFE0-67B7-468E-B17F-702B26017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565" y="1853458"/>
                <a:ext cx="4848244" cy="430374"/>
              </a:xfrm>
              <a:prstGeom prst="rect">
                <a:avLst/>
              </a:prstGeom>
              <a:blipFill>
                <a:blip r:embed="rId2"/>
                <a:stretch>
                  <a:fillRect l="-2889" b="-183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id="{4E611243-21BD-495B-AFDE-A15287FB3D62}"/>
                  </a:ext>
                </a:extLst>
              </p:cNvPr>
              <p:cNvSpPr/>
              <p:nvPr/>
            </p:nvSpPr>
            <p:spPr>
              <a:xfrm>
                <a:off x="1456498" y="2326535"/>
                <a:ext cx="23503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15,9 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=131,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6 кг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id="{4E611243-21BD-495B-AFDE-A15287FB3D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498" y="2326535"/>
                <a:ext cx="235032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89A8E92-C0B0-4777-9D40-1818DFA666D2}"/>
                  </a:ext>
                </a:extLst>
              </p:cNvPr>
              <p:cNvSpPr/>
              <p:nvPr/>
            </p:nvSpPr>
            <p:spPr>
              <a:xfrm>
                <a:off x="3036563" y="5459985"/>
                <a:ext cx="1415772" cy="9190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21,9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15,1</m:t>
                          </m:r>
                        </m:den>
                      </m:f>
                    </m:oMath>
                  </m:oMathPara>
                </a14:m>
                <a:endParaRPr 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=145 %</m:t>
                      </m:r>
                    </m:oMath>
                  </m:oMathPara>
                </a14:m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89A8E92-C0B0-4777-9D40-1818DFA666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63" y="5459985"/>
                <a:ext cx="1415772" cy="9190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80B68462-DB75-43E5-AA18-0945FF52AA2A}"/>
                  </a:ext>
                </a:extLst>
              </p:cNvPr>
              <p:cNvSpPr/>
              <p:nvPr/>
            </p:nvSpPr>
            <p:spPr>
              <a:xfrm>
                <a:off x="7563011" y="2297767"/>
                <a:ext cx="32276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э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=1,45∗131.6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=190,82 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кг</m:t>
                      </m:r>
                    </m:oMath>
                  </m:oMathPara>
                </a14:m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80B68462-DB75-43E5-AA18-0945FF52AA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3011" y="2297767"/>
                <a:ext cx="322767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D65F0CC3-B92D-45EF-BE5E-602EBED25583}"/>
              </a:ext>
            </a:extLst>
          </p:cNvPr>
          <p:cNvSpPr txBox="1"/>
          <p:nvPr/>
        </p:nvSpPr>
        <p:spPr>
          <a:xfrm>
            <a:off x="6790456" y="5334727"/>
            <a:ext cx="477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График 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подъёмной силы от высоты над водой для профиля 35А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C1A0EA46-E0DD-4DF5-91B5-4D43EBC2AA17}"/>
                  </a:ext>
                </a:extLst>
              </p:cNvPr>
              <p:cNvSpPr/>
              <p:nvPr/>
            </p:nvSpPr>
            <p:spPr>
              <a:xfrm>
                <a:off x="1077079" y="2695867"/>
                <a:ext cx="5288576" cy="12222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Теоретический расчёт подъёмной силы крыла, где </a:t>
                </a:r>
                <a:r>
                  <a:rPr lang="en-US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S-</a:t>
                </a:r>
                <a:r>
                  <a:rPr lang="ru-RU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площадь крыла, р-</a:t>
                </a:r>
                <a:r>
                  <a:rPr lang="en-US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плотность среды, </a:t>
                </a:r>
                <a:r>
                  <a:rPr lang="en-US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v</a:t>
                </a:r>
                <a:r>
                  <a:rPr lang="ru-RU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– скорость,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i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- коэффициент подъёмной силы</a:t>
                </a:r>
              </a:p>
            </p:txBody>
          </p:sp>
        </mc:Choice>
        <mc:Fallback xmlns=""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C1A0EA46-E0DD-4DF5-91B5-4D43EBC2AA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079" y="2695867"/>
                <a:ext cx="5288576" cy="1222258"/>
              </a:xfrm>
              <a:prstGeom prst="rect">
                <a:avLst/>
              </a:prstGeom>
              <a:blipFill>
                <a:blip r:embed="rId6"/>
                <a:stretch>
                  <a:fillRect l="-1038" t="-2488" b="-69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4E987E4-21CB-4B0F-85E6-8F075AED52DD}"/>
              </a:ext>
            </a:extLst>
          </p:cNvPr>
          <p:cNvSpPr/>
          <p:nvPr/>
        </p:nvSpPr>
        <p:spPr>
          <a:xfrm>
            <a:off x="880763" y="3936740"/>
            <a:ext cx="56812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Через отношение максимального к минимальному значений, полученных в результате моделирования (График 1), найдём коэфф. прироста подъёмной силы при воздействии на него экранного эффекта.</a:t>
            </a:r>
            <a:endParaRPr lang="ru-RU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93BBB7E-13F0-45F4-AF67-FB00C3430156}"/>
              </a:ext>
            </a:extLst>
          </p:cNvPr>
          <p:cNvSpPr/>
          <p:nvPr/>
        </p:nvSpPr>
        <p:spPr>
          <a:xfrm>
            <a:off x="6768342" y="1554069"/>
            <a:ext cx="4817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Умножение полученного коэффициента на значение, полученное теоритически</a:t>
            </a:r>
            <a:endParaRPr lang="ru-RU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ABA80C9-8791-44F4-801A-4C5CE09B83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573" y="2677251"/>
            <a:ext cx="5242786" cy="2440249"/>
          </a:xfrm>
          <a:prstGeom prst="rect">
            <a:avLst/>
          </a:prstGeom>
        </p:spPr>
      </p:pic>
      <p:sp>
        <p:nvSpPr>
          <p:cNvPr id="31" name="Заголовок 3">
            <a:extLst>
              <a:ext uri="{FF2B5EF4-FFF2-40B4-BE49-F238E27FC236}">
                <a16:creationId xmlns:a16="http://schemas.microsoft.com/office/drawing/2014/main" id="{9A924005-84E2-46E6-93FE-FC8A9E2BC5DF}"/>
              </a:ext>
            </a:extLst>
          </p:cNvPr>
          <p:cNvSpPr txBox="1">
            <a:spLocks/>
          </p:cNvSpPr>
          <p:nvPr/>
        </p:nvSpPr>
        <p:spPr>
          <a:xfrm>
            <a:off x="1608766" y="255128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Расчёт подъёмной силы крыла под вилянием экранного эффекта</a:t>
            </a:r>
          </a:p>
        </p:txBody>
      </p:sp>
    </p:spTree>
    <p:extLst>
      <p:ext uri="{BB962C8B-B14F-4D97-AF65-F5344CB8AC3E}">
        <p14:creationId xmlns:p14="http://schemas.microsoft.com/office/powerpoint/2010/main" val="164459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025D7B-E596-4846-ABCB-18FE011E0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410" y="2240015"/>
            <a:ext cx="3392323" cy="20108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7EB26D-22E2-4831-8AFD-B11831D43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410" y="4250880"/>
            <a:ext cx="3392323" cy="1834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529C51-D053-4A77-BA83-8C4471963B2B}"/>
              </a:ext>
            </a:extLst>
          </p:cNvPr>
          <p:cNvSpPr txBox="1"/>
          <p:nvPr/>
        </p:nvSpPr>
        <p:spPr>
          <a:xfrm>
            <a:off x="6321701" y="6107371"/>
            <a:ext cx="4879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9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модель движения водяного потока через силовой блок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F572DB-8BDD-4B7F-A68D-E5CFA405B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173" y="3657599"/>
            <a:ext cx="3229907" cy="24497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B49EE1-6FD8-472A-B0A9-47CAD348C839}"/>
              </a:ext>
            </a:extLst>
          </p:cNvPr>
          <p:cNvSpPr txBox="1"/>
          <p:nvPr/>
        </p:nvSpPr>
        <p:spPr>
          <a:xfrm>
            <a:off x="795895" y="6107370"/>
            <a:ext cx="4879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8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расчётная область и модель силового блока с подводным крылом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992354-D790-4488-A637-D06951B36D7B}"/>
              </a:ext>
            </a:extLst>
          </p:cNvPr>
          <p:cNvSpPr/>
          <p:nvPr/>
        </p:nvSpPr>
        <p:spPr>
          <a:xfrm>
            <a:off x="911238" y="161190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Параметры: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Окружающая среда: вода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Входная скорость: 60 км/ч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Температура: 288,15 К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Давление: 101325 Па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Модель турбулентности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k-epsilon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выполняемых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итераций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300</a:t>
            </a:r>
            <a:endParaRPr lang="en-US" b="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AA4E82C7-BA61-49FA-9FAA-0FF6ED8854E8}"/>
              </a:ext>
            </a:extLst>
          </p:cNvPr>
          <p:cNvSpPr txBox="1">
            <a:spLocks/>
          </p:cNvSpPr>
          <p:nvPr/>
        </p:nvSpPr>
        <p:spPr>
          <a:xfrm>
            <a:off x="1608766" y="255128"/>
            <a:ext cx="9545400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Расчёт подъёмной силы крыла под вилянием динамического принципа поддержания подъемной силы</a:t>
            </a:r>
          </a:p>
        </p:txBody>
      </p:sp>
    </p:spTree>
    <p:extLst>
      <p:ext uri="{BB962C8B-B14F-4D97-AF65-F5344CB8AC3E}">
        <p14:creationId xmlns:p14="http://schemas.microsoft.com/office/powerpoint/2010/main" val="39694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28DF14-EDE1-4987-949A-07EAB517A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637" y="1854074"/>
            <a:ext cx="4929281" cy="25009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12B8A2-934F-4683-9F40-941D2DFFF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248" y="1886671"/>
            <a:ext cx="3428371" cy="18713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07CEE3-1AD6-4474-9C9D-D94A640BF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369" y="3986090"/>
            <a:ext cx="3080130" cy="16743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8D793F-486C-4B0B-9320-0393B405FCF8}"/>
              </a:ext>
            </a:extLst>
          </p:cNvPr>
          <p:cNvSpPr txBox="1"/>
          <p:nvPr/>
        </p:nvSpPr>
        <p:spPr>
          <a:xfrm>
            <a:off x="362919" y="5729646"/>
            <a:ext cx="4975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График 2 -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Зависимости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Cy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от угла атаки на разных глубинах погружения для крыльевого устройства неполного погружения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FC690E-D4AB-4959-B474-5D8ACB6E33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741" y="4355017"/>
            <a:ext cx="4498734" cy="2329612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3C5C7C21-61DE-4111-8E78-6B9BCE600041}"/>
              </a:ext>
            </a:extLst>
          </p:cNvPr>
          <p:cNvSpPr txBox="1">
            <a:spLocks/>
          </p:cNvSpPr>
          <p:nvPr/>
        </p:nvSpPr>
        <p:spPr>
          <a:xfrm>
            <a:off x="1484779" y="210966"/>
            <a:ext cx="9763115" cy="130632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Построение кривых зависимости подъёмной силы подводного крыла от глубины погружения и угла атаки</a:t>
            </a:r>
          </a:p>
        </p:txBody>
      </p:sp>
    </p:spTree>
    <p:extLst>
      <p:ext uri="{BB962C8B-B14F-4D97-AF65-F5344CB8AC3E}">
        <p14:creationId xmlns:p14="http://schemas.microsoft.com/office/powerpoint/2010/main" val="413453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sv4.userapi.com/c520036/u348791515/docs/d46/5bf2b2b9a859/t5.png?extra=EsjXmDq63mGj846h9gQp7L5Q8yZN811Cw3_sqM7fIs3PjyUla8LcGXQzIEUB1VUMmkDSpi10qJZO3WYaT3UuoaqCKeJTYTSMS-hLoL7jvph_LVZ1LZQtSMNVAr5TqRFfwlVHtDP4LKyLpWa_U5BMfQtg8Q">
            <a:extLst>
              <a:ext uri="{FF2B5EF4-FFF2-40B4-BE49-F238E27FC236}">
                <a16:creationId xmlns:a16="http://schemas.microsoft.com/office/drawing/2014/main" id="{64B6B9C9-E44A-4345-9630-FD00101FAE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t="674" b="1"/>
          <a:stretch/>
        </p:blipFill>
        <p:spPr bwMode="auto">
          <a:xfrm>
            <a:off x="643612" y="2229095"/>
            <a:ext cx="4010202" cy="372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psv4.userapi.com/c520036/u348791515/docs/d40/9c6fb7aed317/t10.png?extra=pVNQXil6f3QxnB1kecYzFRxjM_SK964fub6AYlee8mkWX1DypTfz9DDMgfncO1oPNsnbc1_sVAMbh7tNjmLaRm1qr_fcf8WDBUKJOocdNjTe8HmsQDJvw5J-uKP7Yw2y85ExK2VFSwngBxlN1diMcMJEFA">
            <a:extLst>
              <a:ext uri="{FF2B5EF4-FFF2-40B4-BE49-F238E27FC236}">
                <a16:creationId xmlns:a16="http://schemas.microsoft.com/office/drawing/2014/main" id="{705A49FB-949F-424B-817C-618F58A98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509" y="2203793"/>
            <a:ext cx="4044335" cy="375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psv4.userapi.com/c520036/u348791515/docs/d17/48d682323092/t-5.png?extra=hhZJJoOZrTcQArYqtA44Z-ltMCsjSpt_gTlh58Lf-VvSprk_Y_WX9WXW77FVLW5Q8w-IAnKW0HY2fE2uK6pzEapyah7OIC6Wwtx17hO8zNqsV0Y13kVKXW9jnatrTzM8pcWaffJOuGdwoQglt-hOUPJMfA">
            <a:extLst>
              <a:ext uri="{FF2B5EF4-FFF2-40B4-BE49-F238E27FC236}">
                <a16:creationId xmlns:a16="http://schemas.microsoft.com/office/drawing/2014/main" id="{1577FC2B-F651-43D2-A030-9E0C57321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062" y="2203793"/>
            <a:ext cx="4171047" cy="387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A790FD-AADA-4547-A9C5-7543A4826496}"/>
              </a:ext>
            </a:extLst>
          </p:cNvPr>
          <p:cNvSpPr/>
          <p:nvPr/>
        </p:nvSpPr>
        <p:spPr>
          <a:xfrm>
            <a:off x="1195276" y="5634021"/>
            <a:ext cx="944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Результат моделирования на скорости 60 км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ч для углов тангажа 0,+5,-5 град. соответственно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7BCE78-E4B5-4E95-A4B6-A75EA7BF6D75}"/>
              </a:ext>
            </a:extLst>
          </p:cNvPr>
          <p:cNvSpPr txBox="1">
            <a:spLocks/>
          </p:cNvSpPr>
          <p:nvPr/>
        </p:nvSpPr>
        <p:spPr>
          <a:xfrm>
            <a:off x="1484779" y="210966"/>
            <a:ext cx="9763115" cy="130632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Двухсредная задача</a:t>
            </a:r>
          </a:p>
        </p:txBody>
      </p:sp>
    </p:spTree>
    <p:extLst>
      <p:ext uri="{BB962C8B-B14F-4D97-AF65-F5344CB8AC3E}">
        <p14:creationId xmlns:p14="http://schemas.microsoft.com/office/powerpoint/2010/main" val="223566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930016-6F01-428C-ACAC-77FC77EBF0C0}"/>
              </a:ext>
            </a:extLst>
          </p:cNvPr>
          <p:cNvSpPr txBox="1"/>
          <p:nvPr/>
        </p:nvSpPr>
        <p:spPr>
          <a:xfrm>
            <a:off x="79704" y="5783770"/>
            <a:ext cx="4879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крен вправо на 10 градусов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2E8BA-D5CF-4B54-AB18-E2C0014622B8}"/>
              </a:ext>
            </a:extLst>
          </p:cNvPr>
          <p:cNvSpPr txBox="1"/>
          <p:nvPr/>
        </p:nvSpPr>
        <p:spPr>
          <a:xfrm>
            <a:off x="5821333" y="5614493"/>
            <a:ext cx="4879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12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поведение подводных крыльев при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крене вправо на 10 градусов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23498C-7A41-49A8-B1BE-4366652FD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60" y="2320084"/>
            <a:ext cx="7087884" cy="31389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26DA77-8B16-4232-8620-8B7DE41D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56" y="2070015"/>
            <a:ext cx="3362794" cy="3639058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4990E06C-524A-40E4-B956-1E541BED8EF5}"/>
              </a:ext>
            </a:extLst>
          </p:cNvPr>
          <p:cNvSpPr txBox="1">
            <a:spLocks/>
          </p:cNvSpPr>
          <p:nvPr/>
        </p:nvSpPr>
        <p:spPr>
          <a:xfrm>
            <a:off x="1484779" y="210966"/>
            <a:ext cx="9763115" cy="130632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Двухсредная задача</a:t>
            </a:r>
          </a:p>
        </p:txBody>
      </p:sp>
    </p:spTree>
    <p:extLst>
      <p:ext uri="{BB962C8B-B14F-4D97-AF65-F5344CB8AC3E}">
        <p14:creationId xmlns:p14="http://schemas.microsoft.com/office/powerpoint/2010/main" val="1352920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9B8712-FB81-428F-BB3C-3D11EC16B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26" y="2181301"/>
            <a:ext cx="3560350" cy="35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FF240B-5F77-43CD-866E-07E9C93C58C0}"/>
              </a:ext>
            </a:extLst>
          </p:cNvPr>
          <p:cNvSpPr txBox="1"/>
          <p:nvPr/>
        </p:nvSpPr>
        <p:spPr>
          <a:xfrm>
            <a:off x="133432" y="5403097"/>
            <a:ext cx="4879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модель ИВСП «Скат»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6917A24-4D95-4E09-9267-6248F01B0E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44" b="28641"/>
          <a:stretch/>
        </p:blipFill>
        <p:spPr bwMode="auto">
          <a:xfrm>
            <a:off x="6856038" y="2166251"/>
            <a:ext cx="3509996" cy="323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4EDB67-9150-46EE-851B-7E18EF206620}"/>
              </a:ext>
            </a:extLst>
          </p:cNvPr>
          <p:cNvSpPr txBox="1"/>
          <p:nvPr/>
        </p:nvSpPr>
        <p:spPr>
          <a:xfrm>
            <a:off x="5562709" y="5418485"/>
            <a:ext cx="6096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13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Испытательный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макет ИВСП «Скат», напечатанный на 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D-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принтере</a:t>
            </a:r>
            <a:endParaRPr 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534FD3A-B14A-4898-A4CC-4B5188234A95}"/>
              </a:ext>
            </a:extLst>
          </p:cNvPr>
          <p:cNvSpPr txBox="1">
            <a:spLocks/>
          </p:cNvSpPr>
          <p:nvPr/>
        </p:nvSpPr>
        <p:spPr>
          <a:xfrm>
            <a:off x="1484779" y="210966"/>
            <a:ext cx="9763115" cy="130632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Модели ИВСП «Скат»</a:t>
            </a:r>
          </a:p>
        </p:txBody>
      </p:sp>
    </p:spTree>
    <p:extLst>
      <p:ext uri="{BB962C8B-B14F-4D97-AF65-F5344CB8AC3E}">
        <p14:creationId xmlns:p14="http://schemas.microsoft.com/office/powerpoint/2010/main" val="3007512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6E6036-EC83-4087-9287-0A9E7CD9CDB3}"/>
              </a:ext>
            </a:extLst>
          </p:cNvPr>
          <p:cNvSpPr/>
          <p:nvPr/>
        </p:nvSpPr>
        <p:spPr>
          <a:xfrm>
            <a:off x="1484779" y="2071068"/>
            <a:ext cx="8966308" cy="3916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Наличие динамической воздушной подушки на судах на ПК позволит получить прирост в грузоподъёмности, при равных мощностях ДУ и при равных габаритах, что снизит экономическую составляющих, была выведена формула, связывающая подъёмную силу и силу лобового сопротивления.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На данном этапе осуществляется расчёт ЭПР, поиск прочностных решений, расчёт боковых подводных крыльев, выведение формулы связывающая боковую силу.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A90DC36F-DE66-4BF7-9FAF-7412F5E055C8}"/>
              </a:ext>
            </a:extLst>
          </p:cNvPr>
          <p:cNvSpPr txBox="1">
            <a:spLocks/>
          </p:cNvSpPr>
          <p:nvPr/>
        </p:nvSpPr>
        <p:spPr>
          <a:xfrm>
            <a:off x="1484779" y="210966"/>
            <a:ext cx="9763115" cy="130632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bg1"/>
                </a:solidFill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405854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58"/>
    </mc:Choice>
    <mc:Fallback xmlns="">
      <p:transition spd="slow" advTm="4925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2ED12-0566-4FD0-A0B9-0E100526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70F25F-0BDF-4698-88D6-547CEAF21FF4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Danya_3">
            <a:hlinkClick r:id="" action="ppaction://media"/>
            <a:extLst>
              <a:ext uri="{FF2B5EF4-FFF2-40B4-BE49-F238E27FC236}">
                <a16:creationId xmlns:a16="http://schemas.microsoft.com/office/drawing/2014/main" id="{1616BA04-9395-4D74-BA70-AA11B67889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2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2D5B05-ED85-4E45-8573-FA2D92A29EC3}"/>
              </a:ext>
            </a:extLst>
          </p:cNvPr>
          <p:cNvSpPr txBox="1"/>
          <p:nvPr/>
        </p:nvSpPr>
        <p:spPr>
          <a:xfrm>
            <a:off x="2151651" y="2505670"/>
            <a:ext cx="78886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67DB3-E8B0-43EA-BB72-8EBDCA5F5D49}"/>
              </a:ext>
            </a:extLst>
          </p:cNvPr>
          <p:cNvSpPr txBox="1"/>
          <p:nvPr/>
        </p:nvSpPr>
        <p:spPr>
          <a:xfrm>
            <a:off x="4090987" y="3429000"/>
            <a:ext cx="51956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Авторы:</a:t>
            </a:r>
          </a:p>
          <a:p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Костиков Андрей Константинович</a:t>
            </a:r>
            <a:b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курс БГТУ «Военмех» группа А801С</a:t>
            </a:r>
          </a:p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7961966@mail.ru</a:t>
            </a:r>
            <a:endParaRPr lang="en-US" sz="1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Телефон: 89217961966</a:t>
            </a:r>
          </a:p>
          <a:p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 Данила Андреевич</a:t>
            </a:r>
            <a:b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 магистратуры Университет ИТМО группа Р4106</a:t>
            </a:r>
          </a:p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Divanov2001@yandex.ru </a:t>
            </a:r>
          </a:p>
          <a:p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Телефон: 89818413901</a:t>
            </a:r>
          </a:p>
          <a:p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Григорьев Михаил Сергеевич</a:t>
            </a:r>
          </a:p>
          <a:p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курс БГТУ «</a:t>
            </a:r>
            <a:r>
              <a:rPr lang="ru-RU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Военмех</a:t>
            </a:r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группа А301С</a:t>
            </a:r>
          </a:p>
        </p:txBody>
      </p:sp>
    </p:spTree>
    <p:extLst>
      <p:ext uri="{BB962C8B-B14F-4D97-AF65-F5344CB8AC3E}">
        <p14:creationId xmlns:p14="http://schemas.microsoft.com/office/powerpoint/2010/main" val="774002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EC2149C-F687-4CF8-9220-3037340FC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1" y="2166304"/>
            <a:ext cx="5472391" cy="266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89293BBE-A18E-4DF2-BCD9-B06EED90F9C1}"/>
              </a:ext>
            </a:extLst>
          </p:cNvPr>
          <p:cNvSpPr txBox="1">
            <a:spLocks/>
          </p:cNvSpPr>
          <p:nvPr/>
        </p:nvSpPr>
        <p:spPr>
          <a:xfrm>
            <a:off x="1484779" y="210966"/>
            <a:ext cx="9763115" cy="130632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Практическое применение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14E01-CDE6-4354-8EA7-174594C06428}"/>
              </a:ext>
            </a:extLst>
          </p:cNvPr>
          <p:cNvSpPr txBox="1"/>
          <p:nvPr/>
        </p:nvSpPr>
        <p:spPr>
          <a:xfrm>
            <a:off x="73438" y="4910547"/>
            <a:ext cx="65199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14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ИВСП «Скат» в беспилотном варианте с ПН</a:t>
            </a:r>
            <a:endParaRPr 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ABEC1B6-3F9F-4AFD-9C23-63BA05CCD198}"/>
              </a:ext>
            </a:extLst>
          </p:cNvPr>
          <p:cNvSpPr/>
          <p:nvPr/>
        </p:nvSpPr>
        <p:spPr>
          <a:xfrm>
            <a:off x="6366336" y="182575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Применение: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МЧС, ВС РФ, сфера развлечений, транспортные технологии</a:t>
            </a:r>
            <a:endParaRPr lang="en-US" b="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0452BD8-EC21-47CA-8FAF-54C5A185B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3" b="20438"/>
          <a:stretch/>
        </p:blipFill>
        <p:spPr bwMode="auto">
          <a:xfrm>
            <a:off x="7705231" y="3500620"/>
            <a:ext cx="3255795" cy="208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91202C-3A22-4F51-8E77-B51503378C26}"/>
              </a:ext>
            </a:extLst>
          </p:cNvPr>
          <p:cNvSpPr txBox="1"/>
          <p:nvPr/>
        </p:nvSpPr>
        <p:spPr>
          <a:xfrm>
            <a:off x="6748519" y="5629836"/>
            <a:ext cx="5331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15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Спасательный робот «Аврора»</a:t>
            </a:r>
            <a:endParaRPr 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875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un9-45.userapi.com/impf/OpwXZdLQIklm394TQXfE4G2aoDvRRcHqmS-HCQ/JvPOPqDG9So.jpg?size=2560x982&amp;quality=96&amp;sign=b65b5ae47e1496fc229431a9956409b5&amp;type=album">
            <a:extLst>
              <a:ext uri="{FF2B5EF4-FFF2-40B4-BE49-F238E27FC236}">
                <a16:creationId xmlns:a16="http://schemas.microsoft.com/office/drawing/2014/main" id="{97FDEA27-8339-4DD3-8D4D-A125D1242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376" y="1801133"/>
            <a:ext cx="3483162" cy="139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sun9-45.userapi.com/impf/aTsLWhLRh6uM_RGTCNoEXBj_46Mojwj5YsUp8A/dBD1iNR7gu8.jpg?size=2560x989&amp;quality=96&amp;sign=7aeb7509950044ceae465d9e5a07662e&amp;type=album">
            <a:extLst>
              <a:ext uri="{FF2B5EF4-FFF2-40B4-BE49-F238E27FC236}">
                <a16:creationId xmlns:a16="http://schemas.microsoft.com/office/drawing/2014/main" id="{88CE4224-496E-4719-9ABC-4C2464EE1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141" y="3197988"/>
            <a:ext cx="3540800" cy="135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s://sun9-86.userapi.com/impf/t33RuMeNKPifbovP3dyjQV0BCFuIvf7uF3OZww/EEQTWHGrJao.jpg?size=2560x1034&amp;quality=96&amp;sign=f92b96734caf405dc6813bfd35c59ee3&amp;type=album">
            <a:extLst>
              <a:ext uri="{FF2B5EF4-FFF2-40B4-BE49-F238E27FC236}">
                <a16:creationId xmlns:a16="http://schemas.microsoft.com/office/drawing/2014/main" id="{AA106D1F-2CB4-47B7-9199-75E3F7969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344" y="4553222"/>
            <a:ext cx="3498194" cy="140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F5F604-EE01-4D22-960F-CB2D7AA7212C}"/>
              </a:ext>
            </a:extLst>
          </p:cNvPr>
          <p:cNvSpPr txBox="1"/>
          <p:nvPr/>
        </p:nvSpPr>
        <p:spPr>
          <a:xfrm>
            <a:off x="3927084" y="6035496"/>
            <a:ext cx="3962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16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Результаты моделирования обтекания профилей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s://sun9-44.userapi.com/impg/TbfpRXeTB6FY6hFEo8Zamjd42xqPUDeVzRXI0w/HKvOIKODDjI.jpg?size=2560x946&amp;quality=96&amp;sign=9cba261d1a2e4dff6e6a24ec3b34326e&amp;type=album">
            <a:extLst>
              <a:ext uri="{FF2B5EF4-FFF2-40B4-BE49-F238E27FC236}">
                <a16:creationId xmlns:a16="http://schemas.microsoft.com/office/drawing/2014/main" id="{5FB6716D-530A-4677-AA36-4203EB584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16" y="4539251"/>
            <a:ext cx="3455328" cy="141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sun4-15.userapi.com/impg/30RGu_CulYpUOtRxOZkhbh7eOoorE4dQPYsJww/sttBDhG2Yn0.jpg?size=1280x482&amp;quality=96&amp;sign=de16c69acd0037b2a80d6126143f1efa&amp;type=album">
            <a:extLst>
              <a:ext uri="{FF2B5EF4-FFF2-40B4-BE49-F238E27FC236}">
                <a16:creationId xmlns:a16="http://schemas.microsoft.com/office/drawing/2014/main" id="{E34D6087-0020-457B-B4CB-C87728EA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46" y="1801133"/>
            <a:ext cx="3446849" cy="140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sun9-53.userapi.com/impg/8BgrVrGqprweDl22Y2u2uUCdyFuK8NEK49KiIw/L29OCl7-d5M.jpg?size=1280x555&amp;quality=96&amp;sign=bc6c8ee124415fcf072e38937bfa9769&amp;type=album">
            <a:extLst>
              <a:ext uri="{FF2B5EF4-FFF2-40B4-BE49-F238E27FC236}">
                <a16:creationId xmlns:a16="http://schemas.microsoft.com/office/drawing/2014/main" id="{7F4284AD-CE32-496B-AEC7-D78093866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536" y="1801133"/>
            <a:ext cx="3549405" cy="142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s://sun9-61.userapi.com/impg/6tcRRvnsc7OGdgcdlbDvbinjOh3xJfaJO8vMIg/zYY1_DFDjq0.jpg?size=1280x536&amp;quality=96&amp;sign=2527a541de033fae458e14a48958a18e&amp;type=album">
            <a:extLst>
              <a:ext uri="{FF2B5EF4-FFF2-40B4-BE49-F238E27FC236}">
                <a16:creationId xmlns:a16="http://schemas.microsoft.com/office/drawing/2014/main" id="{0AF5E3B0-2FEA-430E-850B-F170BFDB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536" y="4549264"/>
            <a:ext cx="3527163" cy="14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s://sun9-87.userapi.com/impg/t5iaHF7Q0TdqMa54B6EZf4JmbCBxCUJdfMztDQ/KYw2KCc8-UU.jpg?size=1280x476&amp;quality=96&amp;sign=c483d09ceb33ad1aab03dde3e9c566cb&amp;type=album">
            <a:extLst>
              <a:ext uri="{FF2B5EF4-FFF2-40B4-BE49-F238E27FC236}">
                <a16:creationId xmlns:a16="http://schemas.microsoft.com/office/drawing/2014/main" id="{8AC08D32-FE9F-4FD2-9F4B-A1DF9A26D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45" y="3215639"/>
            <a:ext cx="3455456" cy="131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A5F365-A138-4F21-BC6D-814C6D000213}"/>
              </a:ext>
            </a:extLst>
          </p:cNvPr>
          <p:cNvSpPr txBox="1"/>
          <p:nvPr/>
        </p:nvSpPr>
        <p:spPr>
          <a:xfrm>
            <a:off x="1445423" y="473513"/>
            <a:ext cx="9301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моделирования</a:t>
            </a:r>
          </a:p>
        </p:txBody>
      </p:sp>
      <p:pic>
        <p:nvPicPr>
          <p:cNvPr id="14" name="Picture 12" descr="https://sun9-37.userapi.com/impg/AEcdgfcvUu2K_3vCJ0FoL7Qtb789GEdnrRdNFQ/lC0r6GLdEE0.jpg?size=1280x491&amp;quality=96&amp;sign=975c13869b956047be706338a4d4ab42&amp;type=album">
            <a:extLst>
              <a:ext uri="{FF2B5EF4-FFF2-40B4-BE49-F238E27FC236}">
                <a16:creationId xmlns:a16="http://schemas.microsoft.com/office/drawing/2014/main" id="{0F30BD01-60DE-4707-812C-B21C857E0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50" y="3188394"/>
            <a:ext cx="3503784" cy="136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489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0ACDC2-5D62-41EE-8233-8FC2A2EDE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400" y="1814397"/>
            <a:ext cx="3812250" cy="26993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8C9E92-F133-45E1-9581-ED7DF1DACFF1}"/>
              </a:ext>
            </a:extLst>
          </p:cNvPr>
          <p:cNvSpPr txBox="1"/>
          <p:nvPr/>
        </p:nvSpPr>
        <p:spPr>
          <a:xfrm>
            <a:off x="7364712" y="4628435"/>
            <a:ext cx="4375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Рисунок 17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общий вид «Силового блока»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FBD23A3-745B-48CB-8965-EB155C1CA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214629"/>
              </p:ext>
            </p:extLst>
          </p:nvPr>
        </p:nvGraphicFramePr>
        <p:xfrm>
          <a:off x="1024048" y="5012372"/>
          <a:ext cx="581485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1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3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404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04">
                <a:tc>
                  <a:txBody>
                    <a:bodyPr/>
                    <a:lstStyle/>
                    <a:p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</a:t>
                      </a:r>
                      <a:r>
                        <a:rPr lang="ru-RU" sz="18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напряжение, В</a:t>
                      </a:r>
                      <a:endParaRPr lang="ru-RU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04">
                <a:tc>
                  <a:txBody>
                    <a:bodyPr/>
                    <a:lstStyle/>
                    <a:p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Ёмкость батареи, А</a:t>
                      </a: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8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блока по 35</a:t>
                      </a:r>
                      <a:endParaRPr lang="ru-RU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404">
                <a:tc>
                  <a:txBody>
                    <a:bodyPr/>
                    <a:lstStyle/>
                    <a:p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движителей,</a:t>
                      </a:r>
                      <a:r>
                        <a:rPr lang="ru-RU" sz="18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л.с</a:t>
                      </a:r>
                      <a:r>
                        <a:rPr lang="ru-RU" sz="18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7BF9C2A-08AF-4151-8FCE-36DFAF476281}"/>
              </a:ext>
            </a:extLst>
          </p:cNvPr>
          <p:cNvSpPr txBox="1"/>
          <p:nvPr/>
        </p:nvSpPr>
        <p:spPr>
          <a:xfrm>
            <a:off x="1322613" y="4212937"/>
            <a:ext cx="5217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Таблица 2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Предварительные характеристики Силовой установки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121790-5443-455B-AC30-D4F346D5EA2B}"/>
              </a:ext>
            </a:extLst>
          </p:cNvPr>
          <p:cNvSpPr/>
          <p:nvPr/>
        </p:nvSpPr>
        <p:spPr>
          <a:xfrm>
            <a:off x="3455525" y="280265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1 - аккумуляторная батарея</a:t>
            </a:r>
          </a:p>
          <a:p>
            <a:r>
              <a:rPr lang="ru-RU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2 - электродвигатель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3 - водовод</a:t>
            </a:r>
            <a:endParaRPr lang="en-US" b="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DF9C8D-5C73-4E8A-B7CD-619BB11DCF55}"/>
              </a:ext>
            </a:extLst>
          </p:cNvPr>
          <p:cNvSpPr txBox="1"/>
          <p:nvPr/>
        </p:nvSpPr>
        <p:spPr>
          <a:xfrm>
            <a:off x="1445423" y="473513"/>
            <a:ext cx="9301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Силовая установка</a:t>
            </a:r>
          </a:p>
        </p:txBody>
      </p:sp>
    </p:spTree>
    <p:extLst>
      <p:ext uri="{BB962C8B-B14F-4D97-AF65-F5344CB8AC3E}">
        <p14:creationId xmlns:p14="http://schemas.microsoft.com/office/powerpoint/2010/main" val="215761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004776-1992-4D23-BF41-3821C7F86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03" y="3869311"/>
            <a:ext cx="5010838" cy="2412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ED0C6D-6A80-45A2-B39A-137CC7D23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047" y="1081548"/>
            <a:ext cx="4910994" cy="25455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810BB2-A1E9-4B7A-9B73-8F4B2F90E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41" y="1111112"/>
            <a:ext cx="5355318" cy="25159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3A70B3-B49E-46E3-ABB6-CA4F87492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401" y="3850468"/>
            <a:ext cx="4995798" cy="275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43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6D51D0-AA3C-4AAA-88CB-B1ED55FAB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75" y="195341"/>
            <a:ext cx="6733357" cy="644683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F60183D-01A4-4076-8445-6CA6B80CA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788013"/>
              </p:ext>
            </p:extLst>
          </p:nvPr>
        </p:nvGraphicFramePr>
        <p:xfrm>
          <a:off x="7174654" y="1241214"/>
          <a:ext cx="4894808" cy="3231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1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Длина,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Ширина,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Высота,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Размах крыла подводного,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 (расчётная), км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Скорость(под. на ПК), км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23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без райдера(расчётная), кг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415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Максимальный вес</a:t>
                      </a:r>
                      <a:r>
                        <a:rPr lang="ru-RU" sz="14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райдера, кг</a:t>
                      </a:r>
                      <a:endParaRPr lang="ru-RU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46F322B-085A-4A2C-831B-34B4654DD2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98162"/>
              </p:ext>
            </p:extLst>
          </p:nvPr>
        </p:nvGraphicFramePr>
        <p:xfrm>
          <a:off x="7740710" y="4554823"/>
          <a:ext cx="3936866" cy="2129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8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520"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</a:t>
                      </a:r>
                      <a:r>
                        <a:rPr lang="ru-RU" sz="16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напряжение, В</a:t>
                      </a:r>
                      <a:endParaRPr lang="ru-RU" sz="1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Ёмкость батареи, 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6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блока по 35</a:t>
                      </a:r>
                      <a:endParaRPr lang="ru-RU" sz="1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движителей,</a:t>
                      </a:r>
                      <a:r>
                        <a:rPr lang="ru-RU" sz="16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л.с</a:t>
                      </a:r>
                      <a:r>
                        <a:rPr lang="ru-RU" sz="16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09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3BB36B5-DAA8-4636-A408-6E7A12F27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021791"/>
              </p:ext>
            </p:extLst>
          </p:nvPr>
        </p:nvGraphicFramePr>
        <p:xfrm>
          <a:off x="715934" y="1645488"/>
          <a:ext cx="11119364" cy="47615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79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919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ИВСП «Скат»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Фоилборд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(ФР. «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Takuma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Quadrofoil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q2(C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ловения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4194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Внешний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вид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425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работы, мин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880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 скорость, км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816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аппарата, 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816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Грузоподъёмность,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кг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322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Стоимость,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3 021 443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6E0EE0-34FE-4DA4-904F-0D42FE435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456" y="2231649"/>
            <a:ext cx="1991758" cy="13641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1EEFBA-E21B-4C30-8A17-BA13C8A80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117" y="2241552"/>
            <a:ext cx="1587509" cy="1354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AE6E2F-5C36-411D-8841-619A40F8E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965" y="2231649"/>
            <a:ext cx="2401390" cy="136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749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190892-448B-489B-AE50-11260CB03E18}"/>
                  </a:ext>
                </a:extLst>
              </p:cNvPr>
              <p:cNvSpPr txBox="1"/>
              <p:nvPr/>
            </p:nvSpPr>
            <p:spPr>
              <a:xfrm>
                <a:off x="1456842" y="1743145"/>
                <a:ext cx="9872308" cy="4898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1" dirty="0"/>
                  <a:t>Y</a:t>
                </a:r>
                <a:r>
                  <a:rPr lang="ru-RU" b="1" dirty="0"/>
                  <a:t>общ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𝑪𝒚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1" i="1" smtClean="0">
                                <a:latin typeface="Cambria Math" panose="02040503050406030204" pitchFamily="18" charset="0"/>
                              </a:rPr>
                              <m:t>𝝋</m:t>
                            </m:r>
                            <m:r>
                              <a:rPr lang="ru-RU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e>
                    </m:func>
                    <m:r>
                      <a:rPr lang="en-US" b="1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𝑪𝒚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r>
                              <a:rPr lang="ru-RU" b="1" i="1" smtClean="0">
                                <a:latin typeface="Cambria Math" panose="02040503050406030204" pitchFamily="18" charset="0"/>
                              </a:rPr>
                              <m:t>в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 smtClean="0">
                                    <a:latin typeface="Cambria Math" panose="02040503050406030204" pitchFamily="18" charset="0"/>
                                  </a:rPr>
                                  <m:t>т)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ru-RU" b="1" dirty="0"/>
                  <a:t>+…+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𝝋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d>
                      </m:e>
                    </m:func>
                    <m:r>
                      <a:rPr lang="en-US" b="1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𝑪𝒚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r>
                              <a:rPr lang="ru-RU" b="1" i="1">
                                <a:latin typeface="Cambria Math" panose="02040503050406030204" pitchFamily="18" charset="0"/>
                              </a:rPr>
                              <m:t>в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т)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𝑺𝒏</m:t>
                        </m:r>
                      </m:e>
                    </m:d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190892-448B-489B-AE50-11260CB0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842" y="1743145"/>
                <a:ext cx="9872308" cy="489814"/>
              </a:xfrm>
              <a:prstGeom prst="rect">
                <a:avLst/>
              </a:prstGeom>
              <a:blipFill>
                <a:blip r:embed="rId2"/>
                <a:stretch>
                  <a:fillRect l="-1482" b="-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BA4111-AF50-41C6-8A2E-5318A205B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642" y="4712107"/>
            <a:ext cx="2860427" cy="11759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BAAF87-7A00-4E12-9C22-5077EB4B7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2664994"/>
            <a:ext cx="2682893" cy="8637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C67495-69D9-44E9-A774-AC6F948A4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6999" y="3715487"/>
            <a:ext cx="985675" cy="6529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0C80C5-3B3F-4FC2-9227-B6E5D7D893D5}"/>
                  </a:ext>
                </a:extLst>
              </p:cNvPr>
              <p:cNvSpPr txBox="1"/>
              <p:nvPr/>
            </p:nvSpPr>
            <p:spPr>
              <a:xfrm>
                <a:off x="349544" y="2413369"/>
                <a:ext cx="8297418" cy="369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Cy – </a:t>
                </a:r>
                <a:r>
                  <a:rPr lang="ru-RU" dirty="0"/>
                  <a:t>коэффициент подъёмной силы крыла</a:t>
                </a:r>
              </a:p>
              <a:p>
                <a14:m>
                  <m:oMath xmlns:m="http://schemas.openxmlformats.org/officeDocument/2006/math">
                    <m:r>
                      <a:rPr lang="el-GR" b="1" i="1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ru-RU" dirty="0"/>
                  <a:t>-плотность воздуха</a:t>
                </a:r>
              </a:p>
              <a:p>
                <a14:m>
                  <m:oMath xmlns:m="http://schemas.openxmlformats.org/officeDocument/2006/math">
                    <m:r>
                      <a:rPr lang="el-GR" b="1" i="1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ru-RU" dirty="0"/>
                  <a:t>в- плотность воды</a:t>
                </a:r>
                <a:endParaRPr lang="en-US" dirty="0"/>
              </a:p>
              <a:p>
                <a:r>
                  <a:rPr lang="en-US" dirty="0"/>
                  <a:t>S</a:t>
                </a:r>
                <a:r>
                  <a:rPr lang="ru-RU" dirty="0"/>
                  <a:t> </a:t>
                </a:r>
                <a:r>
                  <a:rPr lang="en-US" dirty="0"/>
                  <a:t>–</a:t>
                </a:r>
                <a:r>
                  <a:rPr lang="ru-RU" dirty="0"/>
                  <a:t> площадь аэродинамического крыла</a:t>
                </a:r>
                <a:endParaRPr lang="en-US" dirty="0"/>
              </a:p>
              <a:p>
                <a:r>
                  <a:rPr lang="en-US" dirty="0"/>
                  <a:t>Sn</a:t>
                </a:r>
                <a:r>
                  <a:rPr lang="ru-RU" dirty="0"/>
                  <a:t> </a:t>
                </a:r>
                <a:r>
                  <a:rPr lang="en-US" dirty="0"/>
                  <a:t>–</a:t>
                </a:r>
                <a:r>
                  <a:rPr lang="ru-RU" dirty="0"/>
                  <a:t> площадь консоли подводного крыльевого устройства(ПКУ)</a:t>
                </a:r>
              </a:p>
              <a:p>
                <a:r>
                  <a:rPr lang="en-US" dirty="0"/>
                  <a:t>cos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b="1" i="1">
                            <a:latin typeface="Cambria Math" panose="02040503050406030204" pitchFamily="18" charset="0"/>
                          </a:rPr>
                          <m:t>𝝋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</m:oMath>
                </a14:m>
                <a:r>
                  <a:rPr lang="en-US" dirty="0"/>
                  <a:t> - </a:t>
                </a:r>
                <a:r>
                  <a:rPr lang="ru-RU" dirty="0"/>
                  <a:t>косинус угла наклона консолей ПКУ относительно поперечной оси аппарата </a:t>
                </a:r>
                <a:endParaRPr lang="en-US" dirty="0"/>
              </a:p>
              <a:p>
                <a:r>
                  <a:rPr lang="en-US" dirty="0"/>
                  <a:t>V – </a:t>
                </a:r>
                <a:r>
                  <a:rPr lang="ru-RU" dirty="0"/>
                  <a:t>скорость набегающего потока</a:t>
                </a:r>
              </a:p>
              <a:p>
                <a:r>
                  <a:rPr lang="en-US" dirty="0"/>
                  <a:t>V</a:t>
                </a:r>
                <a:r>
                  <a:rPr lang="ru-RU" dirty="0"/>
                  <a:t>т – скорость течения воды под влиянием экранного эффекта</a:t>
                </a:r>
              </a:p>
              <a:p>
                <a:r>
                  <a:rPr lang="en-US" dirty="0"/>
                  <a:t>K – </a:t>
                </a:r>
                <a:r>
                  <a:rPr lang="ru-RU" dirty="0"/>
                  <a:t>коэффициент прироста аэродинамической подъёмной силы под влиянием экранного эффекта</a:t>
                </a:r>
              </a:p>
              <a:p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0C80C5-3B3F-4FC2-9227-B6E5D7D893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44" y="2413369"/>
                <a:ext cx="8297418" cy="3693319"/>
              </a:xfrm>
              <a:prstGeom prst="rect">
                <a:avLst/>
              </a:prstGeom>
              <a:blipFill>
                <a:blip r:embed="rId6"/>
                <a:stretch>
                  <a:fillRect l="-588" t="-9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54C62E-7FAC-487D-8CB7-5DCEDBB02D55}"/>
              </a:ext>
            </a:extLst>
          </p:cNvPr>
          <p:cNvSpPr/>
          <p:nvPr/>
        </p:nvSpPr>
        <p:spPr>
          <a:xfrm>
            <a:off x="349544" y="5758226"/>
            <a:ext cx="7373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Rx – </a:t>
            </a:r>
            <a:r>
              <a:rPr lang="ru-RU" dirty="0"/>
              <a:t>гидродинамическая сила лобового сопротивления</a:t>
            </a:r>
          </a:p>
          <a:p>
            <a:r>
              <a:rPr lang="ru-RU" dirty="0" err="1"/>
              <a:t>Схвол</a:t>
            </a:r>
            <a:r>
              <a:rPr lang="ru-RU" dirty="0"/>
              <a:t> – волновое сопротивления погружённой части аппарата</a:t>
            </a:r>
          </a:p>
          <a:p>
            <a:r>
              <a:rPr lang="ru-RU" dirty="0" err="1"/>
              <a:t>Сх</a:t>
            </a:r>
            <a:r>
              <a:rPr lang="ru-RU" dirty="0"/>
              <a:t> – коэффициент аэродинамического лобового сопротивления </a:t>
            </a:r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CCA87013-AAD3-483F-B8DF-6F9C52F44935}"/>
              </a:ext>
            </a:extLst>
          </p:cNvPr>
          <p:cNvSpPr txBox="1">
            <a:spLocks/>
          </p:cNvSpPr>
          <p:nvPr/>
        </p:nvSpPr>
        <p:spPr>
          <a:xfrm>
            <a:off x="1608765" y="255128"/>
            <a:ext cx="9763115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Описание расчётных формул</a:t>
            </a:r>
          </a:p>
        </p:txBody>
      </p:sp>
    </p:spTree>
    <p:extLst>
      <p:ext uri="{BB962C8B-B14F-4D97-AF65-F5344CB8AC3E}">
        <p14:creationId xmlns:p14="http://schemas.microsoft.com/office/powerpoint/2010/main" val="2143705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EC27DB-3D9A-4182-9B2B-EB77DDA9B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20" y="1856220"/>
            <a:ext cx="3662191" cy="21881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B38FD3-85CD-406D-9BC4-29E732D0C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896" y="5082485"/>
            <a:ext cx="3095298" cy="10005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CB174C-5560-4F68-AC9A-72C256811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9563" y="5250301"/>
            <a:ext cx="1103332" cy="7563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9939F-C2CB-4A1D-8920-9488A1E2B29C}"/>
                  </a:ext>
                </a:extLst>
              </p:cNvPr>
              <p:cNvSpPr txBox="1"/>
              <p:nvPr/>
            </p:nvSpPr>
            <p:spPr>
              <a:xfrm>
                <a:off x="452512" y="4370473"/>
                <a:ext cx="9788768" cy="4898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1" dirty="0"/>
                  <a:t>Y</a:t>
                </a:r>
                <a:r>
                  <a:rPr lang="ru-RU" b="1" dirty="0"/>
                  <a:t>общ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𝑪𝒚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1" i="1" smtClean="0">
                                <a:latin typeface="Cambria Math" panose="02040503050406030204" pitchFamily="18" charset="0"/>
                              </a:rPr>
                              <m:t>𝝋</m:t>
                            </m:r>
                            <m:r>
                              <a:rPr lang="ru-RU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e>
                    </m:func>
                    <m:r>
                      <a:rPr lang="en-US" b="1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𝑪𝒚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r>
                              <a:rPr lang="ru-RU" b="1" i="1" smtClean="0">
                                <a:latin typeface="Cambria Math" panose="02040503050406030204" pitchFamily="18" charset="0"/>
                              </a:rPr>
                              <m:t>в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т)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ru-RU" b="1" dirty="0"/>
                  <a:t>+…+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𝝋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d>
                      </m:e>
                    </m:func>
                    <m:r>
                      <a:rPr lang="en-US" b="1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𝑪𝒚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r>
                              <a:rPr lang="ru-RU" b="1" i="1">
                                <a:latin typeface="Cambria Math" panose="02040503050406030204" pitchFamily="18" charset="0"/>
                              </a:rPr>
                              <m:t>в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  <m:r>
                                  <a:rPr lang="ru-RU" b="1" i="1">
                                    <a:latin typeface="Cambria Math" panose="02040503050406030204" pitchFamily="18" charset="0"/>
                                  </a:rPr>
                                  <m:t>т)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𝑺𝒏</m:t>
                        </m:r>
                      </m:e>
                    </m:d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9939F-C2CB-4A1D-8920-9488A1E2B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12" y="4370473"/>
                <a:ext cx="9788768" cy="489814"/>
              </a:xfrm>
              <a:prstGeom prst="rect">
                <a:avLst/>
              </a:prstGeom>
              <a:blipFill>
                <a:blip r:embed="rId5"/>
                <a:stretch>
                  <a:fillRect l="-1432" b="-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FD97BDB4-E49B-41EF-A468-4C788841DF2E}"/>
                  </a:ext>
                </a:extLst>
              </p:cNvPr>
              <p:cNvSpPr/>
              <p:nvPr/>
            </p:nvSpPr>
            <p:spPr>
              <a:xfrm>
                <a:off x="783021" y="5312403"/>
                <a:ext cx="3170227" cy="5407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X=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𝑪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l-G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  <m:sSup>
                              <m:sSupPr>
                                <m:ctrlPr>
                                  <a:rPr lang="el-GR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С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вол</m:t>
                        </m:r>
                      </m:sub>
                    </m:sSub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FD97BDB4-E49B-41EF-A468-4C788841D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21" y="5312403"/>
                <a:ext cx="3170227" cy="540725"/>
              </a:xfrm>
              <a:prstGeom prst="rect">
                <a:avLst/>
              </a:prstGeom>
              <a:blipFill>
                <a:blip r:embed="rId6"/>
                <a:stretch>
                  <a:fillRect l="-1538" b="-44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6C5745C-C1E4-4044-93B5-DA2729B14025}"/>
              </a:ext>
            </a:extLst>
          </p:cNvPr>
          <p:cNvSpPr txBox="1"/>
          <p:nvPr/>
        </p:nvSpPr>
        <p:spPr>
          <a:xfrm>
            <a:off x="32952" y="1820602"/>
            <a:ext cx="446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моделирования получаем, что</a:t>
            </a:r>
            <a:b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k =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1.6-1</a:t>
            </a:r>
          </a:p>
          <a:p>
            <a:pPr algn="ctr"/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https://sun9-17.userapi.com/impf/ua7reScLeHIzhPxIgRox7lxamdwe4RFuheBd5Q/XxZ_Y-YDUFs.jpg?size=611x615&amp;quality=96&amp;sign=4a311965c160714fa8f7932270089634&amp;type=album">
            <a:extLst>
              <a:ext uri="{FF2B5EF4-FFF2-40B4-BE49-F238E27FC236}">
                <a16:creationId xmlns:a16="http://schemas.microsoft.com/office/drawing/2014/main" id="{8131EB2E-9E00-4064-BDA6-1686FA511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343" y="1791391"/>
            <a:ext cx="2108432" cy="212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815DD075-97F9-45D2-A988-8E1AF4111CE7}"/>
              </a:ext>
            </a:extLst>
          </p:cNvPr>
          <p:cNvSpPr txBox="1">
            <a:spLocks/>
          </p:cNvSpPr>
          <p:nvPr/>
        </p:nvSpPr>
        <p:spPr>
          <a:xfrm>
            <a:off x="1608765" y="255128"/>
            <a:ext cx="9763115" cy="10512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Итоговые формулы</a:t>
            </a:r>
          </a:p>
        </p:txBody>
      </p:sp>
    </p:spTree>
    <p:extLst>
      <p:ext uri="{BB962C8B-B14F-4D97-AF65-F5344CB8AC3E}">
        <p14:creationId xmlns:p14="http://schemas.microsoft.com/office/powerpoint/2010/main" val="1685486201"/>
      </p:ext>
    </p:extLst>
  </p:cSld>
  <p:clrMapOvr>
    <a:masterClrMapping/>
  </p:clrMapOvr>
</p:sld>
</file>

<file path=ppt/theme/theme1.xml><?xml version="1.0" encoding="utf-8"?>
<a:theme xmlns:a="http://schemas.openxmlformats.org/drawingml/2006/main" name="Kadochnikov_TsUP">
  <a:themeElements>
    <a:clrScheme name="Стандартная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Стандартная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491_VUiS_Br_2" id="{DACB8150-0830-4BD7-BBFB-3590F73C3BA5}" vid="{BC2153DF-3BBF-471B-940E-B94BF972CD79}"/>
    </a:ext>
  </a:extLst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491_VUiS_Br_2" id="{DACB8150-0830-4BD7-BBFB-3590F73C3BA5}" vid="{2678B64E-8D2C-4122-BE9F-CE4F2D27E03C}"/>
    </a:ext>
  </a:extLst>
</a:theme>
</file>

<file path=ppt/theme/theme3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491_VUiS_Br_2" id="{DACB8150-0830-4BD7-BBFB-3590F73C3BA5}" vid="{38DCD698-6D58-4E72-BD7A-FC69C98701B7}"/>
    </a:ext>
  </a:extLst>
</a:theme>
</file>

<file path=ppt/theme/theme4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491_VUiS_Br_2" id="{DACB8150-0830-4BD7-BBFB-3590F73C3BA5}" vid="{6697A628-EE7C-48B2-B932-BEFFA2828AC2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Военмех</Template>
  <TotalTime>121</TotalTime>
  <Words>1107</Words>
  <Application>Microsoft Office PowerPoint</Application>
  <PresentationFormat>Широкоэкранный</PresentationFormat>
  <Paragraphs>195</Paragraphs>
  <Slides>23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23</vt:i4>
      </vt:variant>
    </vt:vector>
  </HeadingPairs>
  <TitlesOfParts>
    <vt:vector size="36" baseType="lpstr">
      <vt:lpstr>Arial</vt:lpstr>
      <vt:lpstr>Calibri</vt:lpstr>
      <vt:lpstr>Cambria Math</vt:lpstr>
      <vt:lpstr>Open Sans ExtraBold</vt:lpstr>
      <vt:lpstr>Open Sans Light</vt:lpstr>
      <vt:lpstr>Open Sans Semibold</vt:lpstr>
      <vt:lpstr>Symbol</vt:lpstr>
      <vt:lpstr>Times New Roman</vt:lpstr>
      <vt:lpstr>Wingdings</vt:lpstr>
      <vt:lpstr>Kadochnikov_TsUP</vt:lpstr>
      <vt:lpstr>1_Тема Office</vt:lpstr>
      <vt:lpstr>2_Тема Office</vt:lpstr>
      <vt:lpstr>3_Тема Office</vt:lpstr>
      <vt:lpstr>Разработка индивидуального водного средства передвижения «Скат»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индивидуального водного средства передвижения «Скат»</dc:title>
  <dc:creator>Andrewsha</dc:creator>
  <cp:lastModifiedBy>Andrewsha</cp:lastModifiedBy>
  <cp:revision>14</cp:revision>
  <dcterms:created xsi:type="dcterms:W3CDTF">2022-12-05T22:09:59Z</dcterms:created>
  <dcterms:modified xsi:type="dcterms:W3CDTF">2023-10-12T21:34:25Z</dcterms:modified>
</cp:coreProperties>
</file>