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Raleway ExtraBold"/>
      <p:bold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Montserrat ExtraBold"/>
      <p:bold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0" roundtripDataSignature="AMtx7mhAJpLcVAN3Pjyybrs5W2BaFQxO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CE955FF-F0C1-4BA2-BF87-60529E928D44}">
  <a:tblStyle styleId="{ACE955FF-F0C1-4BA2-BF87-60529E928D4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RalewayExtraBold-bold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Extra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MontserratExtraBold-boldItalic.fntdata"/><Relationship Id="rId12" Type="http://schemas.openxmlformats.org/officeDocument/2006/relationships/slide" Target="slides/slide5.xml"/><Relationship Id="rId34" Type="http://schemas.openxmlformats.org/officeDocument/2006/relationships/font" Target="fonts/MontserratExtraBold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7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9c13a308e7_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g29c13a308e7_3_2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8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8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9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19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19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0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3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3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3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jpg"/><Relationship Id="rId6" Type="http://schemas.openxmlformats.org/officeDocument/2006/relationships/image" Target="../media/image9.png"/><Relationship Id="rId7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jpg"/><Relationship Id="rId4" Type="http://schemas.openxmlformats.org/officeDocument/2006/relationships/image" Target="../media/image18.png"/><Relationship Id="rId5" Type="http://schemas.openxmlformats.org/officeDocument/2006/relationships/image" Target="../media/image2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nesterchuk.k@edu.narfu.ru" TargetMode="Externa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>
            <p:ph type="title"/>
          </p:nvPr>
        </p:nvSpPr>
        <p:spPr>
          <a:xfrm>
            <a:off x="456817" y="1019410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Русская Арктика-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связь времен</a:t>
            </a:r>
            <a:endParaRPr sz="3100"/>
          </a:p>
        </p:txBody>
      </p:sp>
      <p:sp>
        <p:nvSpPr>
          <p:cNvPr id="107" name="Google Shape;107;p1"/>
          <p:cNvSpPr txBox="1"/>
          <p:nvPr>
            <p:ph idx="1" type="body"/>
          </p:nvPr>
        </p:nvSpPr>
        <p:spPr>
          <a:xfrm>
            <a:off x="456818" y="2340281"/>
            <a:ext cx="3825300" cy="76325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Проект приложения по фольклору народов Арктической зоны Российской Федерации .</a:t>
            </a:r>
            <a:endParaRPr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 p14:dur="1500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 txBox="1"/>
          <p:nvPr>
            <p:ph idx="1" type="body"/>
          </p:nvPr>
        </p:nvSpPr>
        <p:spPr>
          <a:xfrm>
            <a:off x="345075" y="1850000"/>
            <a:ext cx="6494700" cy="23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0000" spcFirstLastPara="1" rIns="91425" wrap="square" tIns="91425">
            <a:normAutofit lnSpcReduction="10000"/>
          </a:bodyPr>
          <a:lstStyle/>
          <a:p>
            <a:pPr indent="3600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71"/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егодня</a:t>
            </a: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 не существует</a:t>
            </a:r>
            <a:r>
              <a:rPr b="1" lang="ru" sz="12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такого контента, который освещал бы фольклор конкретно Севера  России.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3600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71"/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Наша страна взяла курс на сближение культур коренных народов разных субъектов федерации. Более того, сегодня существует большая потребность в историческом знании о коренных народах России  для педагогов гуманитарных направлений и для обучающихся школ и ВУЗов. 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36000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571"/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Наш проект даст наиболее качественную с научной точки зрения информацию историко-культурного характера о фольклоре коренных народов АЗРФ для педагогических работников и обучающихся.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456825" y="2265774"/>
            <a:ext cx="7993200" cy="24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/>
              <a:t>-</a:t>
            </a:r>
            <a:r>
              <a:rPr b="1" lang="ru"/>
              <a:t>историки-исследователи и учителя гуманитарных наук</a:t>
            </a:r>
            <a:r>
              <a:rPr lang="ru"/>
              <a:t>, у которых есть потребность в получении историко-культурного научного знания о коренных народах АЗРФ для педагогической и научной деятельности</a:t>
            </a:r>
            <a:endParaRPr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/>
              <a:t>-</a:t>
            </a:r>
            <a:r>
              <a:rPr b="1" lang="ru"/>
              <a:t>студенты исторического факультета</a:t>
            </a:r>
            <a:r>
              <a:rPr lang="ru"/>
              <a:t>, которым нужна информация для изучения истории Севера России, освоения образовательных программ по дисциплинам, которые включают изучение историко-культурного наследия коренных народов АЗРФ </a:t>
            </a:r>
            <a:endParaRPr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/>
              <a:t>- </a:t>
            </a:r>
            <a:r>
              <a:rPr b="1" lang="ru"/>
              <a:t>представители народов Крайнего Севера</a:t>
            </a:r>
            <a:r>
              <a:rPr lang="ru"/>
              <a:t>, у которых есть потребность в сохранении  и передаче своего культурного наследия следующим поколениям и другим народам.</a:t>
            </a:r>
            <a:endParaRPr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/>
          <p:nvPr>
            <p:ph idx="1" type="body"/>
          </p:nvPr>
        </p:nvSpPr>
        <p:spPr>
          <a:xfrm>
            <a:off x="714375" y="2465500"/>
            <a:ext cx="7414500" cy="18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eriod"/>
            </a:pPr>
            <a:r>
              <a:rPr lang="ru">
                <a:solidFill>
                  <a:srgbClr val="132C40"/>
                </a:solidFill>
              </a:rPr>
              <a:t>Отсутствие современного контента о культуре народов Крайнего Севера.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ru">
                <a:solidFill>
                  <a:srgbClr val="132C40"/>
                </a:solidFill>
              </a:rPr>
              <a:t>Отсутствие достаточного количества переизданий книг с </a:t>
            </a:r>
            <a:r>
              <a:rPr lang="ru"/>
              <a:t>космогоническими  преданиями, аллегорическими сказками о животных, волшебными сказками, героическими сказаниями, преданиями и легендами, историческими былями, бытовыми сказками, загадками, пословицами и поговорками.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eriod"/>
            </a:pPr>
            <a:r>
              <a:rPr lang="ru">
                <a:solidFill>
                  <a:srgbClr val="132C40"/>
                </a:solidFill>
              </a:rPr>
              <a:t>Малая информированность населения о культуре родного края, Арктики.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rgbClr val="132C4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eriod"/>
            </a:pPr>
            <a:r>
              <a:rPr lang="ru">
                <a:solidFill>
                  <a:srgbClr val="132C40"/>
                </a:solidFill>
              </a:rPr>
              <a:t>Исчезающий культурный слой коренных народов Крайнего Севера.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/>
          <p:nvPr>
            <p:ph type="title"/>
          </p:nvPr>
        </p:nvSpPr>
        <p:spPr>
          <a:xfrm>
            <a:off x="401717" y="5006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/>
          <p:nvPr>
            <p:ph idx="1" type="body"/>
          </p:nvPr>
        </p:nvSpPr>
        <p:spPr>
          <a:xfrm>
            <a:off x="456825" y="1372700"/>
            <a:ext cx="5538300" cy="28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 разработаем приложение по фольклору коренных народов АЗРФ, которое будет предлагать пользователям следующие функции:</a:t>
            </a:r>
            <a:br>
              <a:rPr lang="ru"/>
            </a:br>
            <a:r>
              <a:rPr lang="ru"/>
              <a:t>- доступ к текстовому содержанию фольклора народов АЗРФ;</a:t>
            </a:r>
            <a:br>
              <a:rPr lang="ru"/>
            </a:br>
            <a:r>
              <a:rPr lang="ru"/>
              <a:t>- аудиозаписи фольклора коренных народов АЗРФ (работа нейросети);</a:t>
            </a:r>
            <a:br>
              <a:rPr lang="ru"/>
            </a:br>
            <a:r>
              <a:rPr lang="ru"/>
              <a:t>- иллюстрации к соответствующим культурам, фольклор которых освещаем;</a:t>
            </a:r>
            <a:br>
              <a:rPr lang="ru"/>
            </a:br>
            <a:r>
              <a:rPr lang="ru"/>
              <a:t>- аудиозаписи культур коренных народов АЗРФ (воспроизведение/работа нейросети);</a:t>
            </a:r>
            <a:br>
              <a:rPr lang="ru"/>
            </a:br>
            <a:r>
              <a:rPr lang="ru"/>
              <a:t>- знакомство с традициями освещаемых нашим приложением культур (ритуалы и их значение для конкретного народа, например);</a:t>
            </a:r>
            <a:br>
              <a:rPr lang="ru"/>
            </a:br>
            <a:r>
              <a:rPr lang="ru"/>
              <a:t>- возможно, игровые формы </a:t>
            </a:r>
            <a:r>
              <a:rPr lang="ru"/>
              <a:t>представления</a:t>
            </a:r>
            <a:r>
              <a:rPr lang="ru"/>
              <a:t> материала (раскраски на северные мотивы, например).</a:t>
            </a:r>
            <a:br>
              <a:rPr lang="ru"/>
            </a:br>
            <a:endParaRPr/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25727" t="0"/>
          <a:stretch/>
        </p:blipFill>
        <p:spPr>
          <a:xfrm>
            <a:off x="6522200" y="737800"/>
            <a:ext cx="1904200" cy="3887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0225" y="526350"/>
            <a:ext cx="2488255" cy="436296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5"/>
          <p:cNvSpPr txBox="1"/>
          <p:nvPr>
            <p:ph type="title"/>
          </p:nvPr>
        </p:nvSpPr>
        <p:spPr>
          <a:xfrm>
            <a:off x="7010374" y="1168000"/>
            <a:ext cx="1777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1100">
                <a:solidFill>
                  <a:srgbClr val="000000"/>
                </a:solidFill>
              </a:rPr>
              <a:t>Русская Арктика-</a:t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1100">
                <a:solidFill>
                  <a:srgbClr val="000000"/>
                </a:solidFill>
              </a:rPr>
              <a:t>связь времен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180" name="Google Shape;180;p5"/>
          <p:cNvSpPr txBox="1"/>
          <p:nvPr>
            <p:ph idx="1" type="body"/>
          </p:nvPr>
        </p:nvSpPr>
        <p:spPr>
          <a:xfrm>
            <a:off x="1362700" y="5808575"/>
            <a:ext cx="5538300" cy="4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 разработаем приложение по фольклору коренных народов АЗРФ, которое будет предлагать пользователям следующие функции:</a:t>
            </a:r>
            <a:br>
              <a:rPr lang="ru"/>
            </a:br>
            <a:r>
              <a:rPr lang="ru"/>
              <a:t>- доступ к текстовому содержанию фольклора народов АЗРФ;</a:t>
            </a:r>
            <a:br>
              <a:rPr lang="ru"/>
            </a:br>
            <a:r>
              <a:rPr lang="ru"/>
              <a:t>- аудиозаписи фольклора коренных народов АЗРФ (работа нейросети);</a:t>
            </a:r>
            <a:br>
              <a:rPr lang="ru"/>
            </a:br>
            <a:r>
              <a:rPr lang="ru"/>
              <a:t>- иллюстрации к соответствующим культурам, фольклор которых освещаем;</a:t>
            </a:r>
            <a:br>
              <a:rPr lang="ru"/>
            </a:br>
            <a:r>
              <a:rPr lang="ru"/>
              <a:t>- аудиозаписи культур коренных народов АЗРФ (воспроизведение/работа нейросети);</a:t>
            </a:r>
            <a:br>
              <a:rPr lang="ru"/>
            </a:br>
            <a:r>
              <a:rPr lang="ru"/>
              <a:t>- знакомство с традициями освещаемых нашим приложением культур (ритуалы и их значение для конкретного народа, например);</a:t>
            </a:r>
            <a:br>
              <a:rPr lang="ru"/>
            </a:br>
            <a:r>
              <a:rPr lang="ru"/>
              <a:t>- возможно, игровые формы представления материала (раскраски на северные мотивы, например).</a:t>
            </a:r>
            <a:br>
              <a:rPr lang="ru"/>
            </a:br>
            <a:r>
              <a:rPr lang="ru"/>
              <a:t>Расширение содержания приложения, создание современного контента о культуре народов Крайнего Севера ;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Информированность населения о культуре родного края, Арктики.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>
                <a:solidFill>
                  <a:srgbClr val="132C40"/>
                </a:solidFill>
              </a:rPr>
              <a:t>Сохранение культурного слоя коренных народов Крайнего Севера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/>
              <a:t> Приложение станет более предпочтительным по сравнению с зарубежным историческим контентом;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ru"/>
              <a:t> Приложение выйдет за пределы российского сетевого пространства, и станет международным образовательным интернет-сервисом.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70359" y="1204688"/>
            <a:ext cx="378125" cy="44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6"/>
          <p:cNvSpPr txBox="1"/>
          <p:nvPr>
            <p:ph idx="1" type="body"/>
          </p:nvPr>
        </p:nvSpPr>
        <p:spPr>
          <a:xfrm>
            <a:off x="513257" y="1762231"/>
            <a:ext cx="7743900" cy="27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</a:t>
            </a:r>
            <a:r>
              <a:rPr lang="ru"/>
              <a:t> </a:t>
            </a:r>
            <a:r>
              <a:rPr lang="ru"/>
              <a:t>к</a:t>
            </a:r>
            <a:r>
              <a:rPr lang="ru"/>
              <a:t>оманда “Ангел Арктики”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</a:t>
            </a:r>
            <a:r>
              <a:rPr lang="ru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омогаем</a:t>
            </a:r>
            <a:r>
              <a:rPr lang="ru"/>
              <a:t>  историкам-исследователям и,студентам исторического факультета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/>
              <a:t>  ограниченного доступа к  исторической информации по </a:t>
            </a:r>
            <a:r>
              <a:rPr lang="ru"/>
              <a:t>фольклору народов Крайнего Севера АЗРФ</a:t>
            </a:r>
            <a:r>
              <a:rPr lang="ru"/>
              <a:t>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/>
              <a:t> получения  достоверной информации </a:t>
            </a:r>
            <a:r>
              <a:rPr lang="ru"/>
              <a:t>по фольклору народов Крайнего Севера АЗРФ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/>
              <a:t> создания приложения «Русская Арктика-связь времен» с </a:t>
            </a:r>
            <a:r>
              <a:rPr lang="ru"/>
              <a:t>технологией</a:t>
            </a:r>
            <a:r>
              <a:rPr lang="ru"/>
              <a:t> </a:t>
            </a:r>
            <a:r>
              <a:rPr lang="ru"/>
              <a:t>искусственного </a:t>
            </a:r>
            <a:r>
              <a:rPr lang="ru"/>
              <a:t>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/>
              <a:t> доступную ,достоверную и современную ,информативную и уникальную возможность узнать о фольклоре народов Арктической зоны.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c13a308e7_3_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g29c13a308e7_3_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29c13a308e7_3_2"/>
          <p:cNvSpPr txBox="1"/>
          <p:nvPr>
            <p:ph type="title"/>
          </p:nvPr>
        </p:nvSpPr>
        <p:spPr>
          <a:xfrm>
            <a:off x="-320508" y="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g29c13a308e7_3_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g29c13a308e7_3_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g29c13a308e7_3_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g29c13a308e7_3_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g29c13a308e7_3_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DBE6F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g29c13a308e7_3_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29c13a308e7_3_2"/>
          <p:cNvSpPr/>
          <p:nvPr/>
        </p:nvSpPr>
        <p:spPr>
          <a:xfrm>
            <a:off x="349318" y="377069"/>
            <a:ext cx="1568400" cy="510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29c13a308e7_3_2"/>
          <p:cNvSpPr txBox="1"/>
          <p:nvPr/>
        </p:nvSpPr>
        <p:spPr>
          <a:xfrm>
            <a:off x="349326" y="342575"/>
            <a:ext cx="1725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</a:t>
            </a:r>
            <a:endParaRPr sz="3000">
              <a:solidFill>
                <a:srgbClr val="FFFF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5" name="Google Shape;205;g29c13a308e7_3_2"/>
          <p:cNvSpPr txBox="1"/>
          <p:nvPr/>
        </p:nvSpPr>
        <p:spPr>
          <a:xfrm>
            <a:off x="349325" y="1221700"/>
            <a:ext cx="4413900" cy="29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Стоимость месячной подписки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2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000 руб.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год пользователь покупает 1000*12=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24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000руб.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ЦА составляет примерно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1079,9 тыс. учителей истории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TAM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 будет равен 1079,9*24 000 = 25 млн 896 тыс.руб. .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SAM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  учителя истории, 80% используют исторические источники для образовательных програм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80%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будет равен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20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млн 717 тыс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руб.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Мы можем получить 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6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0% рынка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FD493D"/>
                </a:solidFill>
                <a:latin typeface="Raleway"/>
                <a:ea typeface="Raleway"/>
                <a:cs typeface="Raleway"/>
                <a:sym typeface="Raleway"/>
              </a:rPr>
              <a:t>SOM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=</a:t>
            </a:r>
            <a:r>
              <a:rPr lang="ru" sz="1100">
                <a:latin typeface="Raleway"/>
                <a:ea typeface="Raleway"/>
                <a:cs typeface="Raleway"/>
                <a:sym typeface="Raleway"/>
              </a:rPr>
              <a:t>12 </a:t>
            </a:r>
            <a:r>
              <a:rPr lang="ru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млн. 450 тыс рублей в год</a:t>
            </a:r>
            <a:endParaRPr/>
          </a:p>
        </p:txBody>
      </p:sp>
      <p:grpSp>
        <p:nvGrpSpPr>
          <p:cNvPr id="206" name="Google Shape;206;g29c13a308e7_3_2"/>
          <p:cNvGrpSpPr/>
          <p:nvPr/>
        </p:nvGrpSpPr>
        <p:grpSpPr>
          <a:xfrm>
            <a:off x="3605406" y="579561"/>
            <a:ext cx="4990334" cy="4401287"/>
            <a:chOff x="206792" y="1051500"/>
            <a:chExt cx="4260509" cy="3704475"/>
          </a:xfrm>
        </p:grpSpPr>
        <p:sp>
          <p:nvSpPr>
            <p:cNvPr id="207" name="Google Shape;207;g29c13a308e7_3_2"/>
            <p:cNvSpPr txBox="1"/>
            <p:nvPr/>
          </p:nvSpPr>
          <p:spPr>
            <a:xfrm>
              <a:off x="206791" y="3134756"/>
              <a:ext cx="618000" cy="75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CE215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208" name="Google Shape;208;g29c13a308e7_3_2"/>
            <p:cNvSpPr/>
            <p:nvPr/>
          </p:nvSpPr>
          <p:spPr>
            <a:xfrm>
              <a:off x="956400" y="1352950"/>
              <a:ext cx="3510900" cy="3402900"/>
            </a:xfrm>
            <a:prstGeom prst="ellipse">
              <a:avLst/>
            </a:prstGeom>
            <a:solidFill>
              <a:srgbClr val="A2C4C9"/>
            </a:solidFill>
            <a:ln cap="flat" cmpd="sng" w="9525">
              <a:solidFill>
                <a:srgbClr val="8888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g29c13a308e7_3_2"/>
            <p:cNvSpPr/>
            <p:nvPr/>
          </p:nvSpPr>
          <p:spPr>
            <a:xfrm>
              <a:off x="1364700" y="1994475"/>
              <a:ext cx="2694300" cy="2761500"/>
            </a:xfrm>
            <a:prstGeom prst="ellipse">
              <a:avLst/>
            </a:prstGeom>
            <a:solidFill>
              <a:srgbClr val="083B6A"/>
            </a:solidFill>
            <a:ln cap="flat" cmpd="sng" w="9525">
              <a:solidFill>
                <a:srgbClr val="083B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g29c13a308e7_3_2"/>
            <p:cNvSpPr/>
            <p:nvPr/>
          </p:nvSpPr>
          <p:spPr>
            <a:xfrm>
              <a:off x="1702500" y="2685900"/>
              <a:ext cx="2018700" cy="2070000"/>
            </a:xfrm>
            <a:prstGeom prst="ellipse">
              <a:avLst/>
            </a:prstGeom>
            <a:solidFill>
              <a:srgbClr val="D74B4B"/>
            </a:solidFill>
            <a:ln cap="flat" cmpd="sng" w="9525">
              <a:solidFill>
                <a:srgbClr val="D74B4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g29c13a308e7_3_2"/>
            <p:cNvSpPr txBox="1"/>
            <p:nvPr/>
          </p:nvSpPr>
          <p:spPr>
            <a:xfrm>
              <a:off x="2316756" y="1443613"/>
              <a:ext cx="790200" cy="20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TAM</a:t>
              </a:r>
              <a:endParaRPr sz="11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2" name="Google Shape;212;g29c13a308e7_3_2"/>
            <p:cNvSpPr txBox="1"/>
            <p:nvPr/>
          </p:nvSpPr>
          <p:spPr>
            <a:xfrm>
              <a:off x="2316756" y="2057113"/>
              <a:ext cx="790200" cy="21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SAM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3" name="Google Shape;213;g29c13a308e7_3_2"/>
            <p:cNvSpPr txBox="1"/>
            <p:nvPr/>
          </p:nvSpPr>
          <p:spPr>
            <a:xfrm>
              <a:off x="2316756" y="3134738"/>
              <a:ext cx="790200" cy="21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FFFFFF"/>
                  </a:solidFill>
                  <a:highlight>
                    <a:srgbClr val="FD493D"/>
                  </a:highlight>
                  <a:latin typeface="Raleway ExtraBold"/>
                  <a:ea typeface="Raleway ExtraBold"/>
                  <a:cs typeface="Raleway ExtraBold"/>
                  <a:sym typeface="Raleway ExtraBold"/>
                </a:rPr>
                <a:t>SOM</a:t>
              </a:r>
              <a:endParaRPr sz="1200">
                <a:solidFill>
                  <a:srgbClr val="FFFFFF"/>
                </a:solidFill>
                <a:highlight>
                  <a:srgbClr val="FD493D"/>
                </a:highlight>
                <a:latin typeface="Raleway ExtraBold"/>
                <a:ea typeface="Raleway ExtraBold"/>
                <a:cs typeface="Raleway ExtraBold"/>
                <a:sym typeface="Raleway ExtraBold"/>
              </a:endParaRPr>
            </a:p>
          </p:txBody>
        </p:sp>
        <p:sp>
          <p:nvSpPr>
            <p:cNvPr id="214" name="Google Shape;214;g29c13a308e7_3_2"/>
            <p:cNvSpPr txBox="1"/>
            <p:nvPr/>
          </p:nvSpPr>
          <p:spPr>
            <a:xfrm>
              <a:off x="1874975" y="1051500"/>
              <a:ext cx="17904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5" name="Google Shape;215;g29c13a308e7_3_2"/>
            <p:cNvSpPr txBox="1"/>
            <p:nvPr/>
          </p:nvSpPr>
          <p:spPr>
            <a:xfrm>
              <a:off x="1816650" y="1717975"/>
              <a:ext cx="17904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25 млн 896 тыс.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6" name="Google Shape;216;g29c13a308e7_3_2"/>
            <p:cNvSpPr txBox="1"/>
            <p:nvPr/>
          </p:nvSpPr>
          <p:spPr>
            <a:xfrm>
              <a:off x="2093236" y="2364915"/>
              <a:ext cx="13425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SzPts val="1100"/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20 млн 717 тыс. 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17" name="Google Shape;217;g29c13a308e7_3_2"/>
            <p:cNvSpPr txBox="1"/>
            <p:nvPr/>
          </p:nvSpPr>
          <p:spPr>
            <a:xfrm>
              <a:off x="1870500" y="3450200"/>
              <a:ext cx="16827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12 млн. 450 тыс</a:t>
              </a:r>
              <a:r>
                <a:rPr lang="ru" sz="1100">
                  <a:solidFill>
                    <a:schemeClr val="dk2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b="1" lang="ru" sz="13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₽</a:t>
              </a:r>
              <a:endParaRPr b="1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 txBox="1"/>
          <p:nvPr/>
        </p:nvSpPr>
        <p:spPr>
          <a:xfrm>
            <a:off x="533022" y="2102700"/>
            <a:ext cx="43872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будем делать приложение для смартфонов</a:t>
            </a:r>
            <a:br>
              <a:rPr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Это будет стоить до 150 000 рублей;</a:t>
            </a:r>
            <a:br>
              <a:rPr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 нас будут покупать  подписку стоимостью 2000 рублей в месяц</a:t>
            </a:r>
            <a:endParaRPr sz="11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ru" sz="11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Дополнительно мы можем зарабатывать на мерче.</a:t>
            </a:r>
            <a:endParaRPr sz="1100">
              <a:solidFill>
                <a:srgbClr val="132C40"/>
              </a:solidFill>
              <a:highlight>
                <a:srgbClr val="FF2F2D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8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8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7" name="Google Shape;227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9"/>
          <p:cNvSpPr txBox="1"/>
          <p:nvPr>
            <p:ph idx="1" type="body"/>
          </p:nvPr>
        </p:nvSpPr>
        <p:spPr>
          <a:xfrm>
            <a:off x="456818" y="2340281"/>
            <a:ext cx="7993200" cy="11295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Создана команда проекта “Ангел Арктики”, создан план проекта,паспорт проекта,презентация проекта,выбрано наполнение приложения,ведется его создание.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7" name="Google Shape;237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https://arctic-children.com/upload/na-belom-phone/photo-kor-1.jpg" id="241" name="Google Shape;2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7318" y="2971800"/>
            <a:ext cx="1690370" cy="1504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7" name="Google Shape;247;p10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{ACE955FF-F0C1-4BA2-BF87-60529E928D44}</a:tableStyleId>
              </a:tblPr>
              <a:tblGrid>
                <a:gridCol w="2510675"/>
                <a:gridCol w="2510675"/>
                <a:gridCol w="2510675"/>
              </a:tblGrid>
              <a:tr h="354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18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Нестерчук Константин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8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WEB-ДИЗАЙНЕР ПРИЛОЖЕНИЯ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Попова Анастасия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                     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3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Ирха Павел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8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Скорик Максим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0"/>
          <p:cNvSpPr/>
          <p:nvPr/>
        </p:nvSpPr>
        <p:spPr>
          <a:xfrm>
            <a:off x="8788179" y="2088604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4" name="Google Shape;25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86413" y="2250280"/>
            <a:ext cx="642937" cy="650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86412" y="1450180"/>
            <a:ext cx="642937" cy="638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50975" y="3808152"/>
            <a:ext cx="713824" cy="491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86400" y="3029218"/>
            <a:ext cx="642937" cy="650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1" name="Google Shape;271;p11"/>
          <p:cNvGraphicFramePr/>
          <p:nvPr/>
        </p:nvGraphicFramePr>
        <p:xfrm>
          <a:off x="401735" y="158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{ACE955FF-F0C1-4BA2-BF87-60529E928D44}</a:tableStyleId>
              </a:tblPr>
              <a:tblGrid>
                <a:gridCol w="3466150"/>
                <a:gridCol w="1742650"/>
                <a:gridCol w="2604400"/>
              </a:tblGrid>
              <a:tr h="823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83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проходим обучение на платформах по созданию приложений 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14 дней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Нестерчук Константин, Скорик Максим (заместитель)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6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создаем первичный продукт -приложение (начало программирования + антивирусы)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 дней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Ирха Павел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0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Апробирование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продукта, внесение корректировок; конечная презентация продукта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 дней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Нестерчук Константин, Попова Анастасия (заместитель)</a:t>
                      </a:r>
                      <a:endParaRPr sz="11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7" name="Google Shape;277;p12"/>
          <p:cNvSpPr txBox="1"/>
          <p:nvPr>
            <p:ph idx="1" type="body"/>
          </p:nvPr>
        </p:nvSpPr>
        <p:spPr>
          <a:xfrm>
            <a:off x="456818" y="2878931"/>
            <a:ext cx="6401182" cy="16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20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Почта Outlook: </a:t>
            </a:r>
            <a:br>
              <a:rPr lang="ru">
                <a:solidFill>
                  <a:srgbClr val="132C40"/>
                </a:solidFill>
              </a:rPr>
            </a:br>
            <a:r>
              <a:rPr lang="ru" u="sng">
                <a:solidFill>
                  <a:schemeClr val="hlink"/>
                </a:solidFill>
                <a:hlinkClick r:id="rId3"/>
              </a:rPr>
              <a:t>nesterchuk.k@edu.narfu.ru</a:t>
            </a:r>
            <a:r>
              <a:rPr lang="ru">
                <a:solidFill>
                  <a:srgbClr val="132C40"/>
                </a:solidFill>
              </a:rPr>
              <a:t>;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Профиль ВК: id674331460;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Профиль Телеграмм: Нестерчук Константин (без @, на русском языке);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тел: +7 911 590-08-30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12"/>
          <p:cNvSpPr txBox="1"/>
          <p:nvPr>
            <p:ph idx="1" type="body"/>
          </p:nvPr>
        </p:nvSpPr>
        <p:spPr>
          <a:xfrm>
            <a:off x="456818" y="2193131"/>
            <a:ext cx="6229732" cy="2323949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…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9" name="Google Shape;279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Пользователь</dc:creator>
</cp:coreProperties>
</file>