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7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914400" rtl="0" fontAlgn="auto" latinLnBrk="0" hangingPunct="0">
      <a:lnSpc>
        <a:spcPct val="17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914400" rtl="0" fontAlgn="auto" latinLnBrk="0" hangingPunct="0">
      <a:lnSpc>
        <a:spcPct val="17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914400" rtl="0" fontAlgn="auto" latinLnBrk="0" hangingPunct="0">
      <a:lnSpc>
        <a:spcPct val="17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914400" rtl="0" fontAlgn="auto" latinLnBrk="0" hangingPunct="0">
      <a:lnSpc>
        <a:spcPct val="17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2286000" algn="l" defTabSz="914400" rtl="0" fontAlgn="auto" latinLnBrk="0" hangingPunct="0">
      <a:lnSpc>
        <a:spcPct val="17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2743200" algn="l" defTabSz="914400" rtl="0" fontAlgn="auto" latinLnBrk="0" hangingPunct="0">
      <a:lnSpc>
        <a:spcPct val="17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3200400" algn="l" defTabSz="914400" rtl="0" fontAlgn="auto" latinLnBrk="0" hangingPunct="0">
      <a:lnSpc>
        <a:spcPct val="17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3657600" algn="l" defTabSz="914400" rtl="0" fontAlgn="auto" latinLnBrk="0" hangingPunct="0">
      <a:lnSpc>
        <a:spcPct val="17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1" name="Shape 12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hape 29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2" name="Shape 29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r>
              <a:t>Схема работы с такой матрицей проста. Вы определяете на кого влияет ваш проект и гипотезируете выгоды и ответственности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Shape 32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28" name="Shape 32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800"/>
            </a:pPr>
            <a:r>
              <a:t>Любой проект имеет свои временные точки, на основании которых мы можем говорить о том, что проект достиг определённых промежуточных целей. </a:t>
            </a:r>
            <a:r>
              <a:rPr i="1"/>
              <a:t>Опционально рассказать про milestones и происхождение термина дорожной карты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Shape 33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39" name="Shape 33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r>
              <a:t>Ключевые показатели, естественно, относятся к вашему проекту. Планирование так далеко невозможно по объективным причинам, но при подаче заявок на грант или федеральные программы, мы часто сами для себя определяем эти показатели, исходя из здравого смысла и наших возможностей по достижению этих показателей. Поэтому я прошу команды сделать этот ход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Shape 34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45" name="Shape 34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r>
              <a:t>Ключевые показатели, естественно, относятся к вашему проекту. Планирование так далеко невозможно по объективным причинам, но при подаче заявок на грант или федеральные программы, мы часто сами для себя определяем эти показатели, исходя из здравого смысла и наших возможностей по достижению этих показателей. Поэтому я прошу команды сделать этот ход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Shape 35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53" name="Shape 35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r>
              <a:t>И самое важное проект разрабатывали вы, он фактически ваш, переложить его на кого-то другого не удастся, поэтому прошу вас заполнить данный слайд с максимальным отнесением себя к вашему проекту.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Shape 36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65" name="Shape 36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r>
              <a:t>И самое важное проект разрабатывали вы, он фактически ваш, переложить его на кого-то другого не удастся, поэтому прошу вас заполнить данный слайд с максимальным отнесением себя к вашему проекту.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1400"/>
            </a:lvl1pPr>
            <a:lvl2pPr marL="0" indent="457200" algn="ctr">
              <a:buSzTx/>
              <a:buFontTx/>
              <a:buNone/>
              <a:defRPr sz="1400"/>
            </a:lvl2pPr>
            <a:lvl3pPr marL="0" indent="914400" algn="ctr">
              <a:buSzTx/>
              <a:buFontTx/>
              <a:buNone/>
              <a:defRPr sz="1400"/>
            </a:lvl3pPr>
            <a:lvl4pPr marL="0" indent="1371600" algn="ctr">
              <a:buSzTx/>
              <a:buFontTx/>
              <a:buNone/>
              <a:defRPr sz="1400"/>
            </a:lvl4pPr>
            <a:lvl5pPr marL="0" indent="1828800" algn="ctr">
              <a:buSzTx/>
              <a:buFont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 algn="ctr">
              <a:defRPr sz="4100" b="1" u="sng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>
                <a:solidFill>
                  <a:srgbClr val="FFFFFF"/>
                </a:solidFill>
              </a:defRPr>
            </a:lvl1pPr>
            <a:lvl2pPr marL="0" indent="457200">
              <a:buSzTx/>
              <a:buFontTx/>
              <a:buNone/>
              <a:defRPr sz="2400" b="1">
                <a:solidFill>
                  <a:srgbClr val="FFFFFF"/>
                </a:solidFill>
              </a:defRPr>
            </a:lvl2pPr>
            <a:lvl3pPr marL="0" indent="914400">
              <a:buSzTx/>
              <a:buFontTx/>
              <a:buNone/>
              <a:defRPr sz="2400" b="1">
                <a:solidFill>
                  <a:srgbClr val="FFFFFF"/>
                </a:solidFill>
              </a:defRPr>
            </a:lvl3pPr>
            <a:lvl4pPr marL="0" indent="1371600">
              <a:buSzTx/>
              <a:buFontTx/>
              <a:buNone/>
              <a:defRPr sz="2400" b="1">
                <a:solidFill>
                  <a:srgbClr val="FFFFFF"/>
                </a:solidFill>
              </a:defRPr>
            </a:lvl4pPr>
            <a:lvl5pPr marL="0" indent="1828800">
              <a:buSzTx/>
              <a:buFontTx/>
              <a:buNone/>
              <a:defRPr sz="2400" b="1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bg>
      <p:bgPr>
        <a:solidFill>
          <a:srgbClr val="4F64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lIns="35774" tIns="35774" rIns="35774" bIns="35774"/>
          <a:lstStyle>
            <a:lvl1pPr>
              <a:defRPr sz="38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9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1" cy="4351339"/>
          </a:xfrm>
          <a:prstGeom prst="rect">
            <a:avLst/>
          </a:prstGeom>
        </p:spPr>
        <p:txBody>
          <a:bodyPr lIns="35774" tIns="35774" rIns="35774" bIns="35774"/>
          <a:lstStyle>
            <a:lvl1pPr marL="609584" indent="-457189">
              <a:spcBef>
                <a:spcPts val="1100"/>
              </a:spcBef>
              <a:buClr>
                <a:srgbClr val="FFFFFF"/>
              </a:buClr>
              <a:buSzPts val="2400"/>
              <a:defRPr sz="2400">
                <a:solidFill>
                  <a:srgbClr val="FFFFFF"/>
                </a:solidFill>
              </a:defRPr>
            </a:lvl1pPr>
            <a:lvl2pPr marL="1284482" indent="-522501">
              <a:spcBef>
                <a:spcPts val="1100"/>
              </a:spcBef>
              <a:buClr>
                <a:srgbClr val="FFFFFF"/>
              </a:buClr>
              <a:buSzPts val="2400"/>
              <a:defRPr sz="2400">
                <a:solidFill>
                  <a:srgbClr val="FFFFFF"/>
                </a:solidFill>
              </a:defRPr>
            </a:lvl2pPr>
            <a:lvl3pPr marL="2017008" indent="-645443">
              <a:spcBef>
                <a:spcPts val="1100"/>
              </a:spcBef>
              <a:buClr>
                <a:srgbClr val="FFFFFF"/>
              </a:buClr>
              <a:buSzPts val="2400"/>
              <a:defRPr sz="2400">
                <a:solidFill>
                  <a:srgbClr val="FFFFFF"/>
                </a:solidFill>
              </a:defRPr>
            </a:lvl3pPr>
            <a:lvl4pPr marL="2666933" indent="-685783">
              <a:spcBef>
                <a:spcPts val="1100"/>
              </a:spcBef>
              <a:buClr>
                <a:srgbClr val="FFFFFF"/>
              </a:buClr>
              <a:buSzPts val="2400"/>
              <a:defRPr sz="2400">
                <a:solidFill>
                  <a:srgbClr val="FFFFFF"/>
                </a:solidFill>
              </a:defRPr>
            </a:lvl4pPr>
            <a:lvl5pPr marL="3276518" indent="-685783">
              <a:spcBef>
                <a:spcPts val="1100"/>
              </a:spcBef>
              <a:buClr>
                <a:srgbClr val="FFFFFF"/>
              </a:buClr>
              <a:buSzPts val="2400"/>
              <a:defRPr sz="24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Google Shape;24;p14"/>
          <p:cNvSpPr txBox="1">
            <a:spLocks noGrp="1"/>
          </p:cNvSpPr>
          <p:nvPr>
            <p:ph type="body" sz="half" idx="21"/>
          </p:nvPr>
        </p:nvSpPr>
        <p:spPr>
          <a:xfrm>
            <a:off x="6172200" y="1825625"/>
            <a:ext cx="5181600" cy="4351339"/>
          </a:xfrm>
          <a:prstGeom prst="rect">
            <a:avLst/>
          </a:prstGeom>
        </p:spPr>
        <p:txBody>
          <a:bodyPr lIns="35774" tIns="35774" rIns="35774" bIns="35774"/>
          <a:lstStyle/>
          <a:p>
            <a:pPr marL="495287" indent="-342891">
              <a:spcBef>
                <a:spcPts val="1100"/>
              </a:spcBef>
              <a:buClr>
                <a:srgbClr val="FFFFFF"/>
              </a:buClr>
              <a:buSzPts val="1800"/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15277" y="6373528"/>
            <a:ext cx="338523" cy="330772"/>
          </a:xfrm>
          <a:prstGeom prst="rect">
            <a:avLst/>
          </a:prstGeom>
        </p:spPr>
        <p:txBody>
          <a:bodyPr lIns="35774" tIns="35774" rIns="35774" bIns="35774"/>
          <a:lstStyle>
            <a:lvl1pPr>
              <a:lnSpc>
                <a:spcPct val="170000"/>
              </a:lnSpc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bg object 16"/>
          <p:cNvSpPr/>
          <p:nvPr/>
        </p:nvSpPr>
        <p:spPr>
          <a:xfrm>
            <a:off x="609600" y="6353175"/>
            <a:ext cx="10972801" cy="0"/>
          </a:xfrm>
          <a:prstGeom prst="line">
            <a:avLst/>
          </a:prstGeom>
          <a:ln>
            <a:solidFill>
              <a:srgbClr val="C0504D"/>
            </a:solidFill>
            <a:prstDash val="sysDash"/>
          </a:ln>
        </p:spPr>
        <p:txBody>
          <a:bodyPr lIns="45719" rIns="45719"/>
          <a:lstStyle/>
          <a:p>
            <a:pPr>
              <a:lnSpc>
                <a:spcPct val="100000"/>
              </a:lnSpc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03" name="Title Text"/>
          <p:cNvSpPr txBox="1">
            <a:spLocks noGrp="1"/>
          </p:cNvSpPr>
          <p:nvPr>
            <p:ph type="title"/>
          </p:nvPr>
        </p:nvSpPr>
        <p:spPr>
          <a:xfrm>
            <a:off x="601506" y="2838653"/>
            <a:ext cx="10988989" cy="430888"/>
          </a:xfrm>
          <a:prstGeom prst="rect">
            <a:avLst/>
          </a:prstGeom>
        </p:spPr>
        <p:txBody>
          <a:bodyPr lIns="0" tIns="0" rIns="0" bIns="0" anchor="t"/>
          <a:lstStyle>
            <a:lvl1pPr algn="ctr">
              <a:lnSpc>
                <a:spcPct val="100000"/>
              </a:lnSpc>
              <a:defRPr sz="2800" b="1" u="sng">
                <a:solidFill>
                  <a:srgbClr val="4F81B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0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738619" y="1332355"/>
            <a:ext cx="5151121" cy="21544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400">
                <a:latin typeface="Microsoft Sans Serif"/>
                <a:ea typeface="Microsoft Sans Serif"/>
                <a:cs typeface="Microsoft Sans Serif"/>
                <a:sym typeface="Microsoft Sans Serif"/>
              </a:defRPr>
            </a:lvl1pPr>
            <a:lvl2pPr marL="0" indent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400">
                <a:latin typeface="Microsoft Sans Serif"/>
                <a:ea typeface="Microsoft Sans Serif"/>
                <a:cs typeface="Microsoft Sans Serif"/>
                <a:sym typeface="Microsoft Sans Serif"/>
              </a:defRPr>
            </a:lvl2pPr>
            <a:lvl3pPr marL="0" indent="9144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400">
                <a:latin typeface="Microsoft Sans Serif"/>
                <a:ea typeface="Microsoft Sans Serif"/>
                <a:cs typeface="Microsoft Sans Serif"/>
                <a:sym typeface="Microsoft Sans Serif"/>
              </a:defRPr>
            </a:lvl3pPr>
            <a:lvl4pPr marL="0" indent="13716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400">
                <a:latin typeface="Microsoft Sans Serif"/>
                <a:ea typeface="Microsoft Sans Serif"/>
                <a:cs typeface="Microsoft Sans Serif"/>
                <a:sym typeface="Microsoft Sans Serif"/>
              </a:defRPr>
            </a:lvl4pPr>
            <a:lvl5pPr marL="0" indent="18288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400">
                <a:latin typeface="Microsoft Sans Serif"/>
                <a:ea typeface="Microsoft Sans Serif"/>
                <a:cs typeface="Microsoft Sans Serif"/>
                <a:sym typeface="Microsoft Sans Serif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91820" y="6407589"/>
            <a:ext cx="272698" cy="203201"/>
          </a:xfrm>
          <a:prstGeom prst="rect">
            <a:avLst/>
          </a:prstGeom>
        </p:spPr>
        <p:txBody>
          <a:bodyPr lIns="0" tIns="0" rIns="0" bIns="0" anchor="t"/>
          <a:lstStyle>
            <a:lvl1pPr indent="63500" algn="l">
              <a:spcBef>
                <a:spcPts val="300"/>
              </a:spcBef>
              <a:defRPr sz="1400" spc="-5">
                <a:solidFill>
                  <a:srgbClr val="1F487C"/>
                </a:solidFill>
                <a:latin typeface="Microsoft Sans Serif"/>
                <a:ea typeface="Microsoft Sans Serif"/>
                <a:cs typeface="Microsoft Sans Serif"/>
                <a:sym typeface="Microsoft Sans Serif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bg>
      <p:bgPr>
        <a:solidFill>
          <a:srgbClr val="4F64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itle Text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lIns="35774" tIns="35774" rIns="35774" bIns="35774"/>
          <a:lstStyle>
            <a:lvl1pPr algn="ctr">
              <a:defRPr sz="3800" b="1" u="sng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11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lIns="35774" tIns="35774" rIns="35774" bIns="35774"/>
          <a:lstStyle>
            <a:lvl1pPr marL="609584" indent="-457189">
              <a:spcBef>
                <a:spcPts val="1100"/>
              </a:spcBef>
              <a:buClr>
                <a:srgbClr val="FFFFFF"/>
              </a:buClr>
              <a:buSzPts val="2400"/>
              <a:defRPr sz="2400">
                <a:solidFill>
                  <a:srgbClr val="FFFFFF"/>
                </a:solidFill>
              </a:defRPr>
            </a:lvl1pPr>
            <a:lvl2pPr marL="1284482" indent="-522501">
              <a:spcBef>
                <a:spcPts val="1100"/>
              </a:spcBef>
              <a:buClr>
                <a:srgbClr val="FFFFFF"/>
              </a:buClr>
              <a:buSzPts val="2400"/>
              <a:defRPr sz="2400">
                <a:solidFill>
                  <a:srgbClr val="FFFFFF"/>
                </a:solidFill>
              </a:defRPr>
            </a:lvl2pPr>
            <a:lvl3pPr marL="2017008" indent="-645443">
              <a:spcBef>
                <a:spcPts val="1100"/>
              </a:spcBef>
              <a:buClr>
                <a:srgbClr val="FFFFFF"/>
              </a:buClr>
              <a:buSzPts val="2400"/>
              <a:defRPr sz="2400">
                <a:solidFill>
                  <a:srgbClr val="FFFFFF"/>
                </a:solidFill>
              </a:defRPr>
            </a:lvl3pPr>
            <a:lvl4pPr marL="2666933" indent="-685783">
              <a:spcBef>
                <a:spcPts val="1100"/>
              </a:spcBef>
              <a:buClr>
                <a:srgbClr val="FFFFFF"/>
              </a:buClr>
              <a:buSzPts val="2400"/>
              <a:defRPr sz="2400">
                <a:solidFill>
                  <a:srgbClr val="FFFFFF"/>
                </a:solidFill>
              </a:defRPr>
            </a:lvl4pPr>
            <a:lvl5pPr marL="3276518" indent="-685783">
              <a:spcBef>
                <a:spcPts val="1100"/>
              </a:spcBef>
              <a:buClr>
                <a:srgbClr val="FFFFFF"/>
              </a:buClr>
              <a:buSzPts val="2400"/>
              <a:defRPr sz="24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15277" y="6373528"/>
            <a:ext cx="338523" cy="330772"/>
          </a:xfrm>
          <a:prstGeom prst="rect">
            <a:avLst/>
          </a:prstGeom>
        </p:spPr>
        <p:txBody>
          <a:bodyPr lIns="35774" tIns="35774" rIns="35774" bIns="35774"/>
          <a:lstStyle>
            <a:lvl1pPr>
              <a:lnSpc>
                <a:spcPct val="170000"/>
              </a:lnSpc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lnSpc>
                <a:spcPct val="100000"/>
              </a:lnSpc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5" Type="http://schemas.openxmlformats.org/officeDocument/2006/relationships/image" Target="../media/image25.pn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Relationship Id="rId1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A23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Заголовок 1"/>
          <p:cNvSpPr txBox="1">
            <a:spLocks noGrp="1"/>
          </p:cNvSpPr>
          <p:nvPr>
            <p:ph type="ctrTitle"/>
          </p:nvPr>
        </p:nvSpPr>
        <p:spPr>
          <a:xfrm>
            <a:off x="3592765" y="5880647"/>
            <a:ext cx="5006470" cy="391942"/>
          </a:xfrm>
          <a:prstGeom prst="rect">
            <a:avLst/>
          </a:prstGeom>
        </p:spPr>
        <p:txBody>
          <a:bodyPr anchor="t"/>
          <a:lstStyle>
            <a:lvl1pPr defTabSz="466344">
              <a:defRPr sz="1989" b="1">
                <a:blipFill rotWithShape="1">
                  <a:blip r:embed="rId2"/>
                  <a:srcRect/>
                  <a:tile tx="0" ty="0" sx="100000" sy="100000" flip="none" algn="tl"/>
                </a:blipFill>
                <a:latin typeface="DIN Pro Medium"/>
                <a:ea typeface="DIN Pro Medium"/>
                <a:cs typeface="DIN Pro Medium"/>
                <a:sym typeface="DIN Pro Medium"/>
              </a:defRPr>
            </a:lvl1pPr>
          </a:lstStyle>
          <a:p>
            <a:r>
              <a:t>VR-MEDICAL EDUCATION </a:t>
            </a:r>
          </a:p>
        </p:txBody>
      </p:sp>
      <p:sp>
        <p:nvSpPr>
          <p:cNvPr id="124" name="TextBox 7"/>
          <p:cNvSpPr txBox="1"/>
          <p:nvPr/>
        </p:nvSpPr>
        <p:spPr>
          <a:xfrm>
            <a:off x="8131127" y="3596824"/>
            <a:ext cx="3533928" cy="2933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sz="1200" b="1">
                <a:latin typeface="+mn-lt"/>
                <a:ea typeface="+mn-ea"/>
                <a:cs typeface="+mn-cs"/>
                <a:sym typeface="Calibri"/>
              </a:defRPr>
            </a:pPr>
            <a:r>
              <a:t>TEAM OF THE PROJECT:  virtual reality 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AutoNum type="arabicPeriod"/>
              <a:defRPr sz="1200" b="1">
                <a:latin typeface="+mn-lt"/>
                <a:ea typeface="+mn-ea"/>
                <a:cs typeface="+mn-cs"/>
                <a:sym typeface="Calibri"/>
              </a:defRPr>
            </a:pPr>
            <a:r>
              <a:t>HENDRIN JUMAA, MEDICINE/TULA SASTE UNIVERSITY 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AutoNum type="arabicPeriod"/>
              <a:defRPr sz="1200" b="1">
                <a:latin typeface="+mn-lt"/>
                <a:ea typeface="+mn-ea"/>
                <a:cs typeface="+mn-cs"/>
                <a:sym typeface="Calibri"/>
              </a:defRPr>
            </a:pPr>
            <a:r>
              <a:t>ULIANOVA ELENA, MEDICINE/TULA STATE UNIVERSITY 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AutoNum type="arabicPeriod"/>
              <a:defRPr sz="1200" b="1">
                <a:latin typeface="+mn-lt"/>
                <a:ea typeface="+mn-ea"/>
                <a:cs typeface="+mn-cs"/>
                <a:sym typeface="Calibri"/>
              </a:defRPr>
            </a:pPr>
            <a:r>
              <a:t>ULIANOVA ANNA, MEDICINE/TULA STATE UNIVERSITY 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AutoNum type="arabicPeriod"/>
              <a:defRPr sz="1200" b="1">
                <a:latin typeface="+mn-lt"/>
                <a:ea typeface="+mn-ea"/>
                <a:cs typeface="+mn-cs"/>
                <a:sym typeface="Calibri"/>
              </a:defRPr>
            </a:pPr>
            <a:r>
              <a:t>SHAKHOVA ELVIRA,MEDICINE/TULA STATE UNIVERSITY 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AutoNum type="arabicPeriod"/>
              <a:defRPr sz="1200" b="1">
                <a:latin typeface="+mn-lt"/>
                <a:ea typeface="+mn-ea"/>
                <a:cs typeface="+mn-cs"/>
                <a:sym typeface="Calibri"/>
              </a:defRPr>
            </a:pPr>
            <a:r>
              <a:t>AKULININ GLEB, ELECTRICAL ENGNINEER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1200" b="1">
                <a:latin typeface="+mn-lt"/>
                <a:ea typeface="+mn-ea"/>
                <a:cs typeface="+mn-cs"/>
                <a:sym typeface="Calibri"/>
              </a:defRPr>
            </a:pPr>
            <a:r>
              <a:t>MEDIATOR ; VICTORIA LIPKINA,ECONOMICAL/TULA STATE UNIVERSITY </a:t>
            </a:r>
          </a:p>
        </p:txBody>
      </p:sp>
      <p:pic>
        <p:nvPicPr>
          <p:cNvPr id="125" name="Рисунок 1" descr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6182" y="4156633"/>
            <a:ext cx="914401" cy="914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6" name="Рисунок 6" descr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6182" y="2971800"/>
            <a:ext cx="914401" cy="914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" name="Рисунок 8" descr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412" y="4201085"/>
            <a:ext cx="914401" cy="914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1758" y="2971800"/>
            <a:ext cx="914401" cy="914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9" name="Рисунок 10" descr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06182" y="5488275"/>
            <a:ext cx="914401" cy="914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Рисунок 11" descr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07634" y="5488275"/>
            <a:ext cx="914401" cy="914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Рисунок 12" descr="Рисунок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6412" y="2900802"/>
            <a:ext cx="914401" cy="914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" name="Рисунок 13" descr="Рисунок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05950" y="4201085"/>
            <a:ext cx="914401" cy="914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3" name="Рисунок 14" descr="Рисунок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6412" y="5501366"/>
            <a:ext cx="914401" cy="914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" name="Рисунок 15" descr="Рисунок 15"/>
          <p:cNvPicPr>
            <a:picLocks noChangeAspect="1"/>
          </p:cNvPicPr>
          <p:nvPr/>
        </p:nvPicPr>
        <p:blipFill>
          <a:blip r:embed="rId12"/>
          <a:srcRect t="57778"/>
          <a:stretch>
            <a:fillRect/>
          </a:stretch>
        </p:blipFill>
        <p:spPr>
          <a:xfrm>
            <a:off x="765143" y="79299"/>
            <a:ext cx="4200134" cy="243568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5" name="Image" descr="Image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75967" y="3771798"/>
            <a:ext cx="2028001" cy="2084334"/>
          </a:xfrm>
          <a:prstGeom prst="rect">
            <a:avLst/>
          </a:prstGeom>
          <a:ln w="12700">
            <a:miter lim="400000"/>
          </a:ln>
        </p:spPr>
      </p:pic>
      <p:sp>
        <p:nvSpPr>
          <p:cNvPr id="136" name="Google Shape;167;p9"/>
          <p:cNvSpPr txBox="1"/>
          <p:nvPr/>
        </p:nvSpPr>
        <p:spPr>
          <a:xfrm>
            <a:off x="8898912" y="332064"/>
            <a:ext cx="1998358" cy="865755"/>
          </a:xfrm>
          <a:prstGeom prst="rect">
            <a:avLst/>
          </a:prstGeom>
          <a:solidFill>
            <a:srgbClr val="831100"/>
          </a:solidFill>
          <a:ln w="12700">
            <a:miter lim="400000"/>
          </a:ln>
          <a:effectLst>
            <a:outerShdw blurRad="381000" dist="114300" rotWithShape="0">
              <a:srgbClr val="000000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7700" tIns="47700" rIns="47700" bIns="47700">
            <a:spAutoFit/>
          </a:bodyPr>
          <a:lstStyle/>
          <a:p>
            <a:pPr>
              <a:defRPr sz="1200" b="1"/>
            </a:pPr>
            <a:r>
              <a:t>ТУЛЬСКИЙ ГОСУДАРСТВЕННЫЙ</a:t>
            </a:r>
            <a:endParaRPr sz="2400"/>
          </a:p>
          <a:p>
            <a:pPr>
              <a:defRPr sz="1200" b="1"/>
            </a:pPr>
            <a:r>
              <a:t>УНИВЕРСИТЕТ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hueOff val="198858"/>
                <a:satOff val="-2084"/>
                <a:lumOff val="20614"/>
              </a:schemeClr>
            </a:gs>
            <a:gs pos="50000">
              <a:srgbClr val="A1C1E5"/>
            </a:gs>
            <a:gs pos="100000">
              <a:schemeClr val="accent5">
                <a:hueOff val="173799"/>
                <a:satOff val="1446"/>
                <a:lumOff val="13545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5"/>
          <p:cNvSpPr txBox="1"/>
          <p:nvPr/>
        </p:nvSpPr>
        <p:spPr>
          <a:xfrm>
            <a:off x="-2192654" y="5377619"/>
            <a:ext cx="3945573" cy="372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just">
              <a:lnSpc>
                <a:spcPct val="100000"/>
              </a:lnSpc>
              <a:defRPr sz="2000" b="1">
                <a:solidFill>
                  <a:srgbClr val="012C4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 </a:t>
            </a:r>
          </a:p>
        </p:txBody>
      </p:sp>
      <p:grpSp>
        <p:nvGrpSpPr>
          <p:cNvPr id="141" name="Нижний колонтитул 3"/>
          <p:cNvGrpSpPr/>
          <p:nvPr/>
        </p:nvGrpSpPr>
        <p:grpSpPr>
          <a:xfrm>
            <a:off x="0" y="6337453"/>
            <a:ext cx="12192000" cy="520547"/>
            <a:chOff x="0" y="0"/>
            <a:chExt cx="12192000" cy="520545"/>
          </a:xfrm>
        </p:grpSpPr>
        <p:sp>
          <p:nvSpPr>
            <p:cNvPr id="139" name="Rectangle"/>
            <p:cNvSpPr/>
            <p:nvPr/>
          </p:nvSpPr>
          <p:spPr>
            <a:xfrm>
              <a:off x="0" y="0"/>
              <a:ext cx="12192000" cy="520546"/>
            </a:xfrm>
            <a:prstGeom prst="rect">
              <a:avLst/>
            </a:prstGeom>
            <a:solidFill>
              <a:srgbClr val="8A231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lnSpc>
                  <a:spcPct val="100000"/>
                </a:lnSpc>
                <a:defRPr sz="1400">
                  <a:latin typeface="DIN Pro Medium"/>
                  <a:ea typeface="DIN Pro Medium"/>
                  <a:cs typeface="DIN Pro Medium"/>
                  <a:sym typeface="DIN Pro Medium"/>
                </a:defRPr>
              </a:pPr>
              <a:endParaRPr/>
            </a:p>
          </p:txBody>
        </p:sp>
        <p:sp>
          <p:nvSpPr>
            <p:cNvPr id="140" name="Tula State University| Space for New Opportunities"/>
            <p:cNvSpPr txBox="1"/>
            <p:nvPr/>
          </p:nvSpPr>
          <p:spPr>
            <a:xfrm>
              <a:off x="56271" y="96051"/>
              <a:ext cx="12079459" cy="328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6271" tIns="56271" rIns="56271" bIns="56271" numCol="1" anchor="ctr">
              <a:spAutoFit/>
            </a:bodyPr>
            <a:lstStyle/>
            <a:p>
              <a:pPr indent="439637" defTabSz="457200">
                <a:lnSpc>
                  <a:spcPct val="100000"/>
                </a:lnSpc>
                <a:defRPr sz="1400">
                  <a:latin typeface="DIN Pro Medium"/>
                  <a:ea typeface="DIN Pro Medium"/>
                  <a:cs typeface="DIN Pro Medium"/>
                  <a:sym typeface="DIN Pro Medium"/>
                </a:defRPr>
              </a:pPr>
              <a:r>
                <a:t>Tula State University| Space for New Opportunities</a:t>
              </a:r>
            </a:p>
          </p:txBody>
        </p:sp>
      </p:grpSp>
      <p:sp>
        <p:nvSpPr>
          <p:cNvPr id="142" name="Номер слайда 4"/>
          <p:cNvSpPr txBox="1">
            <a:spLocks noGrp="1"/>
          </p:cNvSpPr>
          <p:nvPr>
            <p:ph type="sldNum" sz="quarter" idx="4294967295"/>
          </p:nvPr>
        </p:nvSpPr>
        <p:spPr>
          <a:xfrm>
            <a:off x="11828961" y="6457614"/>
            <a:ext cx="247543" cy="35138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6271" tIns="56271" rIns="56271" bIns="56271"/>
          <a:lstStyle>
            <a:lvl1pPr defTabSz="457200">
              <a:defRPr sz="1900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2</a:t>
            </a:fld>
            <a:endParaRPr/>
          </a:p>
        </p:txBody>
      </p:sp>
      <p:pic>
        <p:nvPicPr>
          <p:cNvPr id="143" name="IMG_9772.jpeg" descr="IMG_977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62" y="3554364"/>
            <a:ext cx="3165631" cy="224029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" name="IMG_9769.jpeg" descr="IMG_9769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7777" y="3500093"/>
            <a:ext cx="5160635" cy="226026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IMG_9770.jpeg" descr="IMG_9770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1257" y="46932"/>
            <a:ext cx="3811825" cy="14999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IMG_9817.jpeg" descr="IMG_9817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34928" y="12212"/>
            <a:ext cx="2948707" cy="20928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IMG_9816.jpeg" descr="IMG_9816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8539" y="2106237"/>
            <a:ext cx="3226433" cy="1431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IMG_9814.jpeg" descr="IMG_9814.jpe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3912" y="27877"/>
            <a:ext cx="2935328" cy="206150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" name="IMG_9813.jpeg" descr="IMG_9813.jpe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09985" y="3507252"/>
            <a:ext cx="2679315" cy="2245943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IMG_9810.jpeg" descr="IMG_9810.jpe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7879" y="20938"/>
            <a:ext cx="2924681" cy="167677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IMG_9811.jpeg" descr="IMG_9811.jpe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21894" y="1604307"/>
            <a:ext cx="3021745" cy="18379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IMG_9809.jpeg" descr="IMG_9809.jpe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87162" y="1551195"/>
            <a:ext cx="3602720" cy="19029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IMG_9824.jpeg" descr="IMG_9824.jpe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14132" y="1879380"/>
            <a:ext cx="2345968" cy="188499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IMG_9825.jpeg" descr="IMG_9825.jpe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15380" y="3492351"/>
            <a:ext cx="1131005" cy="2275746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Заголовок 1"/>
          <p:cNvSpPr txBox="1"/>
          <p:nvPr/>
        </p:nvSpPr>
        <p:spPr>
          <a:xfrm>
            <a:off x="516113" y="5642110"/>
            <a:ext cx="9996606" cy="7348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6271" tIns="56271" rIns="56271" bIns="56271" anchor="ctr">
            <a:spAutoFit/>
          </a:bodyPr>
          <a:lstStyle>
            <a:lvl1pPr algn="ctr">
              <a:lnSpc>
                <a:spcPct val="90000"/>
              </a:lnSpc>
              <a:defRPr sz="4100" b="1">
                <a:blipFill rotWithShape="1">
                  <a:blip r:embed="rId14"/>
                  <a:srcRect/>
                  <a:tile tx="0" ty="0" sx="100000" sy="100000" flip="none" algn="tl"/>
                </a:blipFill>
                <a:latin typeface="DIN Pro Medium"/>
                <a:ea typeface="DIN Pro Medium"/>
                <a:cs typeface="DIN Pro Medium"/>
                <a:sym typeface="DIN Pro Medium"/>
              </a:defRPr>
            </a:lvl1pPr>
          </a:lstStyle>
          <a:p>
            <a:r>
              <a:t>VR-MEDICAL EDUCATION</a:t>
            </a:r>
          </a:p>
        </p:txBody>
      </p:sp>
      <p:pic>
        <p:nvPicPr>
          <p:cNvPr id="156" name="Image" descr="Image"/>
          <p:cNvPicPr>
            <a:picLocks/>
          </p:cNvPicPr>
          <p:nvPr/>
        </p:nvPicPr>
        <p:blipFill>
          <a:blip r:embed="rId15"/>
          <a:stretch>
            <a:fillRect/>
          </a:stretch>
        </p:blipFill>
        <p:spPr>
          <a:xfrm>
            <a:off x="9109482" y="5523621"/>
            <a:ext cx="957225" cy="97182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hueOff val="198858"/>
                <a:satOff val="-2084"/>
                <a:lumOff val="20614"/>
              </a:schemeClr>
            </a:gs>
            <a:gs pos="50000">
              <a:srgbClr val="A1C1E5"/>
            </a:gs>
            <a:gs pos="100000">
              <a:schemeClr val="accent5">
                <a:hueOff val="173799"/>
                <a:satOff val="1446"/>
                <a:lumOff val="13545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Заголовок 1"/>
          <p:cNvSpPr txBox="1"/>
          <p:nvPr/>
        </p:nvSpPr>
        <p:spPr>
          <a:xfrm>
            <a:off x="785283" y="497236"/>
            <a:ext cx="9996607" cy="6541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6271" tIns="56271" rIns="56271" bIns="56271" anchor="ctr">
            <a:normAutofit/>
          </a:bodyPr>
          <a:lstStyle>
            <a:lvl1pPr algn="ctr">
              <a:lnSpc>
                <a:spcPct val="81000"/>
              </a:lnSpc>
              <a:defRPr sz="2200" b="1">
                <a:solidFill>
                  <a:srgbClr val="000000"/>
                </a:solidFill>
                <a:latin typeface="DIN Pro Medium"/>
                <a:ea typeface="DIN Pro Medium"/>
                <a:cs typeface="DIN Pro Medium"/>
                <a:sym typeface="DIN Pro Medium"/>
              </a:defRPr>
            </a:lvl1pPr>
          </a:lstStyle>
          <a:p>
            <a:r>
              <a:t>SITUATION ANALYSIS</a:t>
            </a:r>
          </a:p>
        </p:txBody>
      </p:sp>
      <p:grpSp>
        <p:nvGrpSpPr>
          <p:cNvPr id="161" name="Нижний колонтитул 3"/>
          <p:cNvGrpSpPr/>
          <p:nvPr/>
        </p:nvGrpSpPr>
        <p:grpSpPr>
          <a:xfrm>
            <a:off x="0" y="6337453"/>
            <a:ext cx="12192000" cy="520547"/>
            <a:chOff x="0" y="0"/>
            <a:chExt cx="12192000" cy="520545"/>
          </a:xfrm>
        </p:grpSpPr>
        <p:sp>
          <p:nvSpPr>
            <p:cNvPr id="159" name="Rectangle"/>
            <p:cNvSpPr/>
            <p:nvPr/>
          </p:nvSpPr>
          <p:spPr>
            <a:xfrm>
              <a:off x="0" y="0"/>
              <a:ext cx="12192000" cy="520546"/>
            </a:xfrm>
            <a:prstGeom prst="rect">
              <a:avLst/>
            </a:prstGeom>
            <a:solidFill>
              <a:srgbClr val="8A231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lnSpc>
                  <a:spcPct val="100000"/>
                </a:lnSpc>
                <a:defRPr sz="1400">
                  <a:latin typeface="DIN Pro Medium"/>
                  <a:ea typeface="DIN Pro Medium"/>
                  <a:cs typeface="DIN Pro Medium"/>
                  <a:sym typeface="DIN Pro Medium"/>
                </a:defRPr>
              </a:pPr>
              <a:endParaRPr/>
            </a:p>
          </p:txBody>
        </p:sp>
        <p:sp>
          <p:nvSpPr>
            <p:cNvPr id="160" name="Tula State University| Space for New Opportunities"/>
            <p:cNvSpPr txBox="1"/>
            <p:nvPr/>
          </p:nvSpPr>
          <p:spPr>
            <a:xfrm>
              <a:off x="56271" y="64301"/>
              <a:ext cx="12079459" cy="3919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6271" tIns="56271" rIns="56271" bIns="56271" numCol="1" anchor="ctr">
              <a:spAutoFit/>
            </a:bodyPr>
            <a:lstStyle/>
            <a:p>
              <a:pPr indent="439637" defTabSz="457200">
                <a:defRPr>
                  <a:latin typeface="DIN Pro Medium"/>
                  <a:ea typeface="DIN Pro Medium"/>
                  <a:cs typeface="DIN Pro Medium"/>
                  <a:sym typeface="DIN Pro Medium"/>
                </a:defRPr>
              </a:pPr>
              <a:r>
                <a:t>Tula State University| Space for New Opportunities</a:t>
              </a:r>
            </a:p>
          </p:txBody>
        </p:sp>
      </p:grpSp>
      <p:sp>
        <p:nvSpPr>
          <p:cNvPr id="162" name="Номер слайда 4"/>
          <p:cNvSpPr txBox="1">
            <a:spLocks noGrp="1"/>
          </p:cNvSpPr>
          <p:nvPr>
            <p:ph type="sldNum" sz="quarter" idx="2"/>
          </p:nvPr>
        </p:nvSpPr>
        <p:spPr>
          <a:xfrm>
            <a:off x="11828961" y="6457614"/>
            <a:ext cx="247543" cy="35138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6271" tIns="56271" rIns="56271" bIns="56271"/>
          <a:lstStyle>
            <a:lvl1pPr defTabSz="457200">
              <a:defRPr sz="1900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163" name="TextBox 1"/>
          <p:cNvSpPr txBox="1"/>
          <p:nvPr/>
        </p:nvSpPr>
        <p:spPr>
          <a:xfrm>
            <a:off x="495336" y="1765054"/>
            <a:ext cx="7607809" cy="1951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250031" indent="-250031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3500" b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Technology platform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400" b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Big data 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400" b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Virtual Reality 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400" b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Augmented realty </a:t>
            </a:r>
          </a:p>
        </p:txBody>
      </p:sp>
      <p:pic>
        <p:nvPicPr>
          <p:cNvPr id="164" name="Рисунок 3" descr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2461" y="110893"/>
            <a:ext cx="1181716" cy="1067863"/>
          </a:xfrm>
          <a:prstGeom prst="rect">
            <a:avLst/>
          </a:prstGeom>
          <a:ln w="12700">
            <a:miter lim="400000"/>
          </a:ln>
        </p:spPr>
      </p:pic>
      <p:pic>
        <p:nvPicPr>
          <p:cNvPr id="165" name="IMG_1282.jpeg" descr="IMG_1282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845983" y="1615851"/>
            <a:ext cx="7563408" cy="4257183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Line"/>
          <p:cNvSpPr/>
          <p:nvPr/>
        </p:nvSpPr>
        <p:spPr>
          <a:xfrm flipV="1">
            <a:off x="6862785" y="2747433"/>
            <a:ext cx="2757097" cy="1221503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>
            <a:pPr>
              <a:lnSpc>
                <a:spcPct val="100000"/>
              </a:lnSpc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67" name="Line"/>
          <p:cNvSpPr/>
          <p:nvPr/>
        </p:nvSpPr>
        <p:spPr>
          <a:xfrm flipV="1">
            <a:off x="7686809" y="2777746"/>
            <a:ext cx="1881756" cy="1302508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>
            <a:pPr>
              <a:lnSpc>
                <a:spcPct val="100000"/>
              </a:lnSpc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68" name="Line"/>
          <p:cNvSpPr/>
          <p:nvPr/>
        </p:nvSpPr>
        <p:spPr>
          <a:xfrm>
            <a:off x="6802801" y="4043006"/>
            <a:ext cx="845357" cy="1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>
            <a:pPr>
              <a:lnSpc>
                <a:spcPct val="100000"/>
              </a:lnSpc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hueOff val="198858"/>
                <a:satOff val="-2084"/>
                <a:lumOff val="20614"/>
              </a:schemeClr>
            </a:gs>
            <a:gs pos="50000">
              <a:srgbClr val="A1C1E5"/>
            </a:gs>
            <a:gs pos="100000">
              <a:schemeClr val="accent5">
                <a:hueOff val="173799"/>
                <a:satOff val="1446"/>
                <a:lumOff val="13545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extBox 5"/>
          <p:cNvSpPr txBox="1"/>
          <p:nvPr/>
        </p:nvSpPr>
        <p:spPr>
          <a:xfrm>
            <a:off x="-2192654" y="5377619"/>
            <a:ext cx="3945573" cy="372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just">
              <a:defRPr sz="2000" b="1">
                <a:solidFill>
                  <a:srgbClr val="012C4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 </a:t>
            </a:r>
          </a:p>
        </p:txBody>
      </p:sp>
      <p:sp>
        <p:nvSpPr>
          <p:cNvPr id="171" name="Заголовок 1"/>
          <p:cNvSpPr txBox="1"/>
          <p:nvPr/>
        </p:nvSpPr>
        <p:spPr>
          <a:xfrm>
            <a:off x="339037" y="659508"/>
            <a:ext cx="9996606" cy="6541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6271" tIns="56271" rIns="56271" bIns="56271" anchor="ctr">
            <a:normAutofit/>
          </a:bodyPr>
          <a:lstStyle>
            <a:lvl1pPr algn="ctr">
              <a:lnSpc>
                <a:spcPct val="81000"/>
              </a:lnSpc>
              <a:defRPr sz="3300" b="1">
                <a:solidFill>
                  <a:srgbClr val="000000"/>
                </a:solidFill>
                <a:latin typeface="DIN Pro Medium"/>
                <a:ea typeface="DIN Pro Medium"/>
                <a:cs typeface="DIN Pro Medium"/>
                <a:sym typeface="DIN Pro Medium"/>
              </a:defRPr>
            </a:lvl1pPr>
          </a:lstStyle>
          <a:p>
            <a:r>
              <a:t>Trends</a:t>
            </a:r>
          </a:p>
        </p:txBody>
      </p:sp>
      <p:grpSp>
        <p:nvGrpSpPr>
          <p:cNvPr id="174" name="Нижний колонтитул 3"/>
          <p:cNvGrpSpPr/>
          <p:nvPr/>
        </p:nvGrpSpPr>
        <p:grpSpPr>
          <a:xfrm>
            <a:off x="0" y="6337453"/>
            <a:ext cx="12192000" cy="520547"/>
            <a:chOff x="0" y="0"/>
            <a:chExt cx="12192000" cy="520545"/>
          </a:xfrm>
        </p:grpSpPr>
        <p:sp>
          <p:nvSpPr>
            <p:cNvPr id="172" name="Rectangle"/>
            <p:cNvSpPr/>
            <p:nvPr/>
          </p:nvSpPr>
          <p:spPr>
            <a:xfrm>
              <a:off x="0" y="0"/>
              <a:ext cx="12192000" cy="520546"/>
            </a:xfrm>
            <a:prstGeom prst="rect">
              <a:avLst/>
            </a:prstGeom>
            <a:solidFill>
              <a:srgbClr val="8A231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lnSpc>
                  <a:spcPct val="100000"/>
                </a:lnSpc>
                <a:defRPr sz="1400">
                  <a:latin typeface="DIN Pro Medium"/>
                  <a:ea typeface="DIN Pro Medium"/>
                  <a:cs typeface="DIN Pro Medium"/>
                  <a:sym typeface="DIN Pro Medium"/>
                </a:defRPr>
              </a:pPr>
              <a:endParaRPr/>
            </a:p>
          </p:txBody>
        </p:sp>
        <p:sp>
          <p:nvSpPr>
            <p:cNvPr id="173" name="Tula State University| Space for New Opportunities"/>
            <p:cNvSpPr txBox="1"/>
            <p:nvPr/>
          </p:nvSpPr>
          <p:spPr>
            <a:xfrm>
              <a:off x="56271" y="64301"/>
              <a:ext cx="12079459" cy="3919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6271" tIns="56271" rIns="56271" bIns="56271" numCol="1" anchor="ctr">
              <a:spAutoFit/>
            </a:bodyPr>
            <a:lstStyle/>
            <a:p>
              <a:pPr indent="439637" defTabSz="457200">
                <a:defRPr>
                  <a:latin typeface="DIN Pro Medium"/>
                  <a:ea typeface="DIN Pro Medium"/>
                  <a:cs typeface="DIN Pro Medium"/>
                  <a:sym typeface="DIN Pro Medium"/>
                </a:defRPr>
              </a:pPr>
              <a:r>
                <a:t>Tula State University| Space for New Opportunities</a:t>
              </a:r>
            </a:p>
          </p:txBody>
        </p:sp>
      </p:grpSp>
      <p:sp>
        <p:nvSpPr>
          <p:cNvPr id="175" name="Номер слайда 4"/>
          <p:cNvSpPr txBox="1">
            <a:spLocks noGrp="1"/>
          </p:cNvSpPr>
          <p:nvPr>
            <p:ph type="sldNum" sz="quarter" idx="2"/>
          </p:nvPr>
        </p:nvSpPr>
        <p:spPr>
          <a:xfrm>
            <a:off x="11828961" y="6457614"/>
            <a:ext cx="247543" cy="35138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6271" tIns="56271" rIns="56271" bIns="56271"/>
          <a:lstStyle>
            <a:lvl1pPr defTabSz="457200">
              <a:defRPr sz="1900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4</a:t>
            </a:fld>
            <a:endParaRPr/>
          </a:p>
        </p:txBody>
      </p:sp>
      <p:pic>
        <p:nvPicPr>
          <p:cNvPr id="176" name="Рисунок 3" descr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2461" y="110893"/>
            <a:ext cx="1181716" cy="106786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77" name="Table 1"/>
          <p:cNvGraphicFramePr/>
          <p:nvPr/>
        </p:nvGraphicFramePr>
        <p:xfrm>
          <a:off x="716998" y="1381799"/>
          <a:ext cx="9072973" cy="4575833"/>
        </p:xfrm>
        <a:graphic>
          <a:graphicData uri="http://schemas.openxmlformats.org/drawingml/2006/table">
            <a:tbl>
              <a:tblPr firstRow="1" firstCol="1" bandRow="1">
                <a:tableStyleId>{33BA23B1-9221-436E-865A-0063620EA4FD}</a:tableStyleId>
              </a:tblPr>
              <a:tblGrid>
                <a:gridCol w="45301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30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7573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3400" b="1"/>
                        <a:t>Negative</a:t>
                      </a:r>
                    </a:p>
                  </a:txBody>
                  <a:tcPr marL="0" marR="0" marT="0" marB="0" horzOverflow="overflow">
                    <a:solidFill>
                      <a:srgbClr val="FF401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3400" b="1"/>
                        <a:t>Positive</a:t>
                      </a:r>
                    </a:p>
                  </a:txBody>
                  <a:tcPr marL="0" marR="0" marT="0" marB="0" horzOverflow="overflow">
                    <a:solidFill>
                      <a:srgbClr val="3857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5559">
                <a:tc>
                  <a:txBody>
                    <a:bodyPr/>
                    <a:lstStyle/>
                    <a:p>
                      <a:pPr marL="334210" indent="-334210" algn="l">
                        <a:buSzPct val="100000"/>
                        <a:buAutoNum type="arabicPeriod"/>
                        <a:defRPr sz="2500">
                          <a:solidFill>
                            <a:srgbClr val="000000"/>
                          </a:solidFill>
                        </a:defRPr>
                      </a:pPr>
                      <a:r>
                        <a:t>Isolation (political situation)</a:t>
                      </a:r>
                    </a:p>
                    <a:p>
                      <a:pPr marL="334210" indent="-334210" algn="l">
                        <a:buSzPct val="100000"/>
                        <a:buAutoNum type="arabicPeriod"/>
                        <a:defRPr sz="2500">
                          <a:solidFill>
                            <a:srgbClr val="000000"/>
                          </a:solidFill>
                        </a:defRPr>
                      </a:pPr>
                      <a:r>
                        <a:t>Decreasing of awareness of existence materials</a:t>
                      </a:r>
                    </a:p>
                  </a:txBody>
                  <a:tcPr marL="0" marR="0" marT="0" marB="0" horzOverflow="overflow">
                    <a:solidFill>
                      <a:srgbClr val="FFB5AF"/>
                    </a:solidFill>
                  </a:tcPr>
                </a:tc>
                <a:tc>
                  <a:txBody>
                    <a:bodyPr/>
                    <a:lstStyle/>
                    <a:p>
                      <a:pPr marL="334210" indent="-334210" algn="l">
                        <a:buSzPct val="100000"/>
                        <a:buAutoNum type="arabicPeriod"/>
                        <a:defRPr sz="2500" b="1"/>
                      </a:pPr>
                      <a:r>
                        <a:t>Self-education</a:t>
                      </a:r>
                    </a:p>
                    <a:p>
                      <a:pPr marL="334210" indent="-334210" algn="l">
                        <a:buSzPct val="100000"/>
                        <a:buAutoNum type="arabicPeriod"/>
                        <a:defRPr sz="2500" b="1"/>
                      </a:pPr>
                      <a:r>
                        <a:t>Digitalisation</a:t>
                      </a:r>
                    </a:p>
                    <a:p>
                      <a:pPr marL="334210" indent="-334210" algn="l">
                        <a:buSzPct val="100000"/>
                        <a:buAutoNum type="arabicPeriod"/>
                        <a:defRPr sz="2500" b="1"/>
                      </a:pPr>
                      <a:r>
                        <a:t>Health care</a:t>
                      </a:r>
                    </a:p>
                    <a:p>
                      <a:pPr marL="334210" indent="-334210" algn="l">
                        <a:buSzPct val="100000"/>
                        <a:buAutoNum type="arabicPeriod"/>
                        <a:defRPr sz="2500" b="1"/>
                      </a:pPr>
                      <a:r>
                        <a:t>Increasing the quality of knowledge</a:t>
                      </a:r>
                    </a:p>
                  </a:txBody>
                  <a:tcPr marL="0" marR="0" marT="0" marB="0" horzOverflow="overflow">
                    <a:solidFill>
                      <a:srgbClr val="CDE8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hueOff val="198858"/>
                <a:satOff val="-2084"/>
                <a:lumOff val="20614"/>
              </a:schemeClr>
            </a:gs>
            <a:gs pos="50000">
              <a:srgbClr val="A1C1E5"/>
            </a:gs>
            <a:gs pos="100000">
              <a:schemeClr val="accent5">
                <a:hueOff val="173799"/>
                <a:satOff val="1446"/>
                <a:lumOff val="13545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TextBox 5"/>
          <p:cNvSpPr txBox="1"/>
          <p:nvPr/>
        </p:nvSpPr>
        <p:spPr>
          <a:xfrm>
            <a:off x="-2192654" y="5377619"/>
            <a:ext cx="3945573" cy="372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just">
              <a:defRPr sz="2000" b="1">
                <a:solidFill>
                  <a:srgbClr val="012C4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 </a:t>
            </a:r>
          </a:p>
        </p:txBody>
      </p:sp>
      <p:sp>
        <p:nvSpPr>
          <p:cNvPr id="180" name="Заголовок 1"/>
          <p:cNvSpPr txBox="1"/>
          <p:nvPr/>
        </p:nvSpPr>
        <p:spPr>
          <a:xfrm>
            <a:off x="785283" y="659508"/>
            <a:ext cx="9996607" cy="6541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6271" tIns="56271" rIns="56271" bIns="56271" anchor="ctr">
            <a:normAutofit/>
          </a:bodyPr>
          <a:lstStyle/>
          <a:p>
            <a:pPr algn="ctr">
              <a:lnSpc>
                <a:spcPct val="81000"/>
              </a:lnSpc>
              <a:defRPr b="1">
                <a:latin typeface="DIN Pro Medium"/>
                <a:ea typeface="DIN Pro Medium"/>
                <a:cs typeface="DIN Pro Medium"/>
                <a:sym typeface="DIN Pro Medium"/>
              </a:defRPr>
            </a:pPr>
            <a:r>
              <a:rPr sz="3300">
                <a:solidFill>
                  <a:srgbClr val="000000"/>
                </a:solidFill>
              </a:rPr>
              <a:t>Cases</a:t>
            </a:r>
            <a:r>
              <a:t> </a:t>
            </a:r>
          </a:p>
        </p:txBody>
      </p:sp>
      <p:grpSp>
        <p:nvGrpSpPr>
          <p:cNvPr id="183" name="Нижний колонтитул 3"/>
          <p:cNvGrpSpPr/>
          <p:nvPr/>
        </p:nvGrpSpPr>
        <p:grpSpPr>
          <a:xfrm>
            <a:off x="0" y="6337453"/>
            <a:ext cx="12192000" cy="520547"/>
            <a:chOff x="0" y="0"/>
            <a:chExt cx="12192000" cy="520545"/>
          </a:xfrm>
        </p:grpSpPr>
        <p:sp>
          <p:nvSpPr>
            <p:cNvPr id="181" name="Rectangle"/>
            <p:cNvSpPr/>
            <p:nvPr/>
          </p:nvSpPr>
          <p:spPr>
            <a:xfrm>
              <a:off x="0" y="0"/>
              <a:ext cx="12192000" cy="520546"/>
            </a:xfrm>
            <a:prstGeom prst="rect">
              <a:avLst/>
            </a:prstGeom>
            <a:solidFill>
              <a:srgbClr val="8A231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lnSpc>
                  <a:spcPct val="100000"/>
                </a:lnSpc>
                <a:defRPr sz="1400">
                  <a:latin typeface="DIN Pro Medium"/>
                  <a:ea typeface="DIN Pro Medium"/>
                  <a:cs typeface="DIN Pro Medium"/>
                  <a:sym typeface="DIN Pro Medium"/>
                </a:defRPr>
              </a:pPr>
              <a:endParaRPr/>
            </a:p>
          </p:txBody>
        </p:sp>
        <p:sp>
          <p:nvSpPr>
            <p:cNvPr id="182" name="Tula State University| Space for New Opportunities"/>
            <p:cNvSpPr txBox="1"/>
            <p:nvPr/>
          </p:nvSpPr>
          <p:spPr>
            <a:xfrm>
              <a:off x="56271" y="64301"/>
              <a:ext cx="12079459" cy="3919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6271" tIns="56271" rIns="56271" bIns="56271" numCol="1" anchor="ctr">
              <a:spAutoFit/>
            </a:bodyPr>
            <a:lstStyle/>
            <a:p>
              <a:pPr indent="439637" defTabSz="457200">
                <a:defRPr>
                  <a:latin typeface="DIN Pro Medium"/>
                  <a:ea typeface="DIN Pro Medium"/>
                  <a:cs typeface="DIN Pro Medium"/>
                  <a:sym typeface="DIN Pro Medium"/>
                </a:defRPr>
              </a:pPr>
              <a:r>
                <a:t>Tula State University| Space for New Opportunities</a:t>
              </a:r>
            </a:p>
          </p:txBody>
        </p:sp>
      </p:grpSp>
      <p:sp>
        <p:nvSpPr>
          <p:cNvPr id="184" name="Номер слайда 4"/>
          <p:cNvSpPr txBox="1">
            <a:spLocks noGrp="1"/>
          </p:cNvSpPr>
          <p:nvPr>
            <p:ph type="sldNum" sz="quarter" idx="2"/>
          </p:nvPr>
        </p:nvSpPr>
        <p:spPr>
          <a:xfrm>
            <a:off x="11828961" y="6457614"/>
            <a:ext cx="247543" cy="35138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6271" tIns="56271" rIns="56271" bIns="56271"/>
          <a:lstStyle>
            <a:lvl1pPr defTabSz="457200">
              <a:defRPr sz="1900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185" name="TextBox 1"/>
          <p:cNvSpPr txBox="1"/>
          <p:nvPr/>
        </p:nvSpPr>
        <p:spPr>
          <a:xfrm>
            <a:off x="708555" y="1372898"/>
            <a:ext cx="9696132" cy="1661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171450" indent="-17145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400" b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Old methods of teaching basic medical  subjects (in anatomy theatre with decomposed bodies)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400" b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Difficulty of gathering different subjects at once 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400" b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Difficulty of  imagining the pathological process</a:t>
            </a:r>
          </a:p>
        </p:txBody>
      </p:sp>
      <p:pic>
        <p:nvPicPr>
          <p:cNvPr id="186" name="Рисунок 3" descr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2461" y="110893"/>
            <a:ext cx="1181716" cy="10678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hueOff val="198858"/>
                <a:satOff val="-2084"/>
                <a:lumOff val="20614"/>
              </a:schemeClr>
            </a:gs>
            <a:gs pos="50000">
              <a:srgbClr val="A1C1E5"/>
            </a:gs>
            <a:gs pos="100000">
              <a:schemeClr val="accent5">
                <a:hueOff val="173799"/>
                <a:satOff val="1446"/>
                <a:lumOff val="13545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TextBox 5"/>
          <p:cNvSpPr txBox="1"/>
          <p:nvPr/>
        </p:nvSpPr>
        <p:spPr>
          <a:xfrm>
            <a:off x="-2192654" y="5377619"/>
            <a:ext cx="3945573" cy="372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just">
              <a:defRPr sz="2000" b="1">
                <a:solidFill>
                  <a:srgbClr val="012C4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 </a:t>
            </a:r>
          </a:p>
        </p:txBody>
      </p:sp>
      <p:sp>
        <p:nvSpPr>
          <p:cNvPr id="189" name="Заголовок 1"/>
          <p:cNvSpPr txBox="1"/>
          <p:nvPr/>
        </p:nvSpPr>
        <p:spPr>
          <a:xfrm>
            <a:off x="-242436" y="740644"/>
            <a:ext cx="9996606" cy="6541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6271" tIns="56271" rIns="56271" bIns="56271" anchor="ctr">
            <a:normAutofit/>
          </a:bodyPr>
          <a:lstStyle>
            <a:lvl1pPr algn="ctr">
              <a:lnSpc>
                <a:spcPct val="81000"/>
              </a:lnSpc>
              <a:defRPr sz="2800" b="1">
                <a:solidFill>
                  <a:srgbClr val="000000"/>
                </a:solidFill>
                <a:latin typeface="DIN Pro Medium"/>
                <a:ea typeface="DIN Pro Medium"/>
                <a:cs typeface="DIN Pro Medium"/>
                <a:sym typeface="DIN Pro Medium"/>
              </a:defRPr>
            </a:lvl1pPr>
          </a:lstStyle>
          <a:p>
            <a:r>
              <a:t>Benchmarks</a:t>
            </a:r>
          </a:p>
        </p:txBody>
      </p:sp>
      <p:grpSp>
        <p:nvGrpSpPr>
          <p:cNvPr id="192" name="Нижний колонтитул 3"/>
          <p:cNvGrpSpPr/>
          <p:nvPr/>
        </p:nvGrpSpPr>
        <p:grpSpPr>
          <a:xfrm>
            <a:off x="0" y="6337453"/>
            <a:ext cx="12192000" cy="520547"/>
            <a:chOff x="0" y="0"/>
            <a:chExt cx="12192000" cy="520545"/>
          </a:xfrm>
        </p:grpSpPr>
        <p:sp>
          <p:nvSpPr>
            <p:cNvPr id="190" name="Rectangle"/>
            <p:cNvSpPr/>
            <p:nvPr/>
          </p:nvSpPr>
          <p:spPr>
            <a:xfrm>
              <a:off x="0" y="0"/>
              <a:ext cx="12192000" cy="520546"/>
            </a:xfrm>
            <a:prstGeom prst="rect">
              <a:avLst/>
            </a:prstGeom>
            <a:solidFill>
              <a:srgbClr val="8A231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lnSpc>
                  <a:spcPct val="100000"/>
                </a:lnSpc>
                <a:defRPr sz="1400">
                  <a:latin typeface="DIN Pro Medium"/>
                  <a:ea typeface="DIN Pro Medium"/>
                  <a:cs typeface="DIN Pro Medium"/>
                  <a:sym typeface="DIN Pro Medium"/>
                </a:defRPr>
              </a:pPr>
              <a:endParaRPr/>
            </a:p>
          </p:txBody>
        </p:sp>
        <p:sp>
          <p:nvSpPr>
            <p:cNvPr id="191" name="Tula State University| Space for New Opportunities"/>
            <p:cNvSpPr txBox="1"/>
            <p:nvPr/>
          </p:nvSpPr>
          <p:spPr>
            <a:xfrm>
              <a:off x="56271" y="64301"/>
              <a:ext cx="12079459" cy="3919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6271" tIns="56271" rIns="56271" bIns="56271" numCol="1" anchor="ctr">
              <a:spAutoFit/>
            </a:bodyPr>
            <a:lstStyle/>
            <a:p>
              <a:pPr indent="439637" defTabSz="457200">
                <a:defRPr>
                  <a:latin typeface="DIN Pro Medium"/>
                  <a:ea typeface="DIN Pro Medium"/>
                  <a:cs typeface="DIN Pro Medium"/>
                  <a:sym typeface="DIN Pro Medium"/>
                </a:defRPr>
              </a:pPr>
              <a:r>
                <a:t>Tula State University| Space for New Opportunities</a:t>
              </a:r>
            </a:p>
          </p:txBody>
        </p:sp>
      </p:grpSp>
      <p:sp>
        <p:nvSpPr>
          <p:cNvPr id="193" name="Номер слайда 4"/>
          <p:cNvSpPr txBox="1">
            <a:spLocks noGrp="1"/>
          </p:cNvSpPr>
          <p:nvPr>
            <p:ph type="sldNum" sz="quarter" idx="2"/>
          </p:nvPr>
        </p:nvSpPr>
        <p:spPr>
          <a:xfrm>
            <a:off x="11828961" y="6457614"/>
            <a:ext cx="247543" cy="35138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6271" tIns="56271" rIns="56271" bIns="56271"/>
          <a:lstStyle>
            <a:lvl1pPr defTabSz="457200">
              <a:defRPr sz="1900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6</a:t>
            </a:fld>
            <a:endParaRPr/>
          </a:p>
        </p:txBody>
      </p:sp>
      <p:sp>
        <p:nvSpPr>
          <p:cNvPr id="194" name="TextBox 1"/>
          <p:cNvSpPr txBox="1"/>
          <p:nvPr/>
        </p:nvSpPr>
        <p:spPr>
          <a:xfrm>
            <a:off x="562949" y="1395686"/>
            <a:ext cx="9183195" cy="3394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lvl="1" indent="228600">
              <a:lnSpc>
                <a:spcPct val="90000"/>
              </a:lnSpc>
              <a:spcBef>
                <a:spcPts val="1000"/>
              </a:spcBef>
              <a:defRPr sz="2400" b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Complete Anatomy [3D image human feature, but no. VR</a:t>
            </a:r>
          </a:p>
          <a:p>
            <a:pPr lvl="1" indent="228600">
              <a:lnSpc>
                <a:spcPct val="90000"/>
              </a:lnSpc>
              <a:spcBef>
                <a:spcPts val="1000"/>
              </a:spcBef>
              <a:defRPr sz="2400" b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Prognosis; Your Diagnosis [diagnosis clinical cases]</a:t>
            </a:r>
          </a:p>
          <a:p>
            <a:pPr lvl="1" indent="228600">
              <a:lnSpc>
                <a:spcPct val="90000"/>
              </a:lnSpc>
              <a:spcBef>
                <a:spcPts val="1000"/>
              </a:spcBef>
              <a:defRPr sz="2400" b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Figure 1 [change of information cases between doctors in a visual shape]</a:t>
            </a:r>
          </a:p>
          <a:p>
            <a:pPr lvl="1" indent="228600">
              <a:lnSpc>
                <a:spcPct val="90000"/>
              </a:lnSpc>
              <a:spcBef>
                <a:spcPts val="1000"/>
              </a:spcBef>
              <a:defRPr sz="2400" b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Health Decide Series [ no VR ]</a:t>
            </a:r>
          </a:p>
          <a:p>
            <a:pPr lvl="1" indent="228600">
              <a:lnSpc>
                <a:spcPct val="90000"/>
              </a:lnSpc>
              <a:spcBef>
                <a:spcPts val="1000"/>
              </a:spcBef>
              <a:defRPr sz="2400" b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There are no VR in these apps opposite us, we have </a:t>
            </a:r>
          </a:p>
          <a:p>
            <a:pPr lvl="1" indent="228600">
              <a:lnSpc>
                <a:spcPct val="90000"/>
              </a:lnSpc>
              <a:spcBef>
                <a:spcPts val="1000"/>
              </a:spcBef>
              <a:defRPr sz="2400" b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You can’t check differences of sickness/illness and diseased , in our apps we have </a:t>
            </a:r>
          </a:p>
        </p:txBody>
      </p:sp>
      <p:pic>
        <p:nvPicPr>
          <p:cNvPr id="195" name="Рисунок 3" descr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2461" y="110893"/>
            <a:ext cx="1181716" cy="1067863"/>
          </a:xfrm>
          <a:prstGeom prst="rect">
            <a:avLst/>
          </a:prstGeom>
          <a:ln w="12700">
            <a:miter lim="400000"/>
          </a:ln>
        </p:spPr>
      </p:pic>
      <p:sp>
        <p:nvSpPr>
          <p:cNvPr id="196" name="Line"/>
          <p:cNvSpPr/>
          <p:nvPr/>
        </p:nvSpPr>
        <p:spPr>
          <a:xfrm>
            <a:off x="1742559" y="1791916"/>
            <a:ext cx="2615999" cy="1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>
            <a:pPr>
              <a:lnSpc>
                <a:spcPct val="100000"/>
              </a:lnSpc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97" name="Line"/>
          <p:cNvSpPr/>
          <p:nvPr/>
        </p:nvSpPr>
        <p:spPr>
          <a:xfrm>
            <a:off x="1814633" y="2653984"/>
            <a:ext cx="994556" cy="1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>
            <a:pPr>
              <a:lnSpc>
                <a:spcPct val="100000"/>
              </a:lnSpc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98" name="Line"/>
          <p:cNvSpPr/>
          <p:nvPr/>
        </p:nvSpPr>
        <p:spPr>
          <a:xfrm>
            <a:off x="1884546" y="3524225"/>
            <a:ext cx="2561918" cy="1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>
            <a:pPr>
              <a:lnSpc>
                <a:spcPct val="100000"/>
              </a:lnSpc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hueOff val="198858"/>
                <a:satOff val="-2084"/>
                <a:lumOff val="20614"/>
              </a:schemeClr>
            </a:gs>
            <a:gs pos="50000">
              <a:srgbClr val="A1C1E5"/>
            </a:gs>
            <a:gs pos="100000">
              <a:schemeClr val="accent5">
                <a:hueOff val="173799"/>
                <a:satOff val="1446"/>
                <a:lumOff val="13545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TextBox 5"/>
          <p:cNvSpPr txBox="1"/>
          <p:nvPr/>
        </p:nvSpPr>
        <p:spPr>
          <a:xfrm>
            <a:off x="-2192654" y="5377619"/>
            <a:ext cx="3945573" cy="372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just">
              <a:defRPr sz="2000" b="1">
                <a:solidFill>
                  <a:srgbClr val="012C4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 </a:t>
            </a:r>
          </a:p>
        </p:txBody>
      </p:sp>
      <p:sp>
        <p:nvSpPr>
          <p:cNvPr id="201" name="Заголовок 1"/>
          <p:cNvSpPr txBox="1"/>
          <p:nvPr/>
        </p:nvSpPr>
        <p:spPr>
          <a:xfrm>
            <a:off x="500600" y="714974"/>
            <a:ext cx="9328177" cy="7348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6271" tIns="56271" rIns="56271" bIns="56271" anchor="ctr">
            <a:spAutoFit/>
          </a:bodyPr>
          <a:lstStyle>
            <a:lvl1pPr algn="ctr">
              <a:lnSpc>
                <a:spcPct val="90000"/>
              </a:lnSpc>
              <a:defRPr sz="4100" b="1">
                <a:solidFill>
                  <a:srgbClr val="000000"/>
                </a:solidFill>
                <a:latin typeface="DIN Pro Medium"/>
                <a:ea typeface="DIN Pro Medium"/>
                <a:cs typeface="DIN Pro Medium"/>
                <a:sym typeface="DIN Pro Medium"/>
              </a:defRPr>
            </a:lvl1pPr>
          </a:lstStyle>
          <a:p>
            <a:r>
              <a:t>Current situation </a:t>
            </a:r>
          </a:p>
        </p:txBody>
      </p:sp>
      <p:grpSp>
        <p:nvGrpSpPr>
          <p:cNvPr id="204" name="Нижний колонтитул 3"/>
          <p:cNvGrpSpPr/>
          <p:nvPr/>
        </p:nvGrpSpPr>
        <p:grpSpPr>
          <a:xfrm>
            <a:off x="0" y="6337453"/>
            <a:ext cx="12192000" cy="520547"/>
            <a:chOff x="0" y="0"/>
            <a:chExt cx="12192000" cy="520545"/>
          </a:xfrm>
        </p:grpSpPr>
        <p:sp>
          <p:nvSpPr>
            <p:cNvPr id="202" name="Rectangle"/>
            <p:cNvSpPr/>
            <p:nvPr/>
          </p:nvSpPr>
          <p:spPr>
            <a:xfrm>
              <a:off x="0" y="0"/>
              <a:ext cx="12192000" cy="520546"/>
            </a:xfrm>
            <a:prstGeom prst="rect">
              <a:avLst/>
            </a:prstGeom>
            <a:solidFill>
              <a:srgbClr val="8A231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lnSpc>
                  <a:spcPct val="100000"/>
                </a:lnSpc>
                <a:defRPr sz="1400">
                  <a:latin typeface="DIN Pro Medium"/>
                  <a:ea typeface="DIN Pro Medium"/>
                  <a:cs typeface="DIN Pro Medium"/>
                  <a:sym typeface="DIN Pro Medium"/>
                </a:defRPr>
              </a:pPr>
              <a:endParaRPr/>
            </a:p>
          </p:txBody>
        </p:sp>
        <p:sp>
          <p:nvSpPr>
            <p:cNvPr id="203" name="Tula State University| Space for New Opportunities"/>
            <p:cNvSpPr txBox="1"/>
            <p:nvPr/>
          </p:nvSpPr>
          <p:spPr>
            <a:xfrm>
              <a:off x="56271" y="64301"/>
              <a:ext cx="12079459" cy="3919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6271" tIns="56271" rIns="56271" bIns="56271" numCol="1" anchor="ctr">
              <a:spAutoFit/>
            </a:bodyPr>
            <a:lstStyle/>
            <a:p>
              <a:pPr indent="439637" defTabSz="457200">
                <a:defRPr>
                  <a:latin typeface="DIN Pro Medium"/>
                  <a:ea typeface="DIN Pro Medium"/>
                  <a:cs typeface="DIN Pro Medium"/>
                  <a:sym typeface="DIN Pro Medium"/>
                </a:defRPr>
              </a:pPr>
              <a:r>
                <a:t>Tula State University| Space for New Opportunities</a:t>
              </a:r>
            </a:p>
          </p:txBody>
        </p:sp>
      </p:grpSp>
      <p:sp>
        <p:nvSpPr>
          <p:cNvPr id="205" name="Номер слайда 4"/>
          <p:cNvSpPr txBox="1">
            <a:spLocks noGrp="1"/>
          </p:cNvSpPr>
          <p:nvPr>
            <p:ph type="sldNum" sz="quarter" idx="2"/>
          </p:nvPr>
        </p:nvSpPr>
        <p:spPr>
          <a:xfrm>
            <a:off x="11828961" y="6457614"/>
            <a:ext cx="247543" cy="35138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6271" tIns="56271" rIns="56271" bIns="56271"/>
          <a:lstStyle>
            <a:lvl1pPr defTabSz="457200">
              <a:defRPr sz="1900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206" name="TextBox 6"/>
          <p:cNvSpPr txBox="1"/>
          <p:nvPr/>
        </p:nvSpPr>
        <p:spPr>
          <a:xfrm>
            <a:off x="603518" y="2062552"/>
            <a:ext cx="9122342" cy="3924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marL="171450" indent="-17145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400" b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Not enough modernest ways to research/study </a:t>
            </a:r>
          </a:p>
        </p:txBody>
      </p:sp>
      <p:pic>
        <p:nvPicPr>
          <p:cNvPr id="207" name="Рисунок 8" descr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2461" y="110893"/>
            <a:ext cx="1181716" cy="10678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hueOff val="198858"/>
                <a:satOff val="-2084"/>
                <a:lumOff val="20614"/>
              </a:schemeClr>
            </a:gs>
            <a:gs pos="50000">
              <a:srgbClr val="A1C1E5"/>
            </a:gs>
            <a:gs pos="100000">
              <a:schemeClr val="accent5">
                <a:hueOff val="173799"/>
                <a:satOff val="1446"/>
                <a:lumOff val="13545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TextBox 5"/>
          <p:cNvSpPr txBox="1"/>
          <p:nvPr/>
        </p:nvSpPr>
        <p:spPr>
          <a:xfrm>
            <a:off x="-2192654" y="5377619"/>
            <a:ext cx="3945573" cy="372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just">
              <a:defRPr sz="2000" b="1">
                <a:solidFill>
                  <a:srgbClr val="012C4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 </a:t>
            </a:r>
          </a:p>
        </p:txBody>
      </p:sp>
      <p:sp>
        <p:nvSpPr>
          <p:cNvPr id="210" name="Заголовок 1"/>
          <p:cNvSpPr txBox="1"/>
          <p:nvPr/>
        </p:nvSpPr>
        <p:spPr>
          <a:xfrm>
            <a:off x="595258" y="714974"/>
            <a:ext cx="9131159" cy="7348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6271" tIns="56271" rIns="56271" bIns="56271" anchor="ctr">
            <a:spAutoFit/>
          </a:bodyPr>
          <a:lstStyle>
            <a:lvl1pPr algn="ctr">
              <a:lnSpc>
                <a:spcPct val="90000"/>
              </a:lnSpc>
              <a:defRPr sz="4100" b="1">
                <a:solidFill>
                  <a:srgbClr val="000000"/>
                </a:solidFill>
                <a:latin typeface="DIN Pro Medium"/>
                <a:ea typeface="DIN Pro Medium"/>
                <a:cs typeface="DIN Pro Medium"/>
                <a:sym typeface="DIN Pro Medium"/>
              </a:defRPr>
            </a:lvl1pPr>
          </a:lstStyle>
          <a:p>
            <a:r>
              <a:t>PROBLEMATIZATON</a:t>
            </a:r>
          </a:p>
        </p:txBody>
      </p:sp>
      <p:grpSp>
        <p:nvGrpSpPr>
          <p:cNvPr id="213" name="Нижний колонтитул 3"/>
          <p:cNvGrpSpPr/>
          <p:nvPr/>
        </p:nvGrpSpPr>
        <p:grpSpPr>
          <a:xfrm>
            <a:off x="0" y="6337453"/>
            <a:ext cx="12192000" cy="520547"/>
            <a:chOff x="0" y="0"/>
            <a:chExt cx="12192000" cy="520545"/>
          </a:xfrm>
        </p:grpSpPr>
        <p:sp>
          <p:nvSpPr>
            <p:cNvPr id="211" name="Rectangle"/>
            <p:cNvSpPr/>
            <p:nvPr/>
          </p:nvSpPr>
          <p:spPr>
            <a:xfrm>
              <a:off x="0" y="0"/>
              <a:ext cx="12192000" cy="520546"/>
            </a:xfrm>
            <a:prstGeom prst="rect">
              <a:avLst/>
            </a:prstGeom>
            <a:solidFill>
              <a:srgbClr val="8A231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lnSpc>
                  <a:spcPct val="100000"/>
                </a:lnSpc>
                <a:defRPr sz="1400">
                  <a:latin typeface="DIN Pro Medium"/>
                  <a:ea typeface="DIN Pro Medium"/>
                  <a:cs typeface="DIN Pro Medium"/>
                  <a:sym typeface="DIN Pro Medium"/>
                </a:defRPr>
              </a:pPr>
              <a:endParaRPr/>
            </a:p>
          </p:txBody>
        </p:sp>
        <p:sp>
          <p:nvSpPr>
            <p:cNvPr id="212" name="Tula State University| Space for New Opportunities"/>
            <p:cNvSpPr txBox="1"/>
            <p:nvPr/>
          </p:nvSpPr>
          <p:spPr>
            <a:xfrm>
              <a:off x="56271" y="64301"/>
              <a:ext cx="12079459" cy="3919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6271" tIns="56271" rIns="56271" bIns="56271" numCol="1" anchor="ctr">
              <a:spAutoFit/>
            </a:bodyPr>
            <a:lstStyle/>
            <a:p>
              <a:pPr indent="439637" defTabSz="457200">
                <a:defRPr>
                  <a:latin typeface="DIN Pro Medium"/>
                  <a:ea typeface="DIN Pro Medium"/>
                  <a:cs typeface="DIN Pro Medium"/>
                  <a:sym typeface="DIN Pro Medium"/>
                </a:defRPr>
              </a:pPr>
              <a:r>
                <a:t>Tula State University| Space for New Opportunities</a:t>
              </a:r>
            </a:p>
          </p:txBody>
        </p:sp>
      </p:grpSp>
      <p:sp>
        <p:nvSpPr>
          <p:cNvPr id="214" name="Номер слайда 4"/>
          <p:cNvSpPr txBox="1">
            <a:spLocks noGrp="1"/>
          </p:cNvSpPr>
          <p:nvPr>
            <p:ph type="sldNum" sz="quarter" idx="2"/>
          </p:nvPr>
        </p:nvSpPr>
        <p:spPr>
          <a:xfrm>
            <a:off x="11828961" y="6457614"/>
            <a:ext cx="247543" cy="35138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6271" tIns="56271" rIns="56271" bIns="56271"/>
          <a:lstStyle>
            <a:lvl1pPr defTabSz="457200">
              <a:defRPr sz="1900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8</a:t>
            </a:fld>
            <a:endParaRPr/>
          </a:p>
        </p:txBody>
      </p:sp>
      <p:sp>
        <p:nvSpPr>
          <p:cNvPr id="215" name="TextBox 6"/>
          <p:cNvSpPr txBox="1"/>
          <p:nvPr/>
        </p:nvSpPr>
        <p:spPr>
          <a:xfrm>
            <a:off x="562949" y="2049029"/>
            <a:ext cx="9195777" cy="857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171450" indent="-17145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400" b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Problem 1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400" b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Lack of development/ of medical education </a:t>
            </a:r>
          </a:p>
        </p:txBody>
      </p:sp>
      <p:pic>
        <p:nvPicPr>
          <p:cNvPr id="216" name="Рисунок 8" descr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2461" y="110893"/>
            <a:ext cx="1181716" cy="10678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hueOff val="198858"/>
                <a:satOff val="-2084"/>
                <a:lumOff val="20614"/>
              </a:schemeClr>
            </a:gs>
            <a:gs pos="50000">
              <a:srgbClr val="A1C1E5"/>
            </a:gs>
            <a:gs pos="100000">
              <a:schemeClr val="accent5">
                <a:hueOff val="173799"/>
                <a:satOff val="1446"/>
                <a:lumOff val="13545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extBox 5"/>
          <p:cNvSpPr txBox="1"/>
          <p:nvPr/>
        </p:nvSpPr>
        <p:spPr>
          <a:xfrm>
            <a:off x="-2192654" y="5377619"/>
            <a:ext cx="3945573" cy="372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just">
              <a:defRPr sz="2000" b="1">
                <a:solidFill>
                  <a:srgbClr val="012C4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 </a:t>
            </a:r>
          </a:p>
        </p:txBody>
      </p:sp>
      <p:sp>
        <p:nvSpPr>
          <p:cNvPr id="219" name="Заголовок 1"/>
          <p:cNvSpPr txBox="1"/>
          <p:nvPr/>
        </p:nvSpPr>
        <p:spPr>
          <a:xfrm>
            <a:off x="608781" y="701451"/>
            <a:ext cx="9178487" cy="7348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6271" tIns="56271" rIns="56271" bIns="56271" anchor="ctr">
            <a:spAutoFit/>
          </a:bodyPr>
          <a:lstStyle>
            <a:lvl1pPr algn="ctr">
              <a:lnSpc>
                <a:spcPct val="90000"/>
              </a:lnSpc>
              <a:defRPr sz="4100" b="1">
                <a:solidFill>
                  <a:srgbClr val="000000"/>
                </a:solidFill>
                <a:latin typeface="DIN Pro Medium"/>
                <a:ea typeface="DIN Pro Medium"/>
                <a:cs typeface="DIN Pro Medium"/>
                <a:sym typeface="DIN Pro Medium"/>
              </a:defRPr>
            </a:lvl1pPr>
          </a:lstStyle>
          <a:p>
            <a:r>
              <a:t>PROBLEMATIZATON</a:t>
            </a:r>
          </a:p>
        </p:txBody>
      </p:sp>
      <p:grpSp>
        <p:nvGrpSpPr>
          <p:cNvPr id="222" name="Нижний колонтитул 3"/>
          <p:cNvGrpSpPr/>
          <p:nvPr/>
        </p:nvGrpSpPr>
        <p:grpSpPr>
          <a:xfrm>
            <a:off x="0" y="6337453"/>
            <a:ext cx="12192000" cy="520547"/>
            <a:chOff x="0" y="0"/>
            <a:chExt cx="12192000" cy="520545"/>
          </a:xfrm>
        </p:grpSpPr>
        <p:sp>
          <p:nvSpPr>
            <p:cNvPr id="220" name="Rectangle"/>
            <p:cNvSpPr/>
            <p:nvPr/>
          </p:nvSpPr>
          <p:spPr>
            <a:xfrm>
              <a:off x="0" y="0"/>
              <a:ext cx="12192000" cy="520546"/>
            </a:xfrm>
            <a:prstGeom prst="rect">
              <a:avLst/>
            </a:prstGeom>
            <a:solidFill>
              <a:srgbClr val="8A231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lnSpc>
                  <a:spcPct val="100000"/>
                </a:lnSpc>
                <a:defRPr sz="1400">
                  <a:latin typeface="DIN Pro Medium"/>
                  <a:ea typeface="DIN Pro Medium"/>
                  <a:cs typeface="DIN Pro Medium"/>
                  <a:sym typeface="DIN Pro Medium"/>
                </a:defRPr>
              </a:pPr>
              <a:endParaRPr/>
            </a:p>
          </p:txBody>
        </p:sp>
        <p:sp>
          <p:nvSpPr>
            <p:cNvPr id="221" name="Tula State University| Space for New Opportunities"/>
            <p:cNvSpPr txBox="1"/>
            <p:nvPr/>
          </p:nvSpPr>
          <p:spPr>
            <a:xfrm>
              <a:off x="56271" y="64301"/>
              <a:ext cx="12079459" cy="3919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6271" tIns="56271" rIns="56271" bIns="56271" numCol="1" anchor="ctr">
              <a:spAutoFit/>
            </a:bodyPr>
            <a:lstStyle/>
            <a:p>
              <a:pPr indent="439637" defTabSz="457200">
                <a:defRPr>
                  <a:latin typeface="DIN Pro Medium"/>
                  <a:ea typeface="DIN Pro Medium"/>
                  <a:cs typeface="DIN Pro Medium"/>
                  <a:sym typeface="DIN Pro Medium"/>
                </a:defRPr>
              </a:pPr>
              <a:r>
                <a:t>Tula State University| Space for New Opportunities</a:t>
              </a:r>
            </a:p>
          </p:txBody>
        </p:sp>
      </p:grpSp>
      <p:sp>
        <p:nvSpPr>
          <p:cNvPr id="223" name="Номер слайда 4"/>
          <p:cNvSpPr txBox="1">
            <a:spLocks noGrp="1"/>
          </p:cNvSpPr>
          <p:nvPr>
            <p:ph type="sldNum" sz="quarter" idx="2"/>
          </p:nvPr>
        </p:nvSpPr>
        <p:spPr>
          <a:xfrm>
            <a:off x="11828961" y="6457614"/>
            <a:ext cx="247543" cy="35138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6271" tIns="56271" rIns="56271" bIns="56271"/>
          <a:lstStyle>
            <a:lvl1pPr defTabSz="457200">
              <a:defRPr sz="1900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9</a:t>
            </a:fld>
            <a:endParaRPr/>
          </a:p>
        </p:txBody>
      </p:sp>
      <p:sp>
        <p:nvSpPr>
          <p:cNvPr id="224" name="TextBox 6"/>
          <p:cNvSpPr txBox="1"/>
          <p:nvPr/>
        </p:nvSpPr>
        <p:spPr>
          <a:xfrm>
            <a:off x="711698" y="2035506"/>
            <a:ext cx="9108820" cy="857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171450" indent="-17145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400" b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Problem 2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400" b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Huge lose of time studying  medical subjects </a:t>
            </a:r>
          </a:p>
        </p:txBody>
      </p:sp>
      <p:pic>
        <p:nvPicPr>
          <p:cNvPr id="225" name="Рисунок 8" descr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2461" y="110893"/>
            <a:ext cx="1181716" cy="10678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hueOff val="198858"/>
                <a:satOff val="-2084"/>
                <a:lumOff val="20614"/>
              </a:schemeClr>
            </a:gs>
            <a:gs pos="50000">
              <a:srgbClr val="A1C1E5"/>
            </a:gs>
            <a:gs pos="100000">
              <a:schemeClr val="accent5">
                <a:hueOff val="173799"/>
                <a:satOff val="1446"/>
                <a:lumOff val="13545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TextBox 5"/>
          <p:cNvSpPr txBox="1"/>
          <p:nvPr/>
        </p:nvSpPr>
        <p:spPr>
          <a:xfrm>
            <a:off x="-2192654" y="5377619"/>
            <a:ext cx="3945573" cy="372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just">
              <a:defRPr sz="2000" b="1">
                <a:solidFill>
                  <a:srgbClr val="012C4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 </a:t>
            </a:r>
          </a:p>
        </p:txBody>
      </p:sp>
      <p:sp>
        <p:nvSpPr>
          <p:cNvPr id="228" name="Заголовок 1"/>
          <p:cNvSpPr txBox="1"/>
          <p:nvPr/>
        </p:nvSpPr>
        <p:spPr>
          <a:xfrm>
            <a:off x="595258" y="714974"/>
            <a:ext cx="9205533" cy="7348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6271" tIns="56271" rIns="56271" bIns="56271" anchor="ctr">
            <a:spAutoFit/>
          </a:bodyPr>
          <a:lstStyle>
            <a:lvl1pPr algn="ctr">
              <a:lnSpc>
                <a:spcPct val="90000"/>
              </a:lnSpc>
              <a:defRPr sz="4100" b="1">
                <a:solidFill>
                  <a:srgbClr val="000000"/>
                </a:solidFill>
                <a:latin typeface="DIN Pro Medium"/>
                <a:ea typeface="DIN Pro Medium"/>
                <a:cs typeface="DIN Pro Medium"/>
                <a:sym typeface="DIN Pro Medium"/>
              </a:defRPr>
            </a:lvl1pPr>
          </a:lstStyle>
          <a:p>
            <a:r>
              <a:t>Task of problem 2 </a:t>
            </a:r>
          </a:p>
        </p:txBody>
      </p:sp>
      <p:grpSp>
        <p:nvGrpSpPr>
          <p:cNvPr id="231" name="Нижний колонтитул 3"/>
          <p:cNvGrpSpPr/>
          <p:nvPr/>
        </p:nvGrpSpPr>
        <p:grpSpPr>
          <a:xfrm>
            <a:off x="0" y="6337453"/>
            <a:ext cx="12192000" cy="520547"/>
            <a:chOff x="0" y="0"/>
            <a:chExt cx="12192000" cy="520545"/>
          </a:xfrm>
        </p:grpSpPr>
        <p:sp>
          <p:nvSpPr>
            <p:cNvPr id="229" name="Rectangle"/>
            <p:cNvSpPr/>
            <p:nvPr/>
          </p:nvSpPr>
          <p:spPr>
            <a:xfrm>
              <a:off x="0" y="0"/>
              <a:ext cx="12192000" cy="520546"/>
            </a:xfrm>
            <a:prstGeom prst="rect">
              <a:avLst/>
            </a:prstGeom>
            <a:solidFill>
              <a:srgbClr val="8A231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lnSpc>
                  <a:spcPct val="100000"/>
                </a:lnSpc>
                <a:defRPr sz="1400">
                  <a:latin typeface="DIN Pro Medium"/>
                  <a:ea typeface="DIN Pro Medium"/>
                  <a:cs typeface="DIN Pro Medium"/>
                  <a:sym typeface="DIN Pro Medium"/>
                </a:defRPr>
              </a:pPr>
              <a:endParaRPr/>
            </a:p>
          </p:txBody>
        </p:sp>
        <p:sp>
          <p:nvSpPr>
            <p:cNvPr id="230" name="Tula State University| Space for New Opportunities"/>
            <p:cNvSpPr txBox="1"/>
            <p:nvPr/>
          </p:nvSpPr>
          <p:spPr>
            <a:xfrm>
              <a:off x="56271" y="64301"/>
              <a:ext cx="12079459" cy="3919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6271" tIns="56271" rIns="56271" bIns="56271" numCol="1" anchor="ctr">
              <a:spAutoFit/>
            </a:bodyPr>
            <a:lstStyle/>
            <a:p>
              <a:pPr indent="439637" defTabSz="457200">
                <a:defRPr>
                  <a:latin typeface="DIN Pro Medium"/>
                  <a:ea typeface="DIN Pro Medium"/>
                  <a:cs typeface="DIN Pro Medium"/>
                  <a:sym typeface="DIN Pro Medium"/>
                </a:defRPr>
              </a:pPr>
              <a:r>
                <a:t>Tula State University| Space for New Opportunities</a:t>
              </a:r>
            </a:p>
          </p:txBody>
        </p:sp>
      </p:grpSp>
      <p:sp>
        <p:nvSpPr>
          <p:cNvPr id="232" name="Номер слайда 4"/>
          <p:cNvSpPr txBox="1">
            <a:spLocks noGrp="1"/>
          </p:cNvSpPr>
          <p:nvPr>
            <p:ph type="sldNum" sz="quarter" idx="2"/>
          </p:nvPr>
        </p:nvSpPr>
        <p:spPr>
          <a:xfrm>
            <a:off x="11706662" y="6457614"/>
            <a:ext cx="369842" cy="35138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6271" tIns="56271" rIns="56271" bIns="56271"/>
          <a:lstStyle>
            <a:lvl1pPr defTabSz="457200">
              <a:defRPr sz="1900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10</a:t>
            </a:fld>
            <a:endParaRPr/>
          </a:p>
        </p:txBody>
      </p:sp>
      <p:sp>
        <p:nvSpPr>
          <p:cNvPr id="233" name="TextBox 6"/>
          <p:cNvSpPr txBox="1"/>
          <p:nvPr/>
        </p:nvSpPr>
        <p:spPr>
          <a:xfrm>
            <a:off x="653756" y="1386420"/>
            <a:ext cx="9088537" cy="24644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171450" indent="-17145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400" b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Hire experts 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400" b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Software and hardware programmers, doctors, pharmacists, pathologists,path- anatomies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400" b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Contact with the universities and ministry of education and science 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400" b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Create a event to raise awareness of the need of a more modern medical education for future doctors </a:t>
            </a:r>
          </a:p>
        </p:txBody>
      </p:sp>
      <p:pic>
        <p:nvPicPr>
          <p:cNvPr id="234" name="Рисунок 8" descr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2461" y="110893"/>
            <a:ext cx="1181716" cy="10678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hueOff val="198858"/>
                <a:satOff val="-2084"/>
                <a:lumOff val="20614"/>
              </a:schemeClr>
            </a:gs>
            <a:gs pos="50000">
              <a:srgbClr val="A1C1E5"/>
            </a:gs>
            <a:gs pos="100000">
              <a:schemeClr val="accent5">
                <a:hueOff val="173799"/>
                <a:satOff val="1446"/>
                <a:lumOff val="13545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TextBox 5"/>
          <p:cNvSpPr txBox="1"/>
          <p:nvPr/>
        </p:nvSpPr>
        <p:spPr>
          <a:xfrm>
            <a:off x="-2192654" y="5377619"/>
            <a:ext cx="3945573" cy="372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just">
              <a:defRPr sz="2000" b="1">
                <a:solidFill>
                  <a:srgbClr val="012C4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 </a:t>
            </a:r>
          </a:p>
        </p:txBody>
      </p:sp>
      <p:sp>
        <p:nvSpPr>
          <p:cNvPr id="237" name="Заголовок 1"/>
          <p:cNvSpPr txBox="1"/>
          <p:nvPr/>
        </p:nvSpPr>
        <p:spPr>
          <a:xfrm>
            <a:off x="595258" y="539180"/>
            <a:ext cx="9124397" cy="7348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6271" tIns="56271" rIns="56271" bIns="56271" anchor="ctr">
            <a:spAutoFit/>
          </a:bodyPr>
          <a:lstStyle>
            <a:lvl1pPr algn="ctr">
              <a:lnSpc>
                <a:spcPct val="90000"/>
              </a:lnSpc>
              <a:defRPr sz="4100" b="1">
                <a:solidFill>
                  <a:srgbClr val="000000"/>
                </a:solidFill>
                <a:latin typeface="DIN Pro Medium"/>
                <a:ea typeface="DIN Pro Medium"/>
                <a:cs typeface="DIN Pro Medium"/>
                <a:sym typeface="DIN Pro Medium"/>
              </a:defRPr>
            </a:lvl1pPr>
          </a:lstStyle>
          <a:p>
            <a:r>
              <a:t>Solution for problem 2</a:t>
            </a:r>
          </a:p>
        </p:txBody>
      </p:sp>
      <p:grpSp>
        <p:nvGrpSpPr>
          <p:cNvPr id="240" name="Нижний колонтитул 3"/>
          <p:cNvGrpSpPr/>
          <p:nvPr/>
        </p:nvGrpSpPr>
        <p:grpSpPr>
          <a:xfrm>
            <a:off x="0" y="6337453"/>
            <a:ext cx="12192000" cy="520547"/>
            <a:chOff x="0" y="0"/>
            <a:chExt cx="12192000" cy="520545"/>
          </a:xfrm>
        </p:grpSpPr>
        <p:sp>
          <p:nvSpPr>
            <p:cNvPr id="238" name="Rectangle"/>
            <p:cNvSpPr/>
            <p:nvPr/>
          </p:nvSpPr>
          <p:spPr>
            <a:xfrm>
              <a:off x="0" y="0"/>
              <a:ext cx="12192000" cy="520546"/>
            </a:xfrm>
            <a:prstGeom prst="rect">
              <a:avLst/>
            </a:prstGeom>
            <a:solidFill>
              <a:srgbClr val="8A231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lnSpc>
                  <a:spcPct val="100000"/>
                </a:lnSpc>
                <a:defRPr sz="1400">
                  <a:latin typeface="DIN Pro Medium"/>
                  <a:ea typeface="DIN Pro Medium"/>
                  <a:cs typeface="DIN Pro Medium"/>
                  <a:sym typeface="DIN Pro Medium"/>
                </a:defRPr>
              </a:pPr>
              <a:endParaRPr/>
            </a:p>
          </p:txBody>
        </p:sp>
        <p:sp>
          <p:nvSpPr>
            <p:cNvPr id="239" name="Tula State University| Space for New Opportunities"/>
            <p:cNvSpPr txBox="1"/>
            <p:nvPr/>
          </p:nvSpPr>
          <p:spPr>
            <a:xfrm>
              <a:off x="56271" y="64301"/>
              <a:ext cx="12079459" cy="3919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6271" tIns="56271" rIns="56271" bIns="56271" numCol="1" anchor="ctr">
              <a:spAutoFit/>
            </a:bodyPr>
            <a:lstStyle/>
            <a:p>
              <a:pPr indent="439637" defTabSz="457200">
                <a:defRPr>
                  <a:latin typeface="DIN Pro Medium"/>
                  <a:ea typeface="DIN Pro Medium"/>
                  <a:cs typeface="DIN Pro Medium"/>
                  <a:sym typeface="DIN Pro Medium"/>
                </a:defRPr>
              </a:pPr>
              <a:r>
                <a:t>Tula State University| Space for New Opportunities</a:t>
              </a:r>
            </a:p>
          </p:txBody>
        </p:sp>
      </p:grpSp>
      <p:sp>
        <p:nvSpPr>
          <p:cNvPr id="241" name="Номер слайда 4"/>
          <p:cNvSpPr txBox="1">
            <a:spLocks noGrp="1"/>
          </p:cNvSpPr>
          <p:nvPr>
            <p:ph type="sldNum" sz="quarter" idx="2"/>
          </p:nvPr>
        </p:nvSpPr>
        <p:spPr>
          <a:xfrm>
            <a:off x="11706662" y="6457614"/>
            <a:ext cx="369842" cy="35138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6271" tIns="56271" rIns="56271" bIns="56271"/>
          <a:lstStyle>
            <a:lvl1pPr defTabSz="457200">
              <a:defRPr sz="1900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11</a:t>
            </a:fld>
            <a:endParaRPr/>
          </a:p>
        </p:txBody>
      </p:sp>
      <p:sp>
        <p:nvSpPr>
          <p:cNvPr id="242" name="TextBox 6"/>
          <p:cNvSpPr txBox="1"/>
          <p:nvPr/>
        </p:nvSpPr>
        <p:spPr>
          <a:xfrm>
            <a:off x="731982" y="1372898"/>
            <a:ext cx="9034446" cy="1322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171450" indent="-17145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400" b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Hire specialists, that work on the software and hardware 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400" b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Hire doctors,   pharmacists, pathologists, path- anatomies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400" b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IT-engineer to create a program</a:t>
            </a:r>
          </a:p>
        </p:txBody>
      </p:sp>
      <p:pic>
        <p:nvPicPr>
          <p:cNvPr id="243" name="Рисунок 8" descr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2461" y="110893"/>
            <a:ext cx="1181716" cy="10678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hueOff val="198858"/>
                <a:satOff val="-2084"/>
                <a:lumOff val="20614"/>
              </a:schemeClr>
            </a:gs>
            <a:gs pos="50000">
              <a:srgbClr val="A1C1E5"/>
            </a:gs>
            <a:gs pos="100000">
              <a:schemeClr val="accent5">
                <a:hueOff val="173799"/>
                <a:satOff val="1446"/>
                <a:lumOff val="13545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Заголовок 1"/>
          <p:cNvSpPr txBox="1">
            <a:spLocks noGrp="1"/>
          </p:cNvSpPr>
          <p:nvPr>
            <p:ph type="title"/>
          </p:nvPr>
        </p:nvSpPr>
        <p:spPr>
          <a:xfrm>
            <a:off x="572683" y="376549"/>
            <a:ext cx="9080728" cy="488907"/>
          </a:xfrm>
          <a:prstGeom prst="rect">
            <a:avLst/>
          </a:prstGeom>
        </p:spPr>
        <p:txBody>
          <a:bodyPr/>
          <a:lstStyle>
            <a:lvl1pPr algn="ctr" defTabSz="905255">
              <a:defRPr sz="3366" b="1" u="sng">
                <a:solidFill>
                  <a:srgbClr val="000000"/>
                </a:solidFill>
              </a:defRPr>
            </a:lvl1pPr>
          </a:lstStyle>
          <a:p>
            <a:pPr>
              <a:defRPr sz="4059"/>
            </a:pPr>
            <a:r>
              <a:rPr sz="3366"/>
              <a:t>Benefit and Responsibility Matrix</a:t>
            </a:r>
          </a:p>
        </p:txBody>
      </p:sp>
      <p:sp>
        <p:nvSpPr>
          <p:cNvPr id="246" name="Номер слайда 4"/>
          <p:cNvSpPr txBox="1">
            <a:spLocks noGrp="1"/>
          </p:cNvSpPr>
          <p:nvPr>
            <p:ph type="sldNum" sz="quarter" idx="2"/>
          </p:nvPr>
        </p:nvSpPr>
        <p:spPr>
          <a:xfrm>
            <a:off x="11102192" y="6419758"/>
            <a:ext cx="251609" cy="23831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lnSpc>
                <a:spcPct val="100000"/>
              </a:lnSpc>
              <a:defRPr sz="13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12</a:t>
            </a:fld>
            <a:endParaRPr/>
          </a:p>
        </p:txBody>
      </p:sp>
      <p:grpSp>
        <p:nvGrpSpPr>
          <p:cNvPr id="249" name="Овал 5"/>
          <p:cNvGrpSpPr/>
          <p:nvPr/>
        </p:nvGrpSpPr>
        <p:grpSpPr>
          <a:xfrm>
            <a:off x="3866798" y="1590877"/>
            <a:ext cx="2492497" cy="2013879"/>
            <a:chOff x="0" y="0"/>
            <a:chExt cx="2492496" cy="2013878"/>
          </a:xfrm>
        </p:grpSpPr>
        <p:sp>
          <p:nvSpPr>
            <p:cNvPr id="247" name="Oval"/>
            <p:cNvSpPr/>
            <p:nvPr/>
          </p:nvSpPr>
          <p:spPr>
            <a:xfrm>
              <a:off x="-1" y="-1"/>
              <a:ext cx="2492498" cy="2013880"/>
            </a:xfrm>
            <a:prstGeom prst="ellipse">
              <a:avLst/>
            </a:prstGeom>
            <a:solidFill>
              <a:schemeClr val="accent5"/>
            </a:solidFill>
            <a:ln w="25400" cap="flat">
              <a:solidFill>
                <a:srgbClr val="42719B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/>
            </a:p>
          </p:txBody>
        </p:sp>
        <p:sp>
          <p:nvSpPr>
            <p:cNvPr id="248" name="VR-MEDICAL EDUCATION"/>
            <p:cNvSpPr txBox="1"/>
            <p:nvPr/>
          </p:nvSpPr>
          <p:spPr>
            <a:xfrm>
              <a:off x="423436" y="698257"/>
              <a:ext cx="1645623" cy="6173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lnSpc>
                  <a:spcPct val="100000"/>
                </a:lnSpc>
              </a:lvl1pPr>
            </a:lstStyle>
            <a:p>
              <a:r>
                <a:t>VR-MEDICAL EDUCATION </a:t>
              </a:r>
            </a:p>
          </p:txBody>
        </p:sp>
      </p:grpSp>
      <p:grpSp>
        <p:nvGrpSpPr>
          <p:cNvPr id="252" name="Прямоугольник 6"/>
          <p:cNvGrpSpPr/>
          <p:nvPr/>
        </p:nvGrpSpPr>
        <p:grpSpPr>
          <a:xfrm>
            <a:off x="7851006" y="2855022"/>
            <a:ext cx="2492496" cy="1001030"/>
            <a:chOff x="0" y="0"/>
            <a:chExt cx="2492494" cy="1001028"/>
          </a:xfrm>
        </p:grpSpPr>
        <p:sp>
          <p:nvSpPr>
            <p:cNvPr id="250" name="Rectangle"/>
            <p:cNvSpPr/>
            <p:nvPr/>
          </p:nvSpPr>
          <p:spPr>
            <a:xfrm>
              <a:off x="0" y="-1"/>
              <a:ext cx="2492495" cy="1001030"/>
            </a:xfrm>
            <a:prstGeom prst="rect">
              <a:avLst/>
            </a:prstGeom>
            <a:solidFill>
              <a:schemeClr val="accent1"/>
            </a:solidFill>
            <a:ln w="25400" cap="flat">
              <a:solidFill>
                <a:srgbClr val="32538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/>
            </a:p>
          </p:txBody>
        </p:sp>
        <p:sp>
          <p:nvSpPr>
            <p:cNvPr id="251" name="Scientific research institute"/>
            <p:cNvSpPr txBox="1"/>
            <p:nvPr/>
          </p:nvSpPr>
          <p:spPr>
            <a:xfrm>
              <a:off x="58420" y="191833"/>
              <a:ext cx="2375656" cy="6173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lnSpc>
                  <a:spcPct val="100000"/>
                </a:lnSpc>
              </a:lvl1pPr>
            </a:lstStyle>
            <a:p>
              <a:r>
                <a:t>Scientific research institute </a:t>
              </a:r>
            </a:p>
          </p:txBody>
        </p:sp>
      </p:grpSp>
      <p:grpSp>
        <p:nvGrpSpPr>
          <p:cNvPr id="255" name="Прямоугольник 7"/>
          <p:cNvGrpSpPr/>
          <p:nvPr/>
        </p:nvGrpSpPr>
        <p:grpSpPr>
          <a:xfrm>
            <a:off x="7851005" y="1377335"/>
            <a:ext cx="2492496" cy="1150762"/>
            <a:chOff x="0" y="-74866"/>
            <a:chExt cx="2492494" cy="1150761"/>
          </a:xfrm>
        </p:grpSpPr>
        <p:sp>
          <p:nvSpPr>
            <p:cNvPr id="253" name="Rectangle"/>
            <p:cNvSpPr/>
            <p:nvPr/>
          </p:nvSpPr>
          <p:spPr>
            <a:xfrm>
              <a:off x="0" y="-1"/>
              <a:ext cx="2492495" cy="1001030"/>
            </a:xfrm>
            <a:prstGeom prst="rect">
              <a:avLst/>
            </a:prstGeom>
            <a:solidFill>
              <a:schemeClr val="accent6"/>
            </a:solidFill>
            <a:ln w="25400" cap="flat">
              <a:solidFill>
                <a:srgbClr val="527E3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/>
            </a:p>
          </p:txBody>
        </p:sp>
        <p:sp>
          <p:nvSpPr>
            <p:cNvPr id="254" name="Either receiving percentage of the sale  a subscription or funding"/>
            <p:cNvSpPr txBox="1"/>
            <p:nvPr/>
          </p:nvSpPr>
          <p:spPr>
            <a:xfrm>
              <a:off x="58420" y="-74867"/>
              <a:ext cx="2375656" cy="11507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lnSpc>
                  <a:spcPct val="100000"/>
                </a:lnSpc>
              </a:lvl1pPr>
            </a:lstStyle>
            <a:p>
              <a:r>
                <a:t>Either receiving percentage of the sale  a subscription or funding </a:t>
              </a:r>
            </a:p>
          </p:txBody>
        </p:sp>
      </p:grpSp>
      <p:grpSp>
        <p:nvGrpSpPr>
          <p:cNvPr id="258" name="Прямоугольник 8"/>
          <p:cNvGrpSpPr/>
          <p:nvPr/>
        </p:nvGrpSpPr>
        <p:grpSpPr>
          <a:xfrm>
            <a:off x="7866599" y="4302080"/>
            <a:ext cx="2492496" cy="1001029"/>
            <a:chOff x="0" y="0"/>
            <a:chExt cx="2492494" cy="1001028"/>
          </a:xfrm>
        </p:grpSpPr>
        <p:sp>
          <p:nvSpPr>
            <p:cNvPr id="256" name="Rectangle"/>
            <p:cNvSpPr/>
            <p:nvPr/>
          </p:nvSpPr>
          <p:spPr>
            <a:xfrm>
              <a:off x="0" y="-1"/>
              <a:ext cx="2492495" cy="1001030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rgbClr val="AD5B2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/>
            </a:p>
          </p:txBody>
        </p:sp>
        <p:sp>
          <p:nvSpPr>
            <p:cNvPr id="257" name="Ответственность"/>
            <p:cNvSpPr txBox="1"/>
            <p:nvPr/>
          </p:nvSpPr>
          <p:spPr>
            <a:xfrm>
              <a:off x="58420" y="325183"/>
              <a:ext cx="2375656" cy="350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lnSpc>
                  <a:spcPct val="100000"/>
                </a:lnSpc>
              </a:lvl1pPr>
            </a:lstStyle>
            <a:p>
              <a:r>
                <a:t>Ответственность</a:t>
              </a:r>
            </a:p>
          </p:txBody>
        </p:sp>
      </p:grpSp>
      <p:sp>
        <p:nvSpPr>
          <p:cNvPr id="286" name="Прямая со стрелкой 12"/>
          <p:cNvSpPr/>
          <p:nvPr/>
        </p:nvSpPr>
        <p:spPr>
          <a:xfrm>
            <a:off x="9097253" y="2528130"/>
            <a:ext cx="1" cy="3141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0"/>
                </a:lnTo>
              </a:path>
            </a:pathLst>
          </a:custGeom>
          <a:ln w="57150">
            <a:solidFill>
              <a:srgbClr val="6DAC43"/>
            </a:solidFill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287" name="Прямая со стрелкой 14"/>
          <p:cNvSpPr/>
          <p:nvPr/>
        </p:nvSpPr>
        <p:spPr>
          <a:xfrm>
            <a:off x="9102782" y="3868641"/>
            <a:ext cx="4535" cy="4207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 w="57150">
            <a:solidFill>
              <a:srgbClr val="EC792B"/>
            </a:solidFill>
            <a:tailEnd type="triangle"/>
          </a:ln>
        </p:spPr>
        <p:txBody>
          <a:bodyPr/>
          <a:lstStyle/>
          <a:p>
            <a:endParaRPr/>
          </a:p>
        </p:txBody>
      </p:sp>
      <p:grpSp>
        <p:nvGrpSpPr>
          <p:cNvPr id="268" name="Группа 29"/>
          <p:cNvGrpSpPr/>
          <p:nvPr/>
        </p:nvGrpSpPr>
        <p:grpSpPr>
          <a:xfrm>
            <a:off x="164489" y="1900876"/>
            <a:ext cx="3148528" cy="3056248"/>
            <a:chOff x="0" y="-30695"/>
            <a:chExt cx="3148527" cy="3056246"/>
          </a:xfrm>
        </p:grpSpPr>
        <p:sp>
          <p:nvSpPr>
            <p:cNvPr id="261" name="Прямоугольник 30"/>
            <p:cNvSpPr/>
            <p:nvPr/>
          </p:nvSpPr>
          <p:spPr>
            <a:xfrm>
              <a:off x="1" y="1102157"/>
              <a:ext cx="3128951" cy="786481"/>
            </a:xfrm>
            <a:prstGeom prst="rect">
              <a:avLst/>
            </a:prstGeom>
            <a:solidFill>
              <a:schemeClr val="accent1"/>
            </a:solidFill>
            <a:ln w="25400" cap="flat">
              <a:solidFill>
                <a:srgbClr val="32538F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lnSpc>
                  <a:spcPct val="100000"/>
                </a:lnSpc>
                <a:defRPr sz="1000"/>
              </a:pPr>
              <a:r>
                <a:rPr sz="3000"/>
                <a:t>Universities</a:t>
              </a:r>
              <a:r>
                <a:t> </a:t>
              </a:r>
            </a:p>
          </p:txBody>
        </p:sp>
        <p:grpSp>
          <p:nvGrpSpPr>
            <p:cNvPr id="264" name="Прямоугольник 31"/>
            <p:cNvGrpSpPr/>
            <p:nvPr/>
          </p:nvGrpSpPr>
          <p:grpSpPr>
            <a:xfrm>
              <a:off x="0" y="-30696"/>
              <a:ext cx="3128951" cy="847870"/>
              <a:chOff x="0" y="-30695"/>
              <a:chExt cx="3128950" cy="847868"/>
            </a:xfrm>
          </p:grpSpPr>
          <p:sp>
            <p:nvSpPr>
              <p:cNvPr id="262" name="Rectangle"/>
              <p:cNvSpPr/>
              <p:nvPr/>
            </p:nvSpPr>
            <p:spPr>
              <a:xfrm>
                <a:off x="-1" y="-1"/>
                <a:ext cx="3128952" cy="786480"/>
              </a:xfrm>
              <a:prstGeom prst="rect">
                <a:avLst/>
              </a:prstGeom>
              <a:solidFill>
                <a:schemeClr val="accent6"/>
              </a:solidFill>
              <a:ln w="25400" cap="flat">
                <a:solidFill>
                  <a:srgbClr val="527E34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lnSpc>
                    <a:spcPct val="100000"/>
                  </a:lnSpc>
                  <a:defRPr sz="1000"/>
                </a:pPr>
                <a:endParaRPr/>
              </a:p>
            </p:txBody>
          </p:sp>
          <p:sp>
            <p:nvSpPr>
              <p:cNvPr id="263" name="Training of more qualified specialists"/>
              <p:cNvSpPr txBox="1"/>
              <p:nvPr/>
            </p:nvSpPr>
            <p:spPr>
              <a:xfrm>
                <a:off x="97815" y="-30696"/>
                <a:ext cx="2933320" cy="8478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9" tIns="45719" rIns="45719" bIns="45719" numCol="1" anchor="ctr">
                <a:noAutofit/>
              </a:bodyPr>
              <a:lstStyle>
                <a:lvl1pPr algn="ctr">
                  <a:lnSpc>
                    <a:spcPct val="100000"/>
                  </a:lnSpc>
                  <a:defRPr sz="1900"/>
                </a:lvl1pPr>
              </a:lstStyle>
              <a:p>
                <a:r>
                  <a:t>Training of more qualified specialists </a:t>
                </a:r>
              </a:p>
            </p:txBody>
          </p:sp>
        </p:grpSp>
        <p:sp>
          <p:nvSpPr>
            <p:cNvPr id="265" name="Прямоугольник 32"/>
            <p:cNvSpPr/>
            <p:nvPr/>
          </p:nvSpPr>
          <p:spPr>
            <a:xfrm>
              <a:off x="19577" y="2239071"/>
              <a:ext cx="3128951" cy="786481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rgbClr val="AD5B24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lnSpc>
                  <a:spcPct val="100000"/>
                </a:lnSpc>
                <a:defRPr sz="1900"/>
              </a:lvl1pPr>
            </a:lstStyle>
            <a:p>
              <a:r>
                <a:t>Annual application subscription and feedback</a:t>
              </a:r>
            </a:p>
          </p:txBody>
        </p:sp>
        <p:sp>
          <p:nvSpPr>
            <p:cNvPr id="266" name="Прямая со стрелкой 33"/>
            <p:cNvSpPr/>
            <p:nvPr/>
          </p:nvSpPr>
          <p:spPr>
            <a:xfrm flipV="1">
              <a:off x="1566603" y="786481"/>
              <a:ext cx="1" cy="315677"/>
            </a:xfrm>
            <a:prstGeom prst="line">
              <a:avLst/>
            </a:prstGeom>
            <a:noFill/>
            <a:ln w="57150" cap="flat">
              <a:solidFill>
                <a:srgbClr val="6DAC43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lnSpc>
                  <a:spcPct val="100000"/>
                </a:lnSpc>
                <a:defRPr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67" name="Прямая со стрелкой 34"/>
            <p:cNvSpPr/>
            <p:nvPr/>
          </p:nvSpPr>
          <p:spPr>
            <a:xfrm>
              <a:off x="1564477" y="1888637"/>
              <a:ext cx="19576" cy="350434"/>
            </a:xfrm>
            <a:prstGeom prst="line">
              <a:avLst/>
            </a:prstGeom>
            <a:noFill/>
            <a:ln w="57150" cap="flat">
              <a:solidFill>
                <a:srgbClr val="EC792B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lnSpc>
                  <a:spcPct val="100000"/>
                </a:lnSpc>
                <a:defRPr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</p:grpSp>
      <p:grpSp>
        <p:nvGrpSpPr>
          <p:cNvPr id="278" name="Группа 35"/>
          <p:cNvGrpSpPr/>
          <p:nvPr/>
        </p:nvGrpSpPr>
        <p:grpSpPr>
          <a:xfrm>
            <a:off x="3743723" y="4330177"/>
            <a:ext cx="2738648" cy="2345598"/>
            <a:chOff x="0" y="-49602"/>
            <a:chExt cx="2738646" cy="2345596"/>
          </a:xfrm>
        </p:grpSpPr>
        <p:grpSp>
          <p:nvGrpSpPr>
            <p:cNvPr id="271" name="Прямоугольник 36"/>
            <p:cNvGrpSpPr/>
            <p:nvPr/>
          </p:nvGrpSpPr>
          <p:grpSpPr>
            <a:xfrm>
              <a:off x="1" y="836392"/>
              <a:ext cx="2721619" cy="596835"/>
              <a:chOff x="0" y="0"/>
              <a:chExt cx="2721618" cy="596834"/>
            </a:xfrm>
          </p:grpSpPr>
          <p:sp>
            <p:nvSpPr>
              <p:cNvPr id="269" name="Rectangle"/>
              <p:cNvSpPr/>
              <p:nvPr/>
            </p:nvSpPr>
            <p:spPr>
              <a:xfrm>
                <a:off x="-1" y="0"/>
                <a:ext cx="2721620" cy="596835"/>
              </a:xfrm>
              <a:prstGeom prst="rect">
                <a:avLst/>
              </a:prstGeom>
              <a:solidFill>
                <a:schemeClr val="accent1"/>
              </a:solidFill>
              <a:ln w="25400" cap="flat">
                <a:solidFill>
                  <a:srgbClr val="32538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lnSpc>
                    <a:spcPct val="100000"/>
                  </a:lnSpc>
                  <a:defRPr sz="1000"/>
                </a:pPr>
                <a:endParaRPr/>
              </a:p>
            </p:txBody>
          </p:sp>
          <p:sp>
            <p:nvSpPr>
              <p:cNvPr id="270" name="Ministry of education"/>
              <p:cNvSpPr txBox="1"/>
              <p:nvPr/>
            </p:nvSpPr>
            <p:spPr>
              <a:xfrm>
                <a:off x="80299" y="142418"/>
                <a:ext cx="2561020" cy="31199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9" tIns="45719" rIns="45719" bIns="45719" numCol="1" anchor="ctr">
                <a:noAutofit/>
              </a:bodyPr>
              <a:lstStyle>
                <a:lvl1pPr algn="ctr">
                  <a:lnSpc>
                    <a:spcPct val="100000"/>
                  </a:lnSpc>
                  <a:defRPr sz="2000"/>
                </a:lvl1pPr>
              </a:lstStyle>
              <a:p>
                <a:r>
                  <a:t>Ministry of education</a:t>
                </a:r>
              </a:p>
            </p:txBody>
          </p:sp>
        </p:grpSp>
        <p:grpSp>
          <p:nvGrpSpPr>
            <p:cNvPr id="274" name="Прямоугольник 37"/>
            <p:cNvGrpSpPr/>
            <p:nvPr/>
          </p:nvGrpSpPr>
          <p:grpSpPr>
            <a:xfrm>
              <a:off x="-1" y="-49603"/>
              <a:ext cx="2721620" cy="696040"/>
              <a:chOff x="0" y="-49602"/>
              <a:chExt cx="2721618" cy="696039"/>
            </a:xfrm>
          </p:grpSpPr>
          <p:sp>
            <p:nvSpPr>
              <p:cNvPr id="272" name="Rectangle"/>
              <p:cNvSpPr/>
              <p:nvPr/>
            </p:nvSpPr>
            <p:spPr>
              <a:xfrm>
                <a:off x="-1" y="0"/>
                <a:ext cx="2721620" cy="596835"/>
              </a:xfrm>
              <a:prstGeom prst="rect">
                <a:avLst/>
              </a:prstGeom>
              <a:solidFill>
                <a:schemeClr val="accent6"/>
              </a:solidFill>
              <a:ln w="25400" cap="flat">
                <a:solidFill>
                  <a:srgbClr val="527E34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lnSpc>
                    <a:spcPct val="100000"/>
                  </a:lnSpc>
                  <a:defRPr sz="1000"/>
                </a:pPr>
                <a:endParaRPr/>
              </a:p>
            </p:txBody>
          </p:sp>
          <p:sp>
            <p:nvSpPr>
              <p:cNvPr id="273" name="Improving the quality of medical education"/>
              <p:cNvSpPr txBox="1"/>
              <p:nvPr/>
            </p:nvSpPr>
            <p:spPr>
              <a:xfrm>
                <a:off x="80299" y="-49603"/>
                <a:ext cx="2561020" cy="6960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9" tIns="45719" rIns="45719" bIns="45719" numCol="1" anchor="ctr">
                <a:noAutofit/>
              </a:bodyPr>
              <a:lstStyle>
                <a:lvl1pPr algn="ctr">
                  <a:lnSpc>
                    <a:spcPct val="100000"/>
                  </a:lnSpc>
                  <a:defRPr sz="1600"/>
                </a:lvl1pPr>
              </a:lstStyle>
              <a:p>
                <a:r>
                  <a:t>Improving the quality of medical education  </a:t>
                </a:r>
              </a:p>
            </p:txBody>
          </p:sp>
        </p:grpSp>
        <p:sp>
          <p:nvSpPr>
            <p:cNvPr id="275" name="Прямоугольник 38"/>
            <p:cNvSpPr/>
            <p:nvPr/>
          </p:nvSpPr>
          <p:spPr>
            <a:xfrm>
              <a:off x="17028" y="1699160"/>
              <a:ext cx="2721619" cy="596835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rgbClr val="AD5B24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lnSpc>
                  <a:spcPct val="100000"/>
                </a:lnSpc>
                <a:defRPr sz="1900"/>
              </a:lvl1pPr>
            </a:lstStyle>
            <a:p>
              <a:r>
                <a:t>Financial funding </a:t>
              </a:r>
            </a:p>
          </p:txBody>
        </p:sp>
        <p:sp>
          <p:nvSpPr>
            <p:cNvPr id="276" name="Прямая со стрелкой 39"/>
            <p:cNvSpPr/>
            <p:nvPr/>
          </p:nvSpPr>
          <p:spPr>
            <a:xfrm flipV="1">
              <a:off x="1362556" y="596834"/>
              <a:ext cx="1" cy="239559"/>
            </a:xfrm>
            <a:prstGeom prst="line">
              <a:avLst/>
            </a:prstGeom>
            <a:noFill/>
            <a:ln w="57150" cap="flat">
              <a:solidFill>
                <a:srgbClr val="6DAC43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lnSpc>
                  <a:spcPct val="100000"/>
                </a:lnSpc>
                <a:defRPr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77" name="Прямая со стрелкой 40"/>
            <p:cNvSpPr/>
            <p:nvPr/>
          </p:nvSpPr>
          <p:spPr>
            <a:xfrm>
              <a:off x="1360810" y="1433227"/>
              <a:ext cx="17028" cy="265933"/>
            </a:xfrm>
            <a:prstGeom prst="line">
              <a:avLst/>
            </a:prstGeom>
            <a:noFill/>
            <a:ln w="57150" cap="flat">
              <a:solidFill>
                <a:srgbClr val="EC792B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lnSpc>
                  <a:spcPct val="100000"/>
                </a:lnSpc>
                <a:defRPr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</p:grpSp>
      <p:sp>
        <p:nvSpPr>
          <p:cNvPr id="288" name="Прямая соединительная линия 45"/>
          <p:cNvSpPr/>
          <p:nvPr/>
        </p:nvSpPr>
        <p:spPr>
          <a:xfrm>
            <a:off x="3306151" y="2894592"/>
            <a:ext cx="602097" cy="1483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21600"/>
                </a:lnTo>
              </a:path>
            </a:pathLst>
          </a:custGeom>
          <a:ln w="57150">
            <a:solidFill>
              <a:schemeClr val="accent5"/>
            </a:solidFill>
            <a:tailEnd type="triangle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89" name="Прямая со стрелкой 47"/>
          <p:cNvSpPr/>
          <p:nvPr/>
        </p:nvSpPr>
        <p:spPr>
          <a:xfrm>
            <a:off x="5113046" y="3617321"/>
            <a:ext cx="1" cy="7128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21600"/>
                </a:lnTo>
              </a:path>
            </a:pathLst>
          </a:custGeom>
          <a:ln w="57150">
            <a:solidFill>
              <a:schemeClr val="accent5"/>
            </a:solidFill>
            <a:tailEnd type="triangle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90" name="Прямая со стрелкой 48"/>
          <p:cNvSpPr/>
          <p:nvPr/>
        </p:nvSpPr>
        <p:spPr>
          <a:xfrm>
            <a:off x="6338778" y="2830927"/>
            <a:ext cx="1499529" cy="2851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 w="57150">
            <a:solidFill>
              <a:schemeClr val="accent5"/>
            </a:solidFill>
            <a:tailEnd type="triangle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/>
          </a:p>
        </p:txBody>
      </p:sp>
      <p:grpSp>
        <p:nvGrpSpPr>
          <p:cNvPr id="284" name="Прямоугольник 58"/>
          <p:cNvGrpSpPr/>
          <p:nvPr/>
        </p:nvGrpSpPr>
        <p:grpSpPr>
          <a:xfrm>
            <a:off x="7851005" y="4302080"/>
            <a:ext cx="2492496" cy="1001029"/>
            <a:chOff x="0" y="0"/>
            <a:chExt cx="2492494" cy="1001028"/>
          </a:xfrm>
        </p:grpSpPr>
        <p:sp>
          <p:nvSpPr>
            <p:cNvPr id="282" name="Rectangle"/>
            <p:cNvSpPr/>
            <p:nvPr/>
          </p:nvSpPr>
          <p:spPr>
            <a:xfrm>
              <a:off x="0" y="-1"/>
              <a:ext cx="2492495" cy="1001030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rgbClr val="AD5B2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/>
            </a:p>
          </p:txBody>
        </p:sp>
        <p:sp>
          <p:nvSpPr>
            <p:cNvPr id="283" name="Providing the necessary medical information"/>
            <p:cNvSpPr txBox="1"/>
            <p:nvPr/>
          </p:nvSpPr>
          <p:spPr>
            <a:xfrm>
              <a:off x="58420" y="58483"/>
              <a:ext cx="2375656" cy="8840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lnSpc>
                  <a:spcPct val="100000"/>
                </a:lnSpc>
              </a:lvl1pPr>
            </a:lstStyle>
            <a:p>
              <a:r>
                <a:t>Providing the necessary medical information </a:t>
              </a:r>
            </a:p>
          </p:txBody>
        </p:sp>
      </p:grpSp>
      <p:sp>
        <p:nvSpPr>
          <p:cNvPr id="285" name="Прямая со стрелкой 59"/>
          <p:cNvSpPr/>
          <p:nvPr/>
        </p:nvSpPr>
        <p:spPr>
          <a:xfrm>
            <a:off x="9081658" y="3856051"/>
            <a:ext cx="15595" cy="446031"/>
          </a:xfrm>
          <a:prstGeom prst="line">
            <a:avLst/>
          </a:prstGeom>
          <a:ln w="57150">
            <a:solidFill>
              <a:srgbClr val="EC792B"/>
            </a:solidFill>
            <a:tailEnd type="triangle"/>
          </a:ln>
        </p:spPr>
        <p:txBody>
          <a:bodyPr lIns="45719" rIns="45719"/>
          <a:lstStyle/>
          <a:p>
            <a:pPr>
              <a:lnSpc>
                <a:spcPct val="100000"/>
              </a:lnSpc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hueOff val="198858"/>
                <a:satOff val="-2084"/>
                <a:lumOff val="20614"/>
              </a:schemeClr>
            </a:gs>
            <a:gs pos="50000">
              <a:srgbClr val="A1C1E5"/>
            </a:gs>
            <a:gs pos="100000">
              <a:schemeClr val="accent5">
                <a:hueOff val="173799"/>
                <a:satOff val="1446"/>
                <a:lumOff val="13545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Заголовок 1"/>
          <p:cNvSpPr txBox="1">
            <a:spLocks noGrp="1"/>
          </p:cNvSpPr>
          <p:nvPr>
            <p:ph type="title"/>
          </p:nvPr>
        </p:nvSpPr>
        <p:spPr>
          <a:xfrm>
            <a:off x="608315" y="-57236"/>
            <a:ext cx="8899647" cy="602103"/>
          </a:xfrm>
          <a:prstGeom prst="rect">
            <a:avLst/>
          </a:prstGeom>
        </p:spPr>
        <p:txBody>
          <a:bodyPr/>
          <a:lstStyle>
            <a:lvl1pPr algn="ctr" defTabSz="813816">
              <a:defRPr sz="3559" b="1" u="sng">
                <a:solidFill>
                  <a:srgbClr val="000000"/>
                </a:solidFill>
                <a:latin typeface="DIN Pro Medium"/>
                <a:ea typeface="DIN Pro Medium"/>
                <a:cs typeface="DIN Pro Medium"/>
                <a:sym typeface="DIN Pro Medium"/>
              </a:defRPr>
            </a:lvl1pPr>
          </a:lstStyle>
          <a:p>
            <a:r>
              <a:t>OBJECT MODEL</a:t>
            </a:r>
          </a:p>
        </p:txBody>
      </p:sp>
      <p:sp>
        <p:nvSpPr>
          <p:cNvPr id="295" name="Номер слайда 4"/>
          <p:cNvSpPr txBox="1">
            <a:spLocks noGrp="1"/>
          </p:cNvSpPr>
          <p:nvPr>
            <p:ph type="sldNum" sz="quarter" idx="2"/>
          </p:nvPr>
        </p:nvSpPr>
        <p:spPr>
          <a:xfrm>
            <a:off x="11015277" y="6373528"/>
            <a:ext cx="338524" cy="33077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pic>
        <p:nvPicPr>
          <p:cNvPr id="296" name="Picture 2" descr="Picture 2"/>
          <p:cNvPicPr>
            <a:picLocks noChangeAspect="1"/>
          </p:cNvPicPr>
          <p:nvPr/>
        </p:nvPicPr>
        <p:blipFill>
          <a:blip r:embed="rId2"/>
          <a:srcRect b="230"/>
          <a:stretch>
            <a:fillRect/>
          </a:stretch>
        </p:blipFill>
        <p:spPr>
          <a:xfrm>
            <a:off x="621239" y="616999"/>
            <a:ext cx="9149970" cy="6391712"/>
          </a:xfrm>
          <a:prstGeom prst="rect">
            <a:avLst/>
          </a:prstGeom>
          <a:ln w="12700">
            <a:miter lim="400000"/>
          </a:ln>
        </p:spPr>
      </p:pic>
      <p:sp>
        <p:nvSpPr>
          <p:cNvPr id="297" name="Universities…"/>
          <p:cNvSpPr txBox="1"/>
          <p:nvPr/>
        </p:nvSpPr>
        <p:spPr>
          <a:xfrm>
            <a:off x="958922" y="1550409"/>
            <a:ext cx="1414636" cy="1459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120315" indent="-120315">
              <a:buSzPct val="100000"/>
              <a:buChar char="•"/>
              <a:defRPr sz="1200">
                <a:solidFill>
                  <a:srgbClr val="000000"/>
                </a:solidFill>
              </a:defRPr>
            </a:pPr>
            <a:r>
              <a:t>Universities </a:t>
            </a:r>
          </a:p>
          <a:p>
            <a:pPr marL="120315" indent="-120315">
              <a:buSzPct val="100000"/>
              <a:buChar char="•"/>
              <a:defRPr sz="1200">
                <a:solidFill>
                  <a:srgbClr val="000000"/>
                </a:solidFill>
              </a:defRPr>
            </a:pPr>
            <a:r>
              <a:t>Ministry of education </a:t>
            </a:r>
          </a:p>
          <a:p>
            <a:pPr marL="120315" indent="-120315">
              <a:buSzPct val="100000"/>
              <a:buChar char="•"/>
              <a:defRPr sz="1200">
                <a:solidFill>
                  <a:srgbClr val="000000"/>
                </a:solidFill>
              </a:defRPr>
            </a:pPr>
            <a:r>
              <a:t>Scientific research institute </a:t>
            </a:r>
          </a:p>
        </p:txBody>
      </p:sp>
      <p:sp>
        <p:nvSpPr>
          <p:cNvPr id="298" name="Finance…"/>
          <p:cNvSpPr txBox="1"/>
          <p:nvPr/>
        </p:nvSpPr>
        <p:spPr>
          <a:xfrm>
            <a:off x="2646528" y="3367806"/>
            <a:ext cx="1657704" cy="17745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110289" indent="-110289">
              <a:buSzPct val="100000"/>
              <a:buChar char="•"/>
              <a:defRPr sz="1100">
                <a:solidFill>
                  <a:srgbClr val="000000"/>
                </a:solidFill>
              </a:defRPr>
            </a:pPr>
            <a:r>
              <a:t>Finance </a:t>
            </a:r>
          </a:p>
          <a:p>
            <a:pPr marL="110289" indent="-110289">
              <a:buSzPct val="100000"/>
              <a:buChar char="•"/>
              <a:defRPr sz="1100">
                <a:solidFill>
                  <a:srgbClr val="000000"/>
                </a:solidFill>
              </a:defRPr>
            </a:pPr>
            <a:r>
              <a:t>Intellectuals</a:t>
            </a:r>
          </a:p>
          <a:p>
            <a:pPr marL="110289" indent="-110289">
              <a:buSzPct val="100000"/>
              <a:buChar char="•"/>
              <a:defRPr sz="1100">
                <a:solidFill>
                  <a:srgbClr val="000000"/>
                </a:solidFill>
              </a:defRPr>
            </a:pPr>
            <a:r>
              <a:t>Medical resources</a:t>
            </a:r>
          </a:p>
          <a:p>
            <a:pPr marL="110289" indent="-110289">
              <a:buSzPct val="100000"/>
              <a:buChar char="•"/>
              <a:defRPr sz="1100">
                <a:solidFill>
                  <a:srgbClr val="000000"/>
                </a:solidFill>
              </a:defRPr>
            </a:pPr>
            <a:r>
              <a:t>(WHO) </a:t>
            </a:r>
          </a:p>
          <a:p>
            <a:pPr marL="110289" indent="-110289">
              <a:buSzPct val="100000"/>
              <a:buChar char="•"/>
              <a:defRPr sz="1100">
                <a:solidFill>
                  <a:srgbClr val="000000"/>
                </a:solidFill>
              </a:defRPr>
            </a:pPr>
            <a:r>
              <a:t>People</a:t>
            </a:r>
          </a:p>
          <a:p>
            <a:pPr marL="110289" indent="-110289">
              <a:buSzPct val="100000"/>
              <a:buChar char="•"/>
              <a:defRPr sz="1100">
                <a:solidFill>
                  <a:srgbClr val="000000"/>
                </a:solidFill>
              </a:defRPr>
            </a:pPr>
            <a:r>
              <a:t>(workers)</a:t>
            </a:r>
          </a:p>
          <a:p>
            <a:pPr marL="110289" indent="-110289">
              <a:buSzPct val="100000"/>
              <a:buChar char="•"/>
              <a:defRPr sz="1100">
                <a:solidFill>
                  <a:srgbClr val="000000"/>
                </a:solidFill>
              </a:defRPr>
            </a:pPr>
            <a:r>
              <a:t>Expertise </a:t>
            </a:r>
          </a:p>
        </p:txBody>
      </p:sp>
      <p:sp>
        <p:nvSpPr>
          <p:cNvPr id="299" name="Demands of the markets…"/>
          <p:cNvSpPr txBox="1"/>
          <p:nvPr/>
        </p:nvSpPr>
        <p:spPr>
          <a:xfrm>
            <a:off x="2701168" y="1508293"/>
            <a:ext cx="1548424" cy="1634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100263" indent="-100263">
              <a:buSzPct val="100000"/>
              <a:buChar char="•"/>
              <a:defRPr sz="1000">
                <a:solidFill>
                  <a:srgbClr val="000000"/>
                </a:solidFill>
              </a:defRPr>
            </a:pPr>
            <a:r>
              <a:t>Demands of the markets</a:t>
            </a:r>
          </a:p>
          <a:p>
            <a:pPr marL="100263" indent="-100263">
              <a:buSzPct val="100000"/>
              <a:buChar char="•"/>
              <a:defRPr sz="1000">
                <a:solidFill>
                  <a:srgbClr val="000000"/>
                </a:solidFill>
              </a:defRPr>
            </a:pPr>
            <a:r>
              <a:t>Create application </a:t>
            </a:r>
          </a:p>
          <a:p>
            <a:pPr marL="100263" indent="-100263">
              <a:buSzPct val="100000"/>
              <a:buChar char="•"/>
              <a:defRPr sz="1000">
                <a:solidFill>
                  <a:srgbClr val="000000"/>
                </a:solidFill>
              </a:defRPr>
            </a:pPr>
            <a:r>
              <a:t>Testing </a:t>
            </a:r>
          </a:p>
          <a:p>
            <a:pPr marL="100263" indent="-100263">
              <a:buSzPct val="100000"/>
              <a:buChar char="•"/>
              <a:defRPr sz="1000">
                <a:solidFill>
                  <a:srgbClr val="000000"/>
                </a:solidFill>
              </a:defRPr>
            </a:pPr>
            <a:r>
              <a:t>Marketing/advertisements</a:t>
            </a:r>
          </a:p>
        </p:txBody>
      </p:sp>
      <p:sp>
        <p:nvSpPr>
          <p:cNvPr id="300" name="Availability of knowledge…"/>
          <p:cNvSpPr txBox="1"/>
          <p:nvPr/>
        </p:nvSpPr>
        <p:spPr>
          <a:xfrm>
            <a:off x="4441976" y="1683391"/>
            <a:ext cx="1043008" cy="26544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120315" indent="-120315">
              <a:buSzPct val="100000"/>
              <a:buChar char="•"/>
              <a:defRPr sz="1200">
                <a:solidFill>
                  <a:srgbClr val="000000"/>
                </a:solidFill>
              </a:defRPr>
            </a:pPr>
            <a:r>
              <a:t>Availability of knowledge </a:t>
            </a:r>
          </a:p>
          <a:p>
            <a:pPr marL="120315" indent="-120315">
              <a:buSzPct val="100000"/>
              <a:buChar char="•"/>
              <a:defRPr sz="1200">
                <a:solidFill>
                  <a:srgbClr val="000000"/>
                </a:solidFill>
              </a:defRPr>
            </a:pPr>
            <a:r>
              <a:t>Abilities to reduce study time </a:t>
            </a:r>
          </a:p>
          <a:p>
            <a:pPr marL="120315" indent="-120315">
              <a:buSzPct val="100000"/>
              <a:buChar char="•"/>
              <a:defRPr sz="1200">
                <a:solidFill>
                  <a:srgbClr val="000000"/>
                </a:solidFill>
              </a:defRPr>
            </a:pPr>
            <a:r>
              <a:t>VR view of all subjects </a:t>
            </a:r>
          </a:p>
          <a:p>
            <a:pPr marL="120315" indent="-120315">
              <a:buSzPct val="100000"/>
              <a:buChar char="•"/>
              <a:defRPr sz="1200">
                <a:solidFill>
                  <a:srgbClr val="000000"/>
                </a:solidFill>
              </a:defRPr>
            </a:pPr>
            <a:r>
              <a:t>Q and A </a:t>
            </a:r>
          </a:p>
        </p:txBody>
      </p:sp>
      <p:sp>
        <p:nvSpPr>
          <p:cNvPr id="301" name="application…"/>
          <p:cNvSpPr txBox="1"/>
          <p:nvPr/>
        </p:nvSpPr>
        <p:spPr>
          <a:xfrm>
            <a:off x="6104412" y="3301552"/>
            <a:ext cx="1420415" cy="15186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110289" indent="-110289">
              <a:buSzPct val="100000"/>
              <a:buChar char="•"/>
              <a:defRPr sz="1100">
                <a:solidFill>
                  <a:srgbClr val="000000"/>
                </a:solidFill>
              </a:defRPr>
            </a:pPr>
            <a:r>
              <a:t>application</a:t>
            </a:r>
          </a:p>
          <a:p>
            <a:pPr marL="110289" indent="-110289">
              <a:buSzPct val="100000"/>
              <a:buChar char="•"/>
              <a:defRPr sz="1100">
                <a:solidFill>
                  <a:srgbClr val="000000"/>
                </a:solidFill>
              </a:defRPr>
            </a:pPr>
            <a:r>
              <a:t>Online Ads</a:t>
            </a:r>
          </a:p>
          <a:p>
            <a:pPr marL="110289" indent="-110289">
              <a:buSzPct val="100000"/>
              <a:buChar char="•"/>
              <a:defRPr sz="1100">
                <a:solidFill>
                  <a:srgbClr val="000000"/>
                </a:solidFill>
              </a:defRPr>
            </a:pPr>
            <a:r>
              <a:t>Social media(VK, instagram , facebooks, YouTube)</a:t>
            </a:r>
          </a:p>
        </p:txBody>
      </p:sp>
      <p:sp>
        <p:nvSpPr>
          <p:cNvPr id="302" name="Ministry education/research…"/>
          <p:cNvSpPr txBox="1"/>
          <p:nvPr/>
        </p:nvSpPr>
        <p:spPr>
          <a:xfrm>
            <a:off x="7860279" y="1618881"/>
            <a:ext cx="999542" cy="163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100263" indent="-100263">
              <a:buSzPct val="100000"/>
              <a:buChar char="•"/>
              <a:defRPr sz="1000">
                <a:solidFill>
                  <a:srgbClr val="000000"/>
                </a:solidFill>
              </a:defRPr>
            </a:pPr>
            <a:r>
              <a:t>Ministry education/research</a:t>
            </a:r>
          </a:p>
          <a:p>
            <a:pPr marL="100263" indent="-100263">
              <a:buSzPct val="100000"/>
              <a:buChar char="•"/>
              <a:defRPr sz="1000">
                <a:solidFill>
                  <a:srgbClr val="000000"/>
                </a:solidFill>
              </a:defRPr>
            </a:pPr>
            <a:r>
              <a:t>Ministry of health </a:t>
            </a:r>
          </a:p>
          <a:p>
            <a:pPr marL="100263" indent="-100263">
              <a:buSzPct val="100000"/>
              <a:buChar char="•"/>
              <a:defRPr sz="1000">
                <a:solidFill>
                  <a:srgbClr val="000000"/>
                </a:solidFill>
              </a:defRPr>
            </a:pPr>
            <a:r>
              <a:t>Educational institutions </a:t>
            </a:r>
          </a:p>
        </p:txBody>
      </p:sp>
      <p:sp>
        <p:nvSpPr>
          <p:cNvPr id="303" name="Marketing…"/>
          <p:cNvSpPr txBox="1"/>
          <p:nvPr/>
        </p:nvSpPr>
        <p:spPr>
          <a:xfrm>
            <a:off x="5293078" y="5193198"/>
            <a:ext cx="3748826" cy="12811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90236" indent="-90236">
              <a:buSzPct val="100000"/>
              <a:buChar char="•"/>
              <a:defRPr sz="900">
                <a:solidFill>
                  <a:srgbClr val="000000"/>
                </a:solidFill>
              </a:defRPr>
            </a:pPr>
            <a:r>
              <a:t>Marketing</a:t>
            </a:r>
          </a:p>
          <a:p>
            <a:pPr marL="90236" indent="-90236">
              <a:buSzPct val="100000"/>
              <a:buChar char="•"/>
              <a:defRPr sz="900">
                <a:solidFill>
                  <a:srgbClr val="000000"/>
                </a:solidFill>
              </a:defRPr>
            </a:pPr>
            <a:r>
              <a:t>Financing </a:t>
            </a:r>
          </a:p>
          <a:p>
            <a:pPr marL="90236" indent="-90236">
              <a:buSzPct val="100000"/>
              <a:buChar char="•"/>
              <a:defRPr sz="900">
                <a:solidFill>
                  <a:srgbClr val="000000"/>
                </a:solidFill>
              </a:defRPr>
            </a:pPr>
            <a:r>
              <a:t>Distribution channels   . Licensing </a:t>
            </a:r>
          </a:p>
          <a:p>
            <a:pPr marL="90236" indent="-90236">
              <a:buSzPct val="100000"/>
              <a:buChar char="•"/>
              <a:defRPr sz="900">
                <a:solidFill>
                  <a:srgbClr val="000000"/>
                </a:solidFill>
              </a:defRPr>
            </a:pPr>
            <a:r>
              <a:t>Asset safe</a:t>
            </a:r>
          </a:p>
          <a:p>
            <a:pPr marL="90236" indent="-90236">
              <a:buSzPct val="100000"/>
              <a:buChar char="•"/>
              <a:defRPr sz="900">
                <a:solidFill>
                  <a:srgbClr val="000000"/>
                </a:solidFill>
              </a:defRPr>
            </a:pPr>
            <a:r>
              <a:t>Volume of sales</a:t>
            </a:r>
          </a:p>
          <a:p>
            <a:pPr marL="90236" indent="-90236">
              <a:buSzPct val="100000"/>
              <a:buChar char="•"/>
              <a:defRPr sz="900">
                <a:solidFill>
                  <a:srgbClr val="000000"/>
                </a:solidFill>
              </a:defRPr>
            </a:pPr>
            <a:r>
              <a:t>Renting</a:t>
            </a:r>
          </a:p>
        </p:txBody>
      </p:sp>
      <p:sp>
        <p:nvSpPr>
          <p:cNvPr id="304" name="Programmers…"/>
          <p:cNvSpPr txBox="1"/>
          <p:nvPr/>
        </p:nvSpPr>
        <p:spPr>
          <a:xfrm>
            <a:off x="1011720" y="5243908"/>
            <a:ext cx="1798334" cy="7510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marL="110289" indent="-110289">
              <a:buSzPct val="100000"/>
              <a:buChar char="•"/>
              <a:defRPr sz="1100">
                <a:solidFill>
                  <a:srgbClr val="000000"/>
                </a:solidFill>
              </a:defRPr>
            </a:pPr>
            <a:r>
              <a:t>Programmers </a:t>
            </a:r>
          </a:p>
          <a:p>
            <a:pPr marL="110289" indent="-110289">
              <a:buSzPct val="100000"/>
              <a:buChar char="•"/>
              <a:defRPr sz="1100">
                <a:solidFill>
                  <a:srgbClr val="000000"/>
                </a:solidFill>
              </a:defRPr>
            </a:pPr>
            <a:r>
              <a:t>Web designers </a:t>
            </a:r>
          </a:p>
          <a:p>
            <a:pPr marL="110289" indent="-110289">
              <a:buSzPct val="100000"/>
              <a:buChar char="•"/>
              <a:defRPr sz="1100">
                <a:solidFill>
                  <a:srgbClr val="000000"/>
                </a:solidFill>
              </a:defRPr>
            </a:pPr>
            <a:r>
              <a:t>Advertisement marketing </a:t>
            </a:r>
          </a:p>
        </p:txBody>
      </p:sp>
      <p:sp>
        <p:nvSpPr>
          <p:cNvPr id="305" name="Community-based…"/>
          <p:cNvSpPr txBox="1"/>
          <p:nvPr/>
        </p:nvSpPr>
        <p:spPr>
          <a:xfrm>
            <a:off x="6130966" y="1618881"/>
            <a:ext cx="1367307" cy="7510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110289" indent="-110289">
              <a:buSzPct val="100000"/>
              <a:buChar char="•"/>
              <a:defRPr sz="1100">
                <a:solidFill>
                  <a:srgbClr val="000000"/>
                </a:solidFill>
              </a:defRPr>
            </a:pPr>
            <a:r>
              <a:t>Community-based </a:t>
            </a:r>
          </a:p>
          <a:p>
            <a:pPr marL="110289" indent="-110289">
              <a:buSzPct val="100000"/>
              <a:buChar char="•"/>
              <a:defRPr sz="1100">
                <a:solidFill>
                  <a:srgbClr val="000000"/>
                </a:solidFill>
              </a:defRPr>
            </a:pPr>
            <a:r>
              <a:t>Personaliized </a:t>
            </a:r>
          </a:p>
          <a:p>
            <a:pPr marL="110289" indent="-110289">
              <a:buSzPct val="100000"/>
              <a:buChar char="•"/>
              <a:defRPr sz="1100">
                <a:solidFill>
                  <a:srgbClr val="000000"/>
                </a:solidFill>
              </a:defRPr>
            </a:pPr>
            <a:r>
              <a:t>Transactional 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Off val="10098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144;p8"/>
          <p:cNvSpPr txBox="1">
            <a:spLocks noGrp="1"/>
          </p:cNvSpPr>
          <p:nvPr>
            <p:ph type="title"/>
          </p:nvPr>
        </p:nvSpPr>
        <p:spPr>
          <a:xfrm>
            <a:off x="513656" y="-57097"/>
            <a:ext cx="10515601" cy="713307"/>
          </a:xfrm>
          <a:prstGeom prst="rect">
            <a:avLst/>
          </a:prstGeom>
        </p:spPr>
        <p:txBody>
          <a:bodyPr lIns="47700" tIns="47700" rIns="47700" bIns="47700"/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t>ROADMAP</a:t>
            </a:r>
          </a:p>
        </p:txBody>
      </p:sp>
      <p:sp>
        <p:nvSpPr>
          <p:cNvPr id="308" name="Google Shape;146;p8"/>
          <p:cNvSpPr txBox="1">
            <a:spLocks noGrp="1"/>
          </p:cNvSpPr>
          <p:nvPr>
            <p:ph type="sldNum" sz="quarter" idx="2"/>
          </p:nvPr>
        </p:nvSpPr>
        <p:spPr>
          <a:xfrm>
            <a:off x="10991427" y="6361603"/>
            <a:ext cx="362374" cy="35462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7700" tIns="47700" rIns="47700" bIns="47700"/>
          <a:lstStyle/>
          <a:p>
            <a:fld id="{86CB4B4D-7CA3-9044-876B-883B54F8677D}" type="slidenum">
              <a:t>14</a:t>
            </a:fld>
            <a:endParaRPr/>
          </a:p>
        </p:txBody>
      </p:sp>
      <p:sp>
        <p:nvSpPr>
          <p:cNvPr id="309" name="Google Shape;148;p8"/>
          <p:cNvSpPr/>
          <p:nvPr/>
        </p:nvSpPr>
        <p:spPr>
          <a:xfrm>
            <a:off x="850697" y="4050710"/>
            <a:ext cx="10399646" cy="1"/>
          </a:xfrm>
          <a:prstGeom prst="line">
            <a:avLst/>
          </a:prstGeom>
          <a:ln>
            <a:solidFill>
              <a:srgbClr val="FFFFFF"/>
            </a:solidFill>
            <a:tailEnd type="triangle"/>
          </a:ln>
        </p:spPr>
        <p:txBody>
          <a:bodyPr lIns="45719" rIns="45719"/>
          <a:lstStyle/>
          <a:p>
            <a:pPr>
              <a:lnSpc>
                <a:spcPct val="100000"/>
              </a:lnSpc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10" name="Google Shape;149;p8"/>
          <p:cNvSpPr txBox="1"/>
          <p:nvPr/>
        </p:nvSpPr>
        <p:spPr>
          <a:xfrm>
            <a:off x="514895" y="3346352"/>
            <a:ext cx="1009201" cy="512548"/>
          </a:xfrm>
          <a:prstGeom prst="rect">
            <a:avLst/>
          </a:prstGeom>
          <a:ln>
            <a:solidFill>
              <a:srgbClr val="4F6481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21899" tIns="121899" rIns="121899" bIns="121899">
            <a:spAutoFit/>
          </a:bodyPr>
          <a:lstStyle/>
          <a:p>
            <a:r>
              <a:t>2023</a:t>
            </a:r>
          </a:p>
        </p:txBody>
      </p:sp>
      <p:sp>
        <p:nvSpPr>
          <p:cNvPr id="311" name="2024"/>
          <p:cNvSpPr txBox="1"/>
          <p:nvPr/>
        </p:nvSpPr>
        <p:spPr>
          <a:xfrm>
            <a:off x="1788100" y="4348771"/>
            <a:ext cx="612687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t>2024</a:t>
            </a:r>
          </a:p>
        </p:txBody>
      </p:sp>
      <p:sp>
        <p:nvSpPr>
          <p:cNvPr id="312" name="Google Shape;145;p8"/>
          <p:cNvSpPr txBox="1">
            <a:spLocks noGrp="1"/>
          </p:cNvSpPr>
          <p:nvPr>
            <p:ph type="body" idx="1"/>
          </p:nvPr>
        </p:nvSpPr>
        <p:spPr>
          <a:xfrm>
            <a:off x="234164" y="611101"/>
            <a:ext cx="12428579" cy="5983050"/>
          </a:xfrm>
          <a:prstGeom prst="rect">
            <a:avLst/>
          </a:prstGeom>
        </p:spPr>
        <p:txBody>
          <a:bodyPr lIns="47700" tIns="47700" rIns="47700" bIns="47700"/>
          <a:lstStyle>
            <a:lvl1pPr marL="59804" indent="143390">
              <a:spcBef>
                <a:spcPts val="0"/>
              </a:spcBef>
              <a:buSzTx/>
              <a:buNone/>
            </a:lvl1pPr>
          </a:lstStyle>
          <a:p>
            <a:r>
              <a:t>Timeline and </a:t>
            </a:r>
          </a:p>
        </p:txBody>
      </p:sp>
      <p:sp>
        <p:nvSpPr>
          <p:cNvPr id="313" name="2025"/>
          <p:cNvSpPr txBox="1"/>
          <p:nvPr/>
        </p:nvSpPr>
        <p:spPr>
          <a:xfrm>
            <a:off x="3539422" y="3427295"/>
            <a:ext cx="784313" cy="350662"/>
          </a:xfrm>
          <a:prstGeom prst="rect">
            <a:avLst/>
          </a:prstGeom>
          <a:gradFill>
            <a:gsLst>
              <a:gs pos="0">
                <a:schemeClr val="accent5">
                  <a:hueOff val="198858"/>
                  <a:satOff val="-2084"/>
                  <a:lumOff val="20614"/>
                </a:schemeClr>
              </a:gs>
              <a:gs pos="50000">
                <a:srgbClr val="A1C1E5"/>
              </a:gs>
              <a:gs pos="100000">
                <a:schemeClr val="accent5">
                  <a:hueOff val="173799"/>
                  <a:satOff val="1446"/>
                  <a:lumOff val="13545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r>
              <a:t>2025</a:t>
            </a:r>
          </a:p>
        </p:txBody>
      </p:sp>
      <p:sp>
        <p:nvSpPr>
          <p:cNvPr id="314" name="Rounded Rectangle"/>
          <p:cNvSpPr/>
          <p:nvPr/>
        </p:nvSpPr>
        <p:spPr>
          <a:xfrm>
            <a:off x="1114852" y="1143136"/>
            <a:ext cx="3145429" cy="1905001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>
              <a:lnSpc>
                <a:spcPct val="100000"/>
              </a:lnSpc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15" name="2026"/>
          <p:cNvSpPr txBox="1"/>
          <p:nvPr/>
        </p:nvSpPr>
        <p:spPr>
          <a:xfrm>
            <a:off x="5395857" y="4237758"/>
            <a:ext cx="639957" cy="350662"/>
          </a:xfrm>
          <a:prstGeom prst="rect">
            <a:avLst/>
          </a:prstGeom>
          <a:gradFill>
            <a:gsLst>
              <a:gs pos="0">
                <a:schemeClr val="accent5">
                  <a:hueOff val="198858"/>
                  <a:satOff val="-2084"/>
                  <a:lumOff val="20614"/>
                </a:schemeClr>
              </a:gs>
              <a:gs pos="50000">
                <a:srgbClr val="A1C1E5"/>
              </a:gs>
              <a:gs pos="100000">
                <a:schemeClr val="accent5">
                  <a:hueOff val="173799"/>
                  <a:satOff val="1446"/>
                  <a:lumOff val="13545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r>
              <a:t>2026</a:t>
            </a:r>
          </a:p>
        </p:txBody>
      </p:sp>
      <p:sp>
        <p:nvSpPr>
          <p:cNvPr id="316" name="Rounded Rectangle"/>
          <p:cNvSpPr/>
          <p:nvPr/>
        </p:nvSpPr>
        <p:spPr>
          <a:xfrm>
            <a:off x="4093526" y="4932599"/>
            <a:ext cx="1346043" cy="1905001"/>
          </a:xfrm>
          <a:prstGeom prst="roundRect">
            <a:avLst>
              <a:gd name="adj" fmla="val 14153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>
              <a:lnSpc>
                <a:spcPct val="100000"/>
              </a:lnSpc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17" name="Searching and finding informations(with the help of the research institute)"/>
          <p:cNvSpPr txBox="1"/>
          <p:nvPr/>
        </p:nvSpPr>
        <p:spPr>
          <a:xfrm>
            <a:off x="3984302" y="4899203"/>
            <a:ext cx="1564490" cy="1779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marL="170447" indent="-170447">
              <a:lnSpc>
                <a:spcPct val="90000"/>
              </a:lnSpc>
              <a:spcBef>
                <a:spcPts val="1000"/>
              </a:spcBef>
              <a:buSzPct val="100000"/>
              <a:buChar char="•"/>
              <a:defRPr sz="17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>
              <a:defRPr sz="1600"/>
            </a:pPr>
            <a:r>
              <a:rPr sz="1700"/>
              <a:t>Searching and finding informations(with the help of the research institute)</a:t>
            </a:r>
          </a:p>
        </p:txBody>
      </p:sp>
      <p:sp>
        <p:nvSpPr>
          <p:cNvPr id="318" name="2027"/>
          <p:cNvSpPr txBox="1"/>
          <p:nvPr/>
        </p:nvSpPr>
        <p:spPr>
          <a:xfrm>
            <a:off x="7501513" y="3490820"/>
            <a:ext cx="659274" cy="350662"/>
          </a:xfrm>
          <a:prstGeom prst="rect">
            <a:avLst/>
          </a:prstGeom>
          <a:gradFill>
            <a:gsLst>
              <a:gs pos="0">
                <a:schemeClr val="accent5">
                  <a:hueOff val="198858"/>
                  <a:satOff val="-2084"/>
                  <a:lumOff val="20614"/>
                </a:schemeClr>
              </a:gs>
              <a:gs pos="50000">
                <a:srgbClr val="A1C1E5"/>
              </a:gs>
              <a:gs pos="100000">
                <a:schemeClr val="accent5">
                  <a:hueOff val="173799"/>
                  <a:satOff val="1446"/>
                  <a:lumOff val="13545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r>
              <a:t>2027</a:t>
            </a:r>
          </a:p>
        </p:txBody>
      </p:sp>
      <p:sp>
        <p:nvSpPr>
          <p:cNvPr id="319" name="Rounded Rectangle"/>
          <p:cNvSpPr/>
          <p:nvPr/>
        </p:nvSpPr>
        <p:spPr>
          <a:xfrm>
            <a:off x="7407104" y="4932599"/>
            <a:ext cx="3860690" cy="1905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71" y="0"/>
                </a:moveTo>
                <a:lnTo>
                  <a:pt x="1629" y="0"/>
                </a:lnTo>
                <a:cubicBezTo>
                  <a:pt x="1151" y="0"/>
                  <a:pt x="864" y="0"/>
                  <a:pt x="673" y="162"/>
                </a:cubicBezTo>
                <a:cubicBezTo>
                  <a:pt x="397" y="365"/>
                  <a:pt x="180" y="805"/>
                  <a:pt x="80" y="1364"/>
                </a:cubicBezTo>
                <a:cubicBezTo>
                  <a:pt x="0" y="1752"/>
                  <a:pt x="0" y="2333"/>
                  <a:pt x="0" y="3302"/>
                </a:cubicBezTo>
                <a:lnTo>
                  <a:pt x="0" y="18298"/>
                </a:lnTo>
                <a:cubicBezTo>
                  <a:pt x="0" y="19267"/>
                  <a:pt x="0" y="19848"/>
                  <a:pt x="80" y="20236"/>
                </a:cubicBezTo>
                <a:cubicBezTo>
                  <a:pt x="180" y="20795"/>
                  <a:pt x="397" y="21235"/>
                  <a:pt x="673" y="21438"/>
                </a:cubicBezTo>
                <a:cubicBezTo>
                  <a:pt x="864" y="21600"/>
                  <a:pt x="1151" y="21600"/>
                  <a:pt x="1629" y="21600"/>
                </a:cubicBezTo>
                <a:lnTo>
                  <a:pt x="19971" y="21600"/>
                </a:lnTo>
                <a:cubicBezTo>
                  <a:pt x="20449" y="21600"/>
                  <a:pt x="20736" y="21600"/>
                  <a:pt x="20927" y="21438"/>
                </a:cubicBezTo>
                <a:cubicBezTo>
                  <a:pt x="21203" y="21235"/>
                  <a:pt x="21420" y="20795"/>
                  <a:pt x="21520" y="20236"/>
                </a:cubicBezTo>
                <a:cubicBezTo>
                  <a:pt x="21600" y="19848"/>
                  <a:pt x="21600" y="19267"/>
                  <a:pt x="21600" y="18298"/>
                </a:cubicBezTo>
                <a:lnTo>
                  <a:pt x="21600" y="3302"/>
                </a:lnTo>
                <a:cubicBezTo>
                  <a:pt x="21600" y="2333"/>
                  <a:pt x="21600" y="1752"/>
                  <a:pt x="21520" y="1364"/>
                </a:cubicBezTo>
                <a:cubicBezTo>
                  <a:pt x="21420" y="805"/>
                  <a:pt x="21203" y="365"/>
                  <a:pt x="20927" y="162"/>
                </a:cubicBezTo>
                <a:cubicBezTo>
                  <a:pt x="20736" y="0"/>
                  <a:pt x="20449" y="0"/>
                  <a:pt x="19971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>
              <a:lnSpc>
                <a:spcPct val="100000"/>
              </a:lnSpc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20" name="Create prototype…"/>
          <p:cNvSpPr txBox="1"/>
          <p:nvPr/>
        </p:nvSpPr>
        <p:spPr>
          <a:xfrm>
            <a:off x="7420415" y="4861934"/>
            <a:ext cx="3563615" cy="19938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200526" indent="-200526">
              <a:lnSpc>
                <a:spcPct val="90000"/>
              </a:lnSpc>
              <a:spcBef>
                <a:spcPts val="1000"/>
              </a:spcBef>
              <a:buSzPct val="100000"/>
              <a:buChar char="•"/>
              <a:defRPr sz="20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Create prototype </a:t>
            </a:r>
          </a:p>
          <a:p>
            <a:pPr marL="200526" indent="-200526">
              <a:lnSpc>
                <a:spcPct val="90000"/>
              </a:lnSpc>
              <a:spcBef>
                <a:spcPts val="1000"/>
              </a:spcBef>
              <a:buSzPct val="100000"/>
              <a:buChar char="•"/>
              <a:defRPr sz="20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Display investors (T.S.U, ministry of health Russian federation ,ministry of education Russian federation )</a:t>
            </a:r>
          </a:p>
          <a:p>
            <a:pPr marL="200526" indent="-200526">
              <a:lnSpc>
                <a:spcPct val="90000"/>
              </a:lnSpc>
              <a:spcBef>
                <a:spcPts val="1000"/>
              </a:spcBef>
              <a:buSzPct val="100000"/>
              <a:buChar char="•"/>
              <a:defRPr sz="20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LAUNCHING</a:t>
            </a:r>
          </a:p>
        </p:txBody>
      </p:sp>
      <p:sp>
        <p:nvSpPr>
          <p:cNvPr id="321" name="Rounded Rectangle"/>
          <p:cNvSpPr/>
          <p:nvPr/>
        </p:nvSpPr>
        <p:spPr>
          <a:xfrm>
            <a:off x="5495953" y="1143136"/>
            <a:ext cx="1905001" cy="1905001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>
              <a:lnSpc>
                <a:spcPct val="100000"/>
              </a:lnSpc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22" name="2028"/>
          <p:cNvSpPr txBox="1"/>
          <p:nvPr/>
        </p:nvSpPr>
        <p:spPr>
          <a:xfrm>
            <a:off x="10808880" y="4309865"/>
            <a:ext cx="548829" cy="313393"/>
          </a:xfrm>
          <a:prstGeom prst="rect">
            <a:avLst/>
          </a:prstGeom>
          <a:gradFill>
            <a:gsLst>
              <a:gs pos="0">
                <a:schemeClr val="accent5">
                  <a:hueOff val="198858"/>
                  <a:satOff val="-2084"/>
                  <a:lumOff val="20614"/>
                </a:schemeClr>
              </a:gs>
              <a:gs pos="50000">
                <a:srgbClr val="A1C1E5"/>
              </a:gs>
              <a:gs pos="100000">
                <a:schemeClr val="accent5">
                  <a:hueOff val="173799"/>
                  <a:satOff val="1446"/>
                  <a:lumOff val="13545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600"/>
            </a:lvl1pPr>
          </a:lstStyle>
          <a:p>
            <a:r>
              <a:t>2028</a:t>
            </a:r>
          </a:p>
        </p:txBody>
      </p:sp>
      <p:sp>
        <p:nvSpPr>
          <p:cNvPr id="323" name="Create the program…"/>
          <p:cNvSpPr txBox="1"/>
          <p:nvPr/>
        </p:nvSpPr>
        <p:spPr>
          <a:xfrm>
            <a:off x="5621167" y="1299128"/>
            <a:ext cx="1654573" cy="15930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160421" indent="-160421">
              <a:lnSpc>
                <a:spcPct val="90000"/>
              </a:lnSpc>
              <a:spcBef>
                <a:spcPts val="1000"/>
              </a:spcBef>
              <a:buSzPct val="100000"/>
              <a:buChar char="•"/>
              <a:defRPr sz="16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Create the program </a:t>
            </a:r>
          </a:p>
          <a:p>
            <a:pPr marL="160421" indent="-160421">
              <a:lnSpc>
                <a:spcPct val="90000"/>
              </a:lnSpc>
              <a:spcBef>
                <a:spcPts val="1000"/>
              </a:spcBef>
              <a:buSzPct val="100000"/>
              <a:buChar char="•"/>
              <a:defRPr sz="16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Introduction to investors in interested suitors</a:t>
            </a:r>
          </a:p>
        </p:txBody>
      </p:sp>
      <p:sp>
        <p:nvSpPr>
          <p:cNvPr id="324" name="Present to TSU…"/>
          <p:cNvSpPr txBox="1"/>
          <p:nvPr/>
        </p:nvSpPr>
        <p:spPr>
          <a:xfrm>
            <a:off x="1032309" y="1106297"/>
            <a:ext cx="3310515" cy="19154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170447" indent="-170447">
              <a:lnSpc>
                <a:spcPct val="90000"/>
              </a:lnSpc>
              <a:spcBef>
                <a:spcPts val="1000"/>
              </a:spcBef>
              <a:buSzPct val="100000"/>
              <a:buChar char="•"/>
              <a:defRPr sz="17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Present to TSU</a:t>
            </a:r>
          </a:p>
          <a:p>
            <a:pPr marL="170447" indent="-170447">
              <a:lnSpc>
                <a:spcPct val="90000"/>
              </a:lnSpc>
              <a:spcBef>
                <a:spcPts val="1000"/>
              </a:spcBef>
              <a:buSzPct val="100000"/>
              <a:buChar char="•"/>
              <a:defRPr sz="17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Collect needed fund</a:t>
            </a:r>
          </a:p>
          <a:p>
            <a:pPr marL="170447" indent="-170447">
              <a:lnSpc>
                <a:spcPct val="90000"/>
              </a:lnSpc>
              <a:spcBef>
                <a:spcPts val="1000"/>
              </a:spcBef>
              <a:buSzPct val="100000"/>
              <a:buChar char="•"/>
              <a:defRPr sz="17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Applying into start-up project</a:t>
            </a:r>
          </a:p>
          <a:p>
            <a:pPr marL="170447" indent="-170447">
              <a:lnSpc>
                <a:spcPct val="90000"/>
              </a:lnSpc>
              <a:spcBef>
                <a:spcPts val="1000"/>
              </a:spcBef>
              <a:buSzPct val="100000"/>
              <a:buChar char="•"/>
              <a:defRPr sz="17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Finding experts(doctors, programmers, health researchers researchers institute )</a:t>
            </a:r>
          </a:p>
        </p:txBody>
      </p:sp>
      <p:cxnSp>
        <p:nvCxnSpPr>
          <p:cNvPr id="325" name="Connection Line"/>
          <p:cNvCxnSpPr>
            <a:stCxn id="312" idx="0"/>
            <a:endCxn id="313" idx="0"/>
          </p:cNvCxnSpPr>
          <p:nvPr/>
        </p:nvCxnSpPr>
        <p:spPr>
          <a:xfrm flipH="1" flipV="1">
            <a:off x="3931578" y="3602625"/>
            <a:ext cx="2516876" cy="1"/>
          </a:xfrm>
          <a:prstGeom prst="straightConnector1">
            <a:avLst/>
          </a:prstGeom>
          <a:ln w="12700">
            <a:solidFill>
              <a:schemeClr val="accent1"/>
            </a:solidFill>
            <a:miter/>
          </a:ln>
        </p:spPr>
      </p:cxnSp>
      <p:cxnSp>
        <p:nvCxnSpPr>
          <p:cNvPr id="326" name="Connection Line"/>
          <p:cNvCxnSpPr>
            <a:stCxn id="312" idx="0"/>
            <a:endCxn id="321" idx="0"/>
          </p:cNvCxnSpPr>
          <p:nvPr/>
        </p:nvCxnSpPr>
        <p:spPr>
          <a:xfrm flipV="1">
            <a:off x="6448453" y="2095636"/>
            <a:ext cx="1" cy="1506990"/>
          </a:xfrm>
          <a:prstGeom prst="straightConnector1">
            <a:avLst/>
          </a:prstGeom>
          <a:ln w="12700">
            <a:solidFill>
              <a:schemeClr val="accent1"/>
            </a:solidFill>
            <a:miter/>
          </a:ln>
        </p:spPr>
      </p:cxn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satOff val="-19091"/>
            <a:lumOff val="-11921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156;gd298f332bf_0_0"/>
          <p:cNvSpPr txBox="1">
            <a:spLocks noGrp="1"/>
          </p:cNvSpPr>
          <p:nvPr>
            <p:ph type="sldNum" sz="quarter" idx="2"/>
          </p:nvPr>
        </p:nvSpPr>
        <p:spPr>
          <a:xfrm>
            <a:off x="11078342" y="6407871"/>
            <a:ext cx="275458" cy="2621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7700" tIns="47700" rIns="47700" bIns="47700"/>
          <a:lstStyle>
            <a:lvl1pPr>
              <a:lnSpc>
                <a:spcPct val="100000"/>
              </a:lnSpc>
              <a:defRPr sz="13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15</a:t>
            </a:fld>
            <a:endParaRPr/>
          </a:p>
        </p:txBody>
      </p:sp>
      <p:sp>
        <p:nvSpPr>
          <p:cNvPr id="331" name="Google Shape;157;gd298f332bf_0_0"/>
          <p:cNvSpPr txBox="1">
            <a:spLocks noGrp="1"/>
          </p:cNvSpPr>
          <p:nvPr>
            <p:ph type="title"/>
          </p:nvPr>
        </p:nvSpPr>
        <p:spPr>
          <a:xfrm>
            <a:off x="838200" y="-311005"/>
            <a:ext cx="10515600" cy="1325601"/>
          </a:xfrm>
          <a:prstGeom prst="rect">
            <a:avLst/>
          </a:prstGeom>
        </p:spPr>
        <p:txBody>
          <a:bodyPr lIns="47700" tIns="47700" rIns="47700" bIns="47700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t>KPI</a:t>
            </a:r>
          </a:p>
        </p:txBody>
      </p:sp>
      <p:graphicFrame>
        <p:nvGraphicFramePr>
          <p:cNvPr id="332" name="Google Shape;159;gd298f332bf_0_0"/>
          <p:cNvGraphicFramePr/>
          <p:nvPr/>
        </p:nvGraphicFramePr>
        <p:xfrm>
          <a:off x="366293" y="1082486"/>
          <a:ext cx="11262755" cy="513555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54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96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4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34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034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532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034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7834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44686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</a:t>
                      </a:r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 of milestone</a:t>
                      </a:r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0" marR="0" marT="0" marB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5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2023</a:t>
                      </a:r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5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2024</a:t>
                      </a:r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5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2025</a:t>
                      </a:r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5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2026</a:t>
                      </a:r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5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2027</a:t>
                      </a:r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5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2028</a:t>
                      </a:r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8915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5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</a:t>
                      </a:r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Start-up(for b1 million)contact investors[T.S.U]present and collect funds</a:t>
                      </a:r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0" marR="0" marT="0" marB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5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5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5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5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5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5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245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5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</a:t>
                      </a:r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Hire experts</a:t>
                      </a:r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0" marR="0" marT="0" marB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5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5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5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5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5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5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0249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5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</a:t>
                      </a:r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1st presentation, creating and testing the application</a:t>
                      </a:r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0" marR="0" marT="0" marB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5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5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5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5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5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5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245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5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</a:t>
                      </a:r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2nd, 3rd testing </a:t>
                      </a:r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0" marR="0" marT="0" marB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5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5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5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5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5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5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245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5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</a:t>
                      </a:r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Launching the application. </a:t>
                      </a:r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0" marR="0" marT="0" marB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5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5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5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5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5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5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121900" marR="121900" marT="121900" marB="1219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33" name="Rectangle"/>
          <p:cNvSpPr/>
          <p:nvPr/>
        </p:nvSpPr>
        <p:spPr>
          <a:xfrm>
            <a:off x="5275345" y="2523829"/>
            <a:ext cx="1641310" cy="1208585"/>
          </a:xfrm>
          <a:prstGeom prst="rect">
            <a:avLst/>
          </a:prstGeom>
          <a:solidFill>
            <a:srgbClr val="CD492B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>
              <a:lnSpc>
                <a:spcPct val="100000"/>
              </a:lnSpc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34" name="Rectangle"/>
          <p:cNvSpPr/>
          <p:nvPr/>
        </p:nvSpPr>
        <p:spPr>
          <a:xfrm>
            <a:off x="6874395" y="3761149"/>
            <a:ext cx="1817104" cy="647397"/>
          </a:xfrm>
          <a:prstGeom prst="rect">
            <a:avLst/>
          </a:prstGeom>
          <a:solidFill>
            <a:srgbClr val="FF8C82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>
              <a:lnSpc>
                <a:spcPct val="100000"/>
              </a:lnSpc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35" name="Rectangle"/>
          <p:cNvSpPr/>
          <p:nvPr/>
        </p:nvSpPr>
        <p:spPr>
          <a:xfrm>
            <a:off x="8645860" y="4389951"/>
            <a:ext cx="1830627" cy="775862"/>
          </a:xfrm>
          <a:prstGeom prst="rect">
            <a:avLst/>
          </a:prstGeom>
          <a:solidFill>
            <a:srgbClr val="FFC777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>
              <a:lnSpc>
                <a:spcPct val="100000"/>
              </a:lnSpc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36" name="Rectangle"/>
          <p:cNvSpPr/>
          <p:nvPr/>
        </p:nvSpPr>
        <p:spPr>
          <a:xfrm>
            <a:off x="10464653" y="5782782"/>
            <a:ext cx="1113927" cy="633874"/>
          </a:xfrm>
          <a:prstGeom prst="rect">
            <a:avLst/>
          </a:prstGeom>
          <a:solidFill>
            <a:srgbClr val="B1DD8B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>
              <a:lnSpc>
                <a:spcPct val="100000"/>
              </a:lnSpc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37" name="Rectangle"/>
          <p:cNvSpPr/>
          <p:nvPr/>
        </p:nvSpPr>
        <p:spPr>
          <a:xfrm>
            <a:off x="9829558" y="5140012"/>
            <a:ext cx="1177590" cy="641603"/>
          </a:xfrm>
          <a:prstGeom prst="rect">
            <a:avLst/>
          </a:prstGeom>
          <a:solidFill>
            <a:srgbClr val="FFF994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>
              <a:lnSpc>
                <a:spcPct val="100000"/>
              </a:lnSpc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Off val="10098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156;gd298f332bf_0_0"/>
          <p:cNvSpPr txBox="1">
            <a:spLocks noGrp="1"/>
          </p:cNvSpPr>
          <p:nvPr>
            <p:ph type="sldNum" sz="quarter" idx="2"/>
          </p:nvPr>
        </p:nvSpPr>
        <p:spPr>
          <a:xfrm>
            <a:off x="11078342" y="6407871"/>
            <a:ext cx="275458" cy="2621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7700" tIns="47700" rIns="47700" bIns="47700"/>
          <a:lstStyle>
            <a:lvl1pPr>
              <a:lnSpc>
                <a:spcPct val="100000"/>
              </a:lnSpc>
              <a:defRPr sz="13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16</a:t>
            </a:fld>
            <a:endParaRPr/>
          </a:p>
        </p:txBody>
      </p:sp>
      <p:sp>
        <p:nvSpPr>
          <p:cNvPr id="342" name="Google Shape;157;gd298f332bf_0_0"/>
          <p:cNvSpPr txBox="1">
            <a:spLocks noGrp="1"/>
          </p:cNvSpPr>
          <p:nvPr>
            <p:ph type="title"/>
          </p:nvPr>
        </p:nvSpPr>
        <p:spPr>
          <a:xfrm>
            <a:off x="1027516" y="-501806"/>
            <a:ext cx="10515601" cy="1650144"/>
          </a:xfrm>
          <a:prstGeom prst="rect">
            <a:avLst/>
          </a:prstGeom>
        </p:spPr>
        <p:txBody>
          <a:bodyPr lIns="47700" tIns="47700" rIns="47700" bIns="47700"/>
          <a:lstStyle>
            <a:lvl1pPr>
              <a:defRPr sz="4100">
                <a:solidFill>
                  <a:srgbClr val="000000"/>
                </a:solidFill>
              </a:defRPr>
            </a:lvl1pPr>
          </a:lstStyle>
          <a:p>
            <a:r>
              <a:t>Resources</a:t>
            </a:r>
          </a:p>
        </p:txBody>
      </p:sp>
      <p:sp>
        <p:nvSpPr>
          <p:cNvPr id="343" name="Google Shape;157;gd298f332bf_0_0"/>
          <p:cNvSpPr txBox="1"/>
          <p:nvPr/>
        </p:nvSpPr>
        <p:spPr>
          <a:xfrm>
            <a:off x="625352" y="703783"/>
            <a:ext cx="10724934" cy="6180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7700" tIns="47700" rIns="47700" bIns="47700" anchor="ctr">
            <a:spAutoFit/>
          </a:bodyPr>
          <a:lstStyle/>
          <a:p>
            <a:pPr marL="481263" indent="-481263">
              <a:buSzPct val="100000"/>
              <a:buAutoNum type="arabicPeriod"/>
              <a:defRPr sz="3600" b="1" u="sng">
                <a:solidFill>
                  <a:srgbClr val="535353"/>
                </a:solidFill>
              </a:defRPr>
            </a:pPr>
            <a:r>
              <a:t>Administrative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400" b="1">
                <a:latin typeface="+mn-lt"/>
                <a:ea typeface="+mn-ea"/>
                <a:cs typeface="+mn-cs"/>
                <a:sym typeface="Calibri"/>
              </a:defRPr>
            </a:pPr>
            <a:r>
              <a:t>Ministry of education Tula and Russian federation, ministry of health Russian federation, University rectorat T.S.U and other universities</a:t>
            </a:r>
          </a:p>
          <a:p>
            <a:pPr marL="481263" indent="-481263">
              <a:buSzPct val="100000"/>
              <a:buAutoNum type="arabicPeriod" startAt="2"/>
              <a:defRPr sz="3600" b="1" u="sng">
                <a:gradFill flip="none" rotWithShape="1">
                  <a:gsLst>
                    <a:gs pos="0">
                      <a:schemeClr val="accent3">
                        <a:lumOff val="17344"/>
                      </a:schemeClr>
                    </a:gs>
                    <a:gs pos="50000">
                      <a:srgbClr val="C7C7C7"/>
                    </a:gs>
                    <a:gs pos="100000">
                      <a:schemeClr val="accent3">
                        <a:lumOff val="10616"/>
                      </a:schemeClr>
                    </a:gs>
                  </a:gsLst>
                  <a:lin ang="5400000" scaled="0"/>
                </a:gradFill>
              </a:defRPr>
            </a:pPr>
            <a:r>
              <a:t>Financial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400" b="1">
                <a:latin typeface="+mn-lt"/>
                <a:ea typeface="+mn-ea"/>
                <a:cs typeface="+mn-cs"/>
                <a:sym typeface="Calibri"/>
              </a:defRPr>
            </a:pPr>
            <a:r>
              <a:t>Stockholders, private and government universities, scientific research institutes interested in the improvement of medical education and knowledge </a:t>
            </a:r>
          </a:p>
          <a:p>
            <a:pPr marL="481263" indent="-481263">
              <a:buSzPct val="100000"/>
              <a:buAutoNum type="arabicPeriod" startAt="3"/>
              <a:defRPr sz="3600" b="1" u="sng">
                <a:gradFill flip="none" rotWithShape="1">
                  <a:gsLst>
                    <a:gs pos="0">
                      <a:schemeClr val="accent4">
                        <a:hueOff val="-406799"/>
                        <a:lumOff val="30382"/>
                      </a:schemeClr>
                    </a:gs>
                    <a:gs pos="50000">
                      <a:srgbClr val="FFD58D"/>
                    </a:gs>
                    <a:gs pos="100000">
                      <a:schemeClr val="accent4">
                        <a:hueOff val="-362075"/>
                        <a:lumOff val="23565"/>
                      </a:schemeClr>
                    </a:gs>
                  </a:gsLst>
                  <a:lin ang="5400000" scaled="0"/>
                </a:gradFill>
              </a:defRPr>
            </a:pPr>
            <a:r>
              <a:t>Information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400" b="1">
                <a:latin typeface="+mn-lt"/>
                <a:ea typeface="+mn-ea"/>
                <a:cs typeface="+mn-cs"/>
                <a:sym typeface="Calibri"/>
              </a:defRPr>
            </a:pPr>
            <a:r>
              <a:t>Media and public relations, marketing, distribution in universities </a:t>
            </a:r>
          </a:p>
          <a:p>
            <a:pPr marL="481263" indent="-481263">
              <a:buSzPct val="100000"/>
              <a:buAutoNum type="arabicPeriod" startAt="4"/>
              <a:defRPr sz="3600" b="1" u="sng">
                <a:gradFill flip="none" rotWithShape="1">
                  <a:gsLst>
                    <a:gs pos="0">
                      <a:schemeClr val="accent6">
                        <a:hueOff val="286552"/>
                        <a:satOff val="-5983"/>
                        <a:lumOff val="26183"/>
                      </a:schemeClr>
                    </a:gs>
                    <a:gs pos="50000">
                      <a:srgbClr val="A9CD97"/>
                    </a:gs>
                    <a:gs pos="100000">
                      <a:schemeClr val="accent6">
                        <a:hueOff val="266559"/>
                        <a:satOff val="-2836"/>
                        <a:lumOff val="17637"/>
                      </a:schemeClr>
                    </a:gs>
                  </a:gsLst>
                  <a:lin ang="5400000" scaled="0"/>
                </a:gradFill>
              </a:defRPr>
            </a:pPr>
            <a:r>
              <a:t>Other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400" b="1">
                <a:latin typeface="+mn-lt"/>
                <a:ea typeface="+mn-ea"/>
                <a:cs typeface="+mn-cs"/>
                <a:sym typeface="Calibri"/>
              </a:defRPr>
            </a:pPr>
            <a:r>
              <a:t>Online market place 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Off val="10098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164;p9"/>
          <p:cNvSpPr txBox="1">
            <a:spLocks noGrp="1"/>
          </p:cNvSpPr>
          <p:nvPr>
            <p:ph type="title"/>
          </p:nvPr>
        </p:nvSpPr>
        <p:spPr>
          <a:xfrm>
            <a:off x="838200" y="-339218"/>
            <a:ext cx="10515600" cy="1325564"/>
          </a:xfrm>
          <a:prstGeom prst="rect">
            <a:avLst/>
          </a:prstGeom>
        </p:spPr>
        <p:txBody>
          <a:bodyPr lIns="47700" tIns="47700" rIns="47700" bIns="47700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t>Stakeholder map</a:t>
            </a:r>
          </a:p>
        </p:txBody>
      </p:sp>
      <p:sp>
        <p:nvSpPr>
          <p:cNvPr id="348" name="Google Shape;166;p9"/>
          <p:cNvSpPr txBox="1">
            <a:spLocks noGrp="1"/>
          </p:cNvSpPr>
          <p:nvPr>
            <p:ph type="sldNum" sz="quarter" idx="2"/>
          </p:nvPr>
        </p:nvSpPr>
        <p:spPr>
          <a:xfrm>
            <a:off x="10991427" y="6361603"/>
            <a:ext cx="362374" cy="35462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7700" tIns="47700" rIns="47700" bIns="47700"/>
          <a:lstStyle/>
          <a:p>
            <a:fld id="{86CB4B4D-7CA3-9044-876B-883B54F8677D}" type="slidenum">
              <a:t>17</a:t>
            </a:fld>
            <a:endParaRPr/>
          </a:p>
        </p:txBody>
      </p:sp>
      <p:pic>
        <p:nvPicPr>
          <p:cNvPr id="349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6569" y="514746"/>
            <a:ext cx="7877957" cy="5828528"/>
          </a:xfrm>
          <a:prstGeom prst="rect">
            <a:avLst/>
          </a:prstGeom>
          <a:ln w="12700">
            <a:miter lim="400000"/>
          </a:ln>
        </p:spPr>
      </p:pic>
      <p:sp>
        <p:nvSpPr>
          <p:cNvPr id="350" name="T.S.U"/>
          <p:cNvSpPr txBox="1"/>
          <p:nvPr/>
        </p:nvSpPr>
        <p:spPr>
          <a:xfrm>
            <a:off x="2929866" y="1987450"/>
            <a:ext cx="887887" cy="4247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2300">
                <a:solidFill>
                  <a:srgbClr val="000000"/>
                </a:solidFill>
              </a:defRPr>
            </a:lvl1pPr>
          </a:lstStyle>
          <a:p>
            <a:r>
              <a:t>T.S.U</a:t>
            </a:r>
          </a:p>
        </p:txBody>
      </p:sp>
      <p:sp>
        <p:nvSpPr>
          <p:cNvPr id="351" name="Ministry Health, Ministry education Russia federation"/>
          <p:cNvSpPr txBox="1"/>
          <p:nvPr/>
        </p:nvSpPr>
        <p:spPr>
          <a:xfrm>
            <a:off x="5919516" y="3532639"/>
            <a:ext cx="2926565" cy="1301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lvl="1" indent="228600"/>
            <a:r>
              <a:rPr sz="1900">
                <a:solidFill>
                  <a:srgbClr val="000000"/>
                </a:solidFill>
              </a:rPr>
              <a:t>Ministry Health, Ministry education Russia federation 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Off val="10098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164;p9"/>
          <p:cNvSpPr txBox="1">
            <a:spLocks noGrp="1"/>
          </p:cNvSpPr>
          <p:nvPr>
            <p:ph type="title"/>
          </p:nvPr>
        </p:nvSpPr>
        <p:spPr>
          <a:xfrm>
            <a:off x="1796226" y="7753313"/>
            <a:ext cx="8167909" cy="1325564"/>
          </a:xfrm>
          <a:prstGeom prst="rect">
            <a:avLst/>
          </a:prstGeom>
        </p:spPr>
        <p:txBody>
          <a:bodyPr lIns="47700" tIns="47700" rIns="47700" bIns="47700"/>
          <a:lstStyle>
            <a:lvl1pPr>
              <a:defRPr b="0" u="none"/>
            </a:lvl1pPr>
          </a:lstStyle>
          <a:p>
            <a:r>
              <a:t>Roles in the Team</a:t>
            </a:r>
          </a:p>
        </p:txBody>
      </p:sp>
      <p:sp>
        <p:nvSpPr>
          <p:cNvPr id="356" name="Google Shape;166;p9"/>
          <p:cNvSpPr txBox="1">
            <a:spLocks noGrp="1"/>
          </p:cNvSpPr>
          <p:nvPr>
            <p:ph type="sldNum" sz="quarter" idx="2"/>
          </p:nvPr>
        </p:nvSpPr>
        <p:spPr>
          <a:xfrm>
            <a:off x="11078342" y="6407833"/>
            <a:ext cx="275458" cy="26216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7700" tIns="47700" rIns="47700" bIns="47700"/>
          <a:lstStyle>
            <a:lvl1pPr>
              <a:lnSpc>
                <a:spcPct val="100000"/>
              </a:lnSpc>
              <a:defRPr sz="13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18</a:t>
            </a:fld>
            <a:endParaRPr/>
          </a:p>
        </p:txBody>
      </p:sp>
      <p:sp>
        <p:nvSpPr>
          <p:cNvPr id="357" name="Google Shape;167;p9"/>
          <p:cNvSpPr txBox="1"/>
          <p:nvPr/>
        </p:nvSpPr>
        <p:spPr>
          <a:xfrm>
            <a:off x="9764360" y="318541"/>
            <a:ext cx="1998358" cy="865755"/>
          </a:xfrm>
          <a:prstGeom prst="rect">
            <a:avLst/>
          </a:prstGeom>
          <a:solidFill>
            <a:srgbClr val="831100"/>
          </a:solidFill>
          <a:ln w="12700">
            <a:miter lim="400000"/>
          </a:ln>
          <a:effectLst>
            <a:outerShdw blurRad="381000" dist="114300" rotWithShape="0">
              <a:srgbClr val="000000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7700" tIns="47700" rIns="47700" bIns="47700">
            <a:spAutoFit/>
          </a:bodyPr>
          <a:lstStyle/>
          <a:p>
            <a:pPr>
              <a:defRPr sz="1200" b="1"/>
            </a:pPr>
            <a:r>
              <a:t>ТУЛЬСКИЙ ГОСУДАРСТВЕННЫЙ</a:t>
            </a:r>
            <a:endParaRPr sz="2400"/>
          </a:p>
          <a:p>
            <a:pPr>
              <a:defRPr sz="1200" b="1"/>
            </a:pPr>
            <a:r>
              <a:t>УНИВЕРСИТЕТ</a:t>
            </a:r>
          </a:p>
        </p:txBody>
      </p:sp>
      <p:sp>
        <p:nvSpPr>
          <p:cNvPr id="358" name="TextBox 3"/>
          <p:cNvSpPr txBox="1"/>
          <p:nvPr/>
        </p:nvSpPr>
        <p:spPr>
          <a:xfrm>
            <a:off x="423754" y="1855186"/>
            <a:ext cx="1935894" cy="653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4400">
                <a:blipFill rotWithShape="1">
                  <a:blip r:embed="rId3"/>
                  <a:srcRect/>
                  <a:tile tx="0" ty="0" sx="100000" sy="100000" flip="none" algn="tl"/>
                </a:blip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Worker</a:t>
            </a:r>
          </a:p>
        </p:txBody>
      </p:sp>
      <p:sp>
        <p:nvSpPr>
          <p:cNvPr id="359" name="TextBox 4"/>
          <p:cNvSpPr txBox="1"/>
          <p:nvPr/>
        </p:nvSpPr>
        <p:spPr>
          <a:xfrm>
            <a:off x="350976" y="2903847"/>
            <a:ext cx="5274262" cy="2761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>
                <a:solidFill>
                  <a:srgbClr val="000000"/>
                </a:solidFill>
              </a:defRPr>
            </a:pPr>
            <a:r>
              <a:t>ANNA ULIANOVA  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T.S.U/ MEDICAL INSTITUTE 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ELVIRA SHAKHOVA 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T.S.U/MEDICAL INSTITUTE 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ELENA ULIANOVA 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T.S.U/MEDICAL INSTITUTE </a:t>
            </a:r>
          </a:p>
        </p:txBody>
      </p:sp>
      <p:sp>
        <p:nvSpPr>
          <p:cNvPr id="360" name="TextBox 7"/>
          <p:cNvSpPr txBox="1"/>
          <p:nvPr/>
        </p:nvSpPr>
        <p:spPr>
          <a:xfrm>
            <a:off x="4421428" y="1855186"/>
            <a:ext cx="2609671" cy="653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440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Manager</a:t>
            </a:r>
          </a:p>
        </p:txBody>
      </p:sp>
      <p:sp>
        <p:nvSpPr>
          <p:cNvPr id="361" name="TextBox 8"/>
          <p:cNvSpPr txBox="1"/>
          <p:nvPr/>
        </p:nvSpPr>
        <p:spPr>
          <a:xfrm>
            <a:off x="4372400" y="2996008"/>
            <a:ext cx="4163088" cy="865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>
                <a:solidFill>
                  <a:srgbClr val="000000"/>
                </a:solidFill>
              </a:defRPr>
            </a:pPr>
            <a:r>
              <a:t>GLEB AKULININ 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T.S.U ELECTRIC ENGINEERS</a:t>
            </a:r>
          </a:p>
        </p:txBody>
      </p:sp>
      <p:sp>
        <p:nvSpPr>
          <p:cNvPr id="362" name="TextBox 11"/>
          <p:cNvSpPr txBox="1"/>
          <p:nvPr/>
        </p:nvSpPr>
        <p:spPr>
          <a:xfrm>
            <a:off x="8376991" y="1855186"/>
            <a:ext cx="1568175" cy="653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4400">
                <a:solidFill>
                  <a:schemeClr val="accent2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CEO</a:t>
            </a:r>
          </a:p>
        </p:txBody>
      </p:sp>
      <p:sp>
        <p:nvSpPr>
          <p:cNvPr id="363" name="TextBox 15"/>
          <p:cNvSpPr txBox="1"/>
          <p:nvPr/>
        </p:nvSpPr>
        <p:spPr>
          <a:xfrm>
            <a:off x="8355936" y="2996008"/>
            <a:ext cx="3601293" cy="865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>
                <a:solidFill>
                  <a:srgbClr val="000000"/>
                </a:solidFill>
              </a:defRPr>
            </a:pPr>
            <a:r>
              <a:t>HENDRIN JUMAA 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T.S.U/ MEDICAL INSTITUTE 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1_Тема Office">
  <a:themeElements>
    <a:clrScheme name="1_Тема Office">
      <a:dk1>
        <a:srgbClr val="FFFFFF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1_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1_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7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1_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1_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1_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7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18</Slides>
  <Notes>6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1_Тема Office</vt:lpstr>
      <vt:lpstr>VR-MEDICAL EDUCATION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Benefit and Responsibility Matrix</vt:lpstr>
      <vt:lpstr>OBJECT MODEL</vt:lpstr>
      <vt:lpstr>ROADMAP</vt:lpstr>
      <vt:lpstr>KPI</vt:lpstr>
      <vt:lpstr>Resources</vt:lpstr>
      <vt:lpstr>Stakeholder map</vt:lpstr>
      <vt:lpstr>Roles in the Team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VR-MEDICAL EDUCATION </dc:title>
  <cp:lastModifiedBy>KHENDRIN JUMAA</cp:lastModifiedBy>
  <cp:revision>1</cp:revision>
  <dcterms:modified xsi:type="dcterms:W3CDTF">2023-08-05T13:17:17Z</dcterms:modified>
</cp:coreProperties>
</file>