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Nuni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5" roundtripDataSignature="AMtx7mhRagBrUa1t3qP77HpRz4UOigni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18C7EF-92E8-45E4-AC1F-FB2C6DAE8B7B}">
  <a:tblStyle styleId="{8218C7EF-92E8-45E4-AC1F-FB2C6DAE8B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Nunito-italic.fntdata"/><Relationship Id="rId10" Type="http://schemas.openxmlformats.org/officeDocument/2006/relationships/slide" Target="slides/slide4.xml"/><Relationship Id="rId32" Type="http://schemas.openxmlformats.org/officeDocument/2006/relationships/font" Target="fonts/Nunito-bold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Nunito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I8yR2ZVy5DTYRL2LU6x8u6SMIoL468aMmEEJc3rRjfA/edit?usp=drive_link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e120c5a0e06e4d4188e5e01b9c4467bd" TargetMode="External"/><Relationship Id="rId3" Type="http://schemas.openxmlformats.org/officeDocument/2006/relationships/hyperlink" Target="https://intensive22aw.notion.site/5df9d71615d646d092fe6bd1f5d6cc39" TargetMode="External"/><Relationship Id="rId4" Type="http://schemas.openxmlformats.org/officeDocument/2006/relationships/hyperlink" Target="https://intensive22aw.notion.site/Lean-Startup-Canvas-e1e5f9d5c96a4352afe19c32348154f7" TargetMode="External"/><Relationship Id="rId5" Type="http://schemas.openxmlformats.org/officeDocument/2006/relationships/hyperlink" Target="https://youtu.be/HyMY7T3EEto?t=2520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2aw.notion.site/eefd5c665e07419889d965fc0dc4c8c7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презентации вы можете использовать любой дизайн, который вам нравится. Шаблон предназначен для копирования!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 титульном слайде укажите: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название вашего проекта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ваш вуз (принятую аббревиатуру)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-RU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Шаблон К1 Заказная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42b1760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142b1760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1a75f5357f_0_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1a75f5357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19eaf25c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219eaf25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19eaf25c2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219eaf25c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219eaf25c2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219eaf25c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219eaf25c2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3219eaf25c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219eaf25c2_0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219eaf25c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219eaf25c2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219eaf25c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42b1760a5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142b1760a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42b1760a5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142b1760a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a4625fcd77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2a4625fcd77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a4625fcd77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2a4625fcd7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-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-RU"/>
            </a:br>
            <a:r>
              <a:rPr lang="ru-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-RU"/>
            </a:br>
            <a:r>
              <a:rPr lang="ru-RU"/>
              <a:t>О том, как ответить на вопросы выше, читайте с статье:</a:t>
            </a:r>
            <a:r>
              <a:rPr lang="ru-RU" u="sng">
                <a:solidFill>
                  <a:schemeClr val="hlink"/>
                </a:solidFill>
                <a:hlinkClick r:id="rId2"/>
              </a:rPr>
              <a:t> Введение в бизнес-модели</a:t>
            </a:r>
            <a:endParaRPr/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-RU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b="1" lang="ru-RU"/>
            </a:br>
            <a:r>
              <a:rPr lang="ru-RU"/>
              <a:t>1.</a:t>
            </a:r>
            <a:r>
              <a:rPr b="1" lang="ru-RU"/>
              <a:t> </a:t>
            </a: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-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Введение в бизнес-модели</a:t>
            </a: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-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Lean Startup Canvas</a:t>
            </a:r>
            <a:b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-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Экономика проекта и модели монетизации</a:t>
            </a: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1a75f5357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1a75f5357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b9c1815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1b9c1815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1a75f5357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1a75f5357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a4625fcd77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2a4625fcd77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Чтобы узнать, как посчитать объем рынка, познакомьтесь с материалом ниже: </a:t>
            </a:r>
            <a:r>
              <a:rPr lang="ru-RU" u="sng">
                <a:solidFill>
                  <a:schemeClr val="hlink"/>
                </a:solidFill>
                <a:hlinkClick r:id="rId2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1a75f5357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1a75f5357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1a75f5357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1a75f5357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a4625fcd77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2a4625fcd77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Но ни в коем случае ничего не придумывайте и не вводите ваших зрителей в заблуждение!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3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type="title"/>
          </p:nvPr>
        </p:nvSpPr>
        <p:spPr>
          <a:xfrm>
            <a:off x="628650" y="1"/>
            <a:ext cx="7886700" cy="1003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" type="body"/>
          </p:nvPr>
        </p:nvSpPr>
        <p:spPr>
          <a:xfrm>
            <a:off x="645460" y="1099297"/>
            <a:ext cx="7869891" cy="3533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623888" y="1282306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623888" y="3442100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/>
          <p:nvPr>
            <p:ph type="title"/>
          </p:nvPr>
        </p:nvSpPr>
        <p:spPr>
          <a:xfrm>
            <a:off x="628650" y="1"/>
            <a:ext cx="7886700" cy="1003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629841" y="27384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3" type="body"/>
          </p:nvPr>
        </p:nvSpPr>
        <p:spPr>
          <a:xfrm>
            <a:off x="4629152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8"/>
          <p:cNvSpPr txBox="1"/>
          <p:nvPr>
            <p:ph idx="4" type="body"/>
          </p:nvPr>
        </p:nvSpPr>
        <p:spPr>
          <a:xfrm>
            <a:off x="4629152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628650" y="1"/>
            <a:ext cx="7886700" cy="1003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idx="1" type="body"/>
          </p:nvPr>
        </p:nvSpPr>
        <p:spPr>
          <a:xfrm>
            <a:off x="3887391" y="740571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21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/>
          <p:nvPr>
            <p:ph idx="2" type="pic"/>
          </p:nvPr>
        </p:nvSpPr>
        <p:spPr>
          <a:xfrm>
            <a:off x="3887391" y="740571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22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/>
          <p:nvPr>
            <p:ph type="title"/>
          </p:nvPr>
        </p:nvSpPr>
        <p:spPr>
          <a:xfrm>
            <a:off x="628650" y="1"/>
            <a:ext cx="7886700" cy="1003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" type="body"/>
          </p:nvPr>
        </p:nvSpPr>
        <p:spPr>
          <a:xfrm rot="5400000">
            <a:off x="2813693" y="-1068936"/>
            <a:ext cx="3533426" cy="7869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4"/>
          <p:cNvSpPr txBox="1"/>
          <p:nvPr>
            <p:ph type="title"/>
          </p:nvPr>
        </p:nvSpPr>
        <p:spPr>
          <a:xfrm rot="5400000">
            <a:off x="5350074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" type="body"/>
          </p:nvPr>
        </p:nvSpPr>
        <p:spPr>
          <a:xfrm rot="5400000">
            <a:off x="1349575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a4625fcd77_1_4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7" name="Google Shape;87;g2a4625fcd77_1_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4625fcd77_1_1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0" name="Google Shape;90;g2a4625fcd77_1_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2"/>
          <p:cNvSpPr txBox="1"/>
          <p:nvPr>
            <p:ph idx="1" type="body"/>
          </p:nvPr>
        </p:nvSpPr>
        <p:spPr>
          <a:xfrm>
            <a:off x="645460" y="1099297"/>
            <a:ext cx="7869891" cy="3533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" name="Google Shape;11;p12"/>
          <p:cNvSpPr txBox="1"/>
          <p:nvPr>
            <p:ph type="title"/>
          </p:nvPr>
        </p:nvSpPr>
        <p:spPr>
          <a:xfrm>
            <a:off x="628650" y="1"/>
            <a:ext cx="7886700" cy="1003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620488" y="127202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ru-RU"/>
              <a:t>Quiz-мастерская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0493"/>
              <a:buFont typeface="Arial"/>
              <a:buNone/>
            </a:pPr>
            <a:r>
              <a:rPr lang="ru-RU" sz="3600">
                <a:latin typeface="Arial"/>
                <a:ea typeface="Arial"/>
                <a:cs typeface="Arial"/>
                <a:sym typeface="Arial"/>
              </a:rPr>
              <a:t>Промежуточные результаты </a:t>
            </a:r>
            <a:br>
              <a:rPr lang="ru-RU" sz="3600">
                <a:latin typeface="Arial"/>
                <a:ea typeface="Arial"/>
                <a:cs typeface="Arial"/>
                <a:sym typeface="Arial"/>
              </a:rPr>
            </a:br>
            <a:r>
              <a:rPr lang="ru-RU" sz="3600">
                <a:latin typeface="Arial"/>
                <a:ea typeface="Arial"/>
                <a:cs typeface="Arial"/>
                <a:sym typeface="Arial"/>
              </a:rPr>
              <a:t>этапа «Разработка»</a:t>
            </a:r>
            <a:endParaRPr b="1"/>
          </a:p>
        </p:txBody>
      </p:sp>
      <p:sp>
        <p:nvSpPr>
          <p:cNvPr id="96" name="Google Shape;96;p1"/>
          <p:cNvSpPr txBox="1"/>
          <p:nvPr>
            <p:ph idx="1" type="subTitle"/>
          </p:nvPr>
        </p:nvSpPr>
        <p:spPr>
          <a:xfrm>
            <a:off x="1143000" y="309437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400"/>
              <a:buNone/>
            </a:pPr>
            <a:r>
              <a:rPr b="1" lang="ru-RU">
                <a:solidFill>
                  <a:srgbClr val="009999"/>
                </a:solidFill>
              </a:rPr>
              <a:t>ФГБОУ ВО «Армавирский государственный педагогический университет»</a:t>
            </a:r>
            <a:endParaRPr b="1">
              <a:solidFill>
                <a:srgbClr val="009999"/>
              </a:solidFill>
            </a:endParaRPr>
          </a:p>
        </p:txBody>
      </p:sp>
      <p:sp>
        <p:nvSpPr>
          <p:cNvPr id="97" name="Google Shape;97;p1"/>
          <p:cNvSpPr txBox="1"/>
          <p:nvPr>
            <p:ph idx="4294967295" type="subTitle"/>
          </p:nvPr>
        </p:nvSpPr>
        <p:spPr>
          <a:xfrm>
            <a:off x="0" y="4164013"/>
            <a:ext cx="85217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Инициативная разработка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:\САЙТ\image\FON\Левандовский\archive\Логотип АГПУ 2024 объёмный бирюзовый.png" id="98" name="Google Shape;9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1739" y="251937"/>
            <a:ext cx="2649895" cy="928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rPr b="1" lang="ru-RU"/>
              <a:t>Пользователь и его проблема</a:t>
            </a:r>
            <a:endParaRPr b="1"/>
          </a:p>
        </p:txBody>
      </p:sp>
      <p:sp>
        <p:nvSpPr>
          <p:cNvPr id="104" name="Google Shape;104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rPr lang="ru-RU" sz="2000"/>
              <a:t>Наши пользователи – педагоги различных уровней образования. У пользователей есть </a:t>
            </a:r>
            <a:r>
              <a:rPr lang="ru-RU" sz="2000">
                <a:solidFill>
                  <a:srgbClr val="000000"/>
                </a:solidFill>
              </a:rPr>
              <a:t>потребность </a:t>
            </a:r>
            <a:r>
              <a:rPr lang="ru-RU" sz="2000"/>
              <a:t>проводить различные мероприятия, на которых необходимо использовать викторины, опросы и т.д. Но они не могут использовать существующие решения из-за их высокой стоимости или недостаточного функционала. </a:t>
            </a:r>
            <a:endParaRPr sz="2000"/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3590" r="0" t="11007"/>
          <a:stretch/>
        </p:blipFill>
        <p:spPr>
          <a:xfrm>
            <a:off x="4421150" y="2801200"/>
            <a:ext cx="4761374" cy="234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САЙТ\image\FON\Левандовский\archive\Логотип АГПУ 2024 объёмный бирюзовый.png" id="106" name="Google Shape;10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09926" y="1"/>
            <a:ext cx="2034073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rPr b="1" lang="ru-RU"/>
              <a:t>Решение</a:t>
            </a:r>
            <a:endParaRPr b="1"/>
          </a:p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 sz="2000"/>
              <a:t>Наше решение</a:t>
            </a:r>
            <a:r>
              <a:rPr lang="ru-RU" sz="2000"/>
              <a:t> - достаточно купить один раз и далее пользоваться неограниченно. 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/>
              <a:t>Платить придётся только за новые версии. 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/>
              <a:t>Также наше решение можно установить на локальный сервер организации.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/>
              <a:t>Наше решение будет разрабатываться при помощи популярных бесплатных web-технологий, таких как: HTML/CSS/JS, Compose Multiplatform, Spring, PHP, PostgreSQL.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</p:txBody>
      </p:sp>
      <p:pic>
        <p:nvPicPr>
          <p:cNvPr descr="C:\Users\student\Desktop\HTML5_logo_and_wordmark.svg.png" id="113" name="Google Shape;1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241" y="3957257"/>
            <a:ext cx="793102" cy="7931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roid Developers Blog: Announcing Jetpack Compose Alpha!" id="114" name="Google Shape;11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9268" y="3781912"/>
            <a:ext cx="1034641" cy="111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ring Framework - что это за фреймворк для Java и зачем нужен" id="115" name="Google Shape;11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35085" y="4133469"/>
            <a:ext cx="1967891" cy="506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stgreSQL — Википедия" id="116" name="Google Shape;11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74340" y="3965049"/>
            <a:ext cx="844509" cy="8705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P — Википедия" id="117" name="Google Shape;11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63683" y="3965517"/>
            <a:ext cx="1421192" cy="767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САЙТ\image\FON\Левандовский\archive\Логотип АГПУ 2024 объёмный бирюзовый.png" id="118" name="Google Shape;118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09926" y="1"/>
            <a:ext cx="2034073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42b1760a5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rPr b="1" lang="ru-RU"/>
              <a:t>Решение</a:t>
            </a:r>
            <a:endParaRPr b="1"/>
          </a:p>
        </p:txBody>
      </p:sp>
      <p:sp>
        <p:nvSpPr>
          <p:cNvPr id="124" name="Google Shape;124;g3142b1760a5_0_0"/>
          <p:cNvSpPr txBox="1"/>
          <p:nvPr>
            <p:ph idx="1" type="body"/>
          </p:nvPr>
        </p:nvSpPr>
        <p:spPr>
          <a:xfrm>
            <a:off x="311700" y="1152475"/>
            <a:ext cx="8520600" cy="3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None/>
            </a:pPr>
            <a:r>
              <a:rPr b="1" lang="ru-RU" sz="2000"/>
              <a:t>ВОЗМОЖНОСТИ «Quiz-мастерской»</a:t>
            </a:r>
            <a:endParaRPr b="1" sz="2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None/>
            </a:pPr>
            <a:r>
              <a:t/>
            </a:r>
            <a:endParaRPr b="1" sz="20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Типы вопросов викторин: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Одинарный/множественный выбор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Да/нет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Открытые вопросы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Сопоставление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Правильный порядок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Функции: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Временные ограничения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Перемешивание вопросов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Онлайн-форматы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Мультимедиа элементы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Обратная связь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Подключение через QR-код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Модерация участников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07975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Статистика и отчёты.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dk1"/>
              </a:buClr>
              <a:buSzPct val="75000"/>
              <a:buNone/>
            </a:pPr>
            <a:r>
              <a:t/>
            </a:r>
            <a:endParaRPr sz="2400"/>
          </a:p>
        </p:txBody>
      </p:sp>
      <p:pic>
        <p:nvPicPr>
          <p:cNvPr descr="D:\САЙТ\image\FON\Левандовский\archive\Логотип АГПУ 2024 объёмный бирюзовый.png" id="125" name="Google Shape;125;g3142b1760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/>
          <p:nvPr>
            <p:ph type="title"/>
          </p:nvPr>
        </p:nvSpPr>
        <p:spPr>
          <a:xfrm>
            <a:off x="0" y="399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rPr b="1" lang="ru-RU"/>
              <a:t>Пользовательский сценарий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t/>
            </a:r>
            <a:endParaRPr b="1"/>
          </a:p>
        </p:txBody>
      </p:sp>
      <p:sp>
        <p:nvSpPr>
          <p:cNvPr id="131" name="Google Shape;131;p9"/>
          <p:cNvSpPr txBox="1"/>
          <p:nvPr>
            <p:ph idx="1" type="body"/>
          </p:nvPr>
        </p:nvSpPr>
        <p:spPr>
          <a:xfrm>
            <a:off x="311700" y="1927000"/>
            <a:ext cx="69321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200"/>
          </a:p>
        </p:txBody>
      </p:sp>
      <p:pic>
        <p:nvPicPr>
          <p:cNvPr descr="D:\САЙТ\image\FON\Левандовский\archive\Логотип АГПУ 2024 объёмный бирюзовый.png" id="132" name="Google Shape;13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3" cy="712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600" y="1035009"/>
            <a:ext cx="6234276" cy="3882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1a75f5357f_0_80"/>
          <p:cNvSpPr txBox="1"/>
          <p:nvPr>
            <p:ph type="title"/>
          </p:nvPr>
        </p:nvSpPr>
        <p:spPr>
          <a:xfrm>
            <a:off x="174050" y="139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Техническая часть: 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39" name="Google Shape;139;g31a75f5357f_0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1a75f5357f_0_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0975" y="1662750"/>
            <a:ext cx="1893300" cy="35082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1a75f5357f_0_80"/>
          <p:cNvSpPr txBox="1"/>
          <p:nvPr/>
        </p:nvSpPr>
        <p:spPr>
          <a:xfrm>
            <a:off x="1990975" y="1357775"/>
            <a:ext cx="28029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ER-диаграмма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g31a75f5357f_0_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7850" y="1014550"/>
            <a:ext cx="1217724" cy="412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1a75f5357f_0_80"/>
          <p:cNvSpPr txBox="1"/>
          <p:nvPr/>
        </p:nvSpPr>
        <p:spPr>
          <a:xfrm>
            <a:off x="4663400" y="712475"/>
            <a:ext cx="28029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UML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Диаграмма классов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219eaf25c2_0_0"/>
          <p:cNvSpPr txBox="1"/>
          <p:nvPr>
            <p:ph type="title"/>
          </p:nvPr>
        </p:nvSpPr>
        <p:spPr>
          <a:xfrm>
            <a:off x="311700" y="505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Окно логина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49" name="Google Shape;149;g3219eaf25c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19eaf25c2_0_0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данном окне нужно авторизоваться или зарегистрироваться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g3219eaf25c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7250" y="1678000"/>
            <a:ext cx="5304850" cy="3175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19eaf25c2_0_8"/>
          <p:cNvSpPr txBox="1"/>
          <p:nvPr>
            <p:ph type="title"/>
          </p:nvPr>
        </p:nvSpPr>
        <p:spPr>
          <a:xfrm>
            <a:off x="311700" y="505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Раздел</a:t>
            </a:r>
            <a:r>
              <a:rPr lang="ru-RU" sz="2000">
                <a:latin typeface="Arial"/>
                <a:ea typeface="Arial"/>
                <a:cs typeface="Arial"/>
                <a:sym typeface="Arial"/>
              </a:rPr>
              <a:t> “Профиль”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57" name="Google Shape;157;g3219eaf25c2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219eaf25c2_0_8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данном разделе можно посмотреть, а так же изменить информацию о профиле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g3219eaf25c2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6275" y="2012450"/>
            <a:ext cx="488632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219eaf25c2_0_16"/>
          <p:cNvSpPr txBox="1"/>
          <p:nvPr>
            <p:ph type="title"/>
          </p:nvPr>
        </p:nvSpPr>
        <p:spPr>
          <a:xfrm>
            <a:off x="311700" y="505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Раздел “Мои викторины”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65" name="Google Shape;165;g3219eaf25c2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3219eaf25c2_0_16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данном разделе можно посмотреть все созданные вами когда-либо викторины, создать новую, удалить и редактировать существующие. Также можно поделиться викториной через QR-код, нажав на кнопку справа от кнопки удаления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g3219eaf25c2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4350" y="2102146"/>
            <a:ext cx="5516925" cy="2474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19eaf25c2_0_24"/>
          <p:cNvSpPr txBox="1"/>
          <p:nvPr>
            <p:ph type="title"/>
          </p:nvPr>
        </p:nvSpPr>
        <p:spPr>
          <a:xfrm>
            <a:off x="122675" y="495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Окно прохождения викторины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73" name="Google Shape;173;g3219eaf25c2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219eaf25c2_0_24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Данная страница открывается у пользователя, когда он отсканировал QR-код. Здесь надо ввести своё имя и нажать кнопку “Начать”, после чего вам выпадают все вопросы викторины и вы на них отвечаете, после чего нужно нажать на кнопку “Завершить”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g3219eaf25c2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6425" y="1658100"/>
            <a:ext cx="5304850" cy="297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19eaf25c2_0_32"/>
          <p:cNvSpPr txBox="1"/>
          <p:nvPr>
            <p:ph type="title"/>
          </p:nvPr>
        </p:nvSpPr>
        <p:spPr>
          <a:xfrm>
            <a:off x="122675" y="495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Окно с результатами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81" name="Google Shape;181;g3219eaf25c2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219eaf25c2_0_32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После нажатия на кнопку завершить, у вас отобразятся ваши результаты, где зелёным цветом будет обозначены правильные ваши ответы, а красным - неправильные, также лаймовым будут обозначаться правильные ответы, но которые вы не выбрали.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g3219eaf25c2_0_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6750" y="1220350"/>
            <a:ext cx="5304850" cy="367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219eaf25c2_0_40"/>
          <p:cNvSpPr txBox="1"/>
          <p:nvPr>
            <p:ph type="title"/>
          </p:nvPr>
        </p:nvSpPr>
        <p:spPr>
          <a:xfrm>
            <a:off x="122675" y="495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Окно с результатами у автора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89" name="Google Shape;189;g3219eaf25c2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219eaf25c2_0_40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Нажав на кнопку “Результаты” викторины в разделе “Мои викторины”, вы попадёте в данный раздел, где будут отображаться все, когда-либо прошедшие данную викторину, пользователи, а так же результаты. Можно нажать на конкретного пользователя, чтоб посмотреть его резлультаты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g3219eaf25c2_0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6550" y="1618300"/>
            <a:ext cx="5304849" cy="26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142b1760a5_0_7"/>
          <p:cNvSpPr txBox="1"/>
          <p:nvPr>
            <p:ph type="title"/>
          </p:nvPr>
        </p:nvSpPr>
        <p:spPr>
          <a:xfrm>
            <a:off x="311700" y="505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О проекте (Что есть сейчас?)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Окно создания викторин</a:t>
            </a:r>
            <a:endParaRPr b="1"/>
          </a:p>
        </p:txBody>
      </p:sp>
      <p:pic>
        <p:nvPicPr>
          <p:cNvPr descr="D:\САЙТ\image\FON\Левандовский\archive\Логотип АГПУ 2024 объёмный бирюзовый.png" id="197" name="Google Shape;197;g3142b1760a5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142b1760a5_0_7"/>
          <p:cNvSpPr txBox="1"/>
          <p:nvPr/>
        </p:nvSpPr>
        <p:spPr>
          <a:xfrm>
            <a:off x="381050" y="2189900"/>
            <a:ext cx="31533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данном окне можно будет создать а также редактировать викторины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3142b1760a5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1950" y="1706800"/>
            <a:ext cx="5652049" cy="343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142b1760a5_0_13"/>
          <p:cNvSpPr txBox="1"/>
          <p:nvPr>
            <p:ph type="title"/>
          </p:nvPr>
        </p:nvSpPr>
        <p:spPr>
          <a:xfrm>
            <a:off x="311700" y="623425"/>
            <a:ext cx="8520600" cy="13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rPr b="1" lang="ru-RU" sz="4022">
                <a:latin typeface="Arial"/>
                <a:ea typeface="Arial"/>
                <a:cs typeface="Arial"/>
                <a:sym typeface="Arial"/>
              </a:rPr>
              <a:t>Результаты пользовательского тестирования</a:t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348"/>
              <a:buFont typeface="Arial"/>
              <a:buNone/>
            </a:pPr>
            <a:r>
              <a:t/>
            </a:r>
            <a:endParaRPr b="1" sz="40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t/>
            </a:r>
            <a:endParaRPr b="1"/>
          </a:p>
        </p:txBody>
      </p:sp>
      <p:sp>
        <p:nvSpPr>
          <p:cNvPr id="205" name="Google Shape;205;g3142b1760a5_0_13"/>
          <p:cNvSpPr txBox="1"/>
          <p:nvPr>
            <p:ph idx="1" type="body"/>
          </p:nvPr>
        </p:nvSpPr>
        <p:spPr>
          <a:xfrm>
            <a:off x="311700" y="1846350"/>
            <a:ext cx="8520600" cy="3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Результаты пользовательского тестирования: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1. Удобство использования: 85% пользователей отметили интуитивно понятный интерфейс.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2. Время реакции: 90% оценили скорость обработки голосовых команд.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3. Уровень вовлеченности: 80% предпочитают голосовой ввод вместо нажатия кнопок.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4. Общая оценка: Средняя оценка приложения - 4.5 из 5.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Пользователи положительно восприняли улучшения, предложенные в обновлении.</a:t>
            </a:r>
            <a:endParaRPr sz="1800"/>
          </a:p>
        </p:txBody>
      </p:sp>
      <p:pic>
        <p:nvPicPr>
          <p:cNvPr descr="D:\САЙТ\image\FON\Левандовский\archive\Логотип АГПУ 2024 объёмный бирюзовый.png" id="206" name="Google Shape;206;g3142b1760a5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625fcd77_1_5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ru-RU" sz="3640">
                <a:latin typeface="Arial"/>
                <a:ea typeface="Arial"/>
                <a:cs typeface="Arial"/>
                <a:sym typeface="Arial"/>
              </a:rPr>
              <a:t>Экономика проекта: предположения и вопросы</a:t>
            </a:r>
            <a:endParaRPr b="1" sz="364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САЙТ\image\FON\Левандовский\archive\Логотип АГПУ 2024 объёмный бирюзовый.png" id="212" name="Google Shape;212;g2a4625fcd77_1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a4625fcd77_1_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7777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Структура издержек и бизнес-модель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2a4625fcd77_1_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solidFill>
                  <a:schemeClr val="dk1"/>
                </a:solidFill>
              </a:rPr>
              <a:t>1. Кто ваши клиенты? (Кто платит?)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solidFill>
                  <a:schemeClr val="dk1"/>
                </a:solidFill>
              </a:rPr>
              <a:t>2. На чем именно и как проект будет зарабатывать?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solidFill>
                  <a:schemeClr val="dk1"/>
                </a:solidFill>
              </a:rPr>
              <a:t>3. Структура издержек, из которой складывается себестоимость вашего решения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solidFill>
                  <a:schemeClr val="dk1"/>
                </a:solidFill>
              </a:rPr>
              <a:t>4. Как вы будете продавать свой продукт/услугу потребителям? (каналы распространения)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D:\САЙТ\image\FON\Левандовский\archive\Логотип АГПУ 2024 объёмный бирюзовый.png" id="219" name="Google Shape;219;g2a4625fcd77_1_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1a75f5357f_0_15"/>
          <p:cNvSpPr txBox="1"/>
          <p:nvPr>
            <p:ph type="title"/>
          </p:nvPr>
        </p:nvSpPr>
        <p:spPr>
          <a:xfrm>
            <a:off x="273150" y="610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Примерная себестоимость проекта</a:t>
            </a:r>
            <a:endParaRPr/>
          </a:p>
        </p:txBody>
      </p:sp>
      <p:sp>
        <p:nvSpPr>
          <p:cNvPr id="225" name="Google Shape;225;g31a75f5357f_0_15"/>
          <p:cNvSpPr txBox="1"/>
          <p:nvPr>
            <p:ph idx="1" type="body"/>
          </p:nvPr>
        </p:nvSpPr>
        <p:spPr>
          <a:xfrm>
            <a:off x="273150" y="15819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b="1" lang="ru-RU" sz="1665"/>
              <a:t>1. Разработка ПО</a:t>
            </a:r>
            <a:r>
              <a:rPr lang="ru-RU" sz="1665"/>
              <a:t>: </a:t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lang="ru-RU" sz="1665"/>
              <a:t>- Составление внутренних задач: </a:t>
            </a:r>
            <a:r>
              <a:rPr b="1" lang="ru-RU" sz="1665"/>
              <a:t>1,200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lang="ru-RU" sz="1665"/>
              <a:t>- Сборка логики приложения: </a:t>
            </a:r>
            <a:r>
              <a:rPr b="1" lang="ru-RU" sz="1665"/>
              <a:t>23, 400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65"/>
              <a:t>- Внедрение верстки в сборку: </a:t>
            </a:r>
            <a:r>
              <a:rPr b="1" lang="ru-RU" sz="1665"/>
              <a:t>8,700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65"/>
              <a:t>- Панель администратора: </a:t>
            </a:r>
            <a:r>
              <a:rPr b="1" lang="ru-RU" sz="1665"/>
              <a:t>4,500 рублей 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b="1" lang="ru-RU" sz="1665"/>
              <a:t>2. Серверные расходы</a:t>
            </a:r>
            <a:r>
              <a:rPr lang="ru-RU" sz="1665"/>
              <a:t>: </a:t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lang="ru-RU" sz="1665"/>
              <a:t>- Сборка серверной части: </a:t>
            </a:r>
            <a:r>
              <a:rPr b="1" lang="ru-RU" sz="1665"/>
              <a:t>31,200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b="1" lang="ru-RU" sz="1665"/>
              <a:t>3. Дизайн и UX</a:t>
            </a:r>
            <a:r>
              <a:rPr lang="ru-RU" sz="1665"/>
              <a:t>: </a:t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lang="ru-RU" sz="1665"/>
              <a:t>- Разработка дизайна: </a:t>
            </a:r>
            <a:r>
              <a:rPr b="1" lang="ru-RU" sz="1665"/>
              <a:t>20,700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65"/>
              <a:t>- Верстка дизайна: </a:t>
            </a:r>
            <a:r>
              <a:rPr b="1" lang="ru-RU" sz="1665"/>
              <a:t>16,500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b="1" lang="ru-RU" sz="1665"/>
              <a:t>4. Пусконаладка</a:t>
            </a:r>
            <a:r>
              <a:rPr lang="ru-RU" sz="1665"/>
              <a:t>: </a:t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rPr lang="ru-RU" sz="1665"/>
              <a:t>- Тестирование и откладка: </a:t>
            </a:r>
            <a:r>
              <a:rPr b="1" lang="ru-RU" sz="1665"/>
              <a:t>6,000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319"/>
              <a:buFont typeface="Arial"/>
              <a:buNone/>
            </a:pPr>
            <a:r>
              <a:t/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6035"/>
              <a:buFont typeface="Arial"/>
              <a:buNone/>
            </a:pPr>
            <a:r>
              <a:rPr lang="ru-RU" sz="1665"/>
              <a:t>- Итоговая сборка приложения: </a:t>
            </a:r>
            <a:r>
              <a:rPr b="1" lang="ru-RU" sz="1665"/>
              <a:t>600 рублей</a:t>
            </a:r>
            <a:endParaRPr b="1" sz="1665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013"/>
              <a:buFont typeface="Arial"/>
              <a:buNone/>
            </a:pPr>
            <a:r>
              <a:t/>
            </a:r>
            <a:endParaRPr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ct val="42013"/>
              <a:buNone/>
            </a:pPr>
            <a:r>
              <a:t/>
            </a:r>
            <a:endParaRPr b="1" sz="1440"/>
          </a:p>
        </p:txBody>
      </p:sp>
      <p:pic>
        <p:nvPicPr>
          <p:cNvPr descr="D:\САЙТ\image\FON\Левандовский\archive\Логотип АГПУ 2024 объёмный бирюзовый.png" id="226" name="Google Shape;226;g31a75f5357f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1b9c181515_0_0"/>
          <p:cNvSpPr txBox="1"/>
          <p:nvPr>
            <p:ph type="title"/>
          </p:nvPr>
        </p:nvSpPr>
        <p:spPr>
          <a:xfrm>
            <a:off x="273150" y="610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Примерная себестоимость проекта</a:t>
            </a:r>
            <a:endParaRPr/>
          </a:p>
        </p:txBody>
      </p:sp>
      <p:sp>
        <p:nvSpPr>
          <p:cNvPr id="232" name="Google Shape;232;g31b9c181515_0_0"/>
          <p:cNvSpPr txBox="1"/>
          <p:nvPr>
            <p:ph idx="1" type="body"/>
          </p:nvPr>
        </p:nvSpPr>
        <p:spPr>
          <a:xfrm>
            <a:off x="273150" y="15819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ru-RU" sz="1440"/>
              <a:t>5. Расходы на доп. ПО</a:t>
            </a:r>
            <a:r>
              <a:rPr lang="ru-RU" sz="1440"/>
              <a:t>: </a:t>
            </a:r>
            <a:endParaRPr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ru-RU" sz="1440"/>
              <a:t>- Поиск по пользователям: </a:t>
            </a:r>
            <a:r>
              <a:rPr b="1" lang="ru-RU" sz="1440"/>
              <a:t>9,100 рублей</a:t>
            </a:r>
            <a:endParaRPr b="1"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ru-RU" sz="1440"/>
              <a:t>- Отправка жалобы на email: </a:t>
            </a:r>
            <a:r>
              <a:rPr b="1" lang="ru-RU" sz="1440"/>
              <a:t>2,500 рублей</a:t>
            </a:r>
            <a:endParaRPr b="1"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b="1"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sz="144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ru-RU" sz="1440"/>
              <a:t>Общая себестоимость проекта составляет приблизительно </a:t>
            </a:r>
            <a:r>
              <a:rPr b="1" lang="ru-RU" sz="1440"/>
              <a:t>124</a:t>
            </a:r>
            <a:r>
              <a:rPr b="1" lang="ru-RU" sz="1440"/>
              <a:t>,400 рублей.</a:t>
            </a:r>
            <a:endParaRPr b="1" sz="1440"/>
          </a:p>
        </p:txBody>
      </p:sp>
      <p:pic>
        <p:nvPicPr>
          <p:cNvPr descr="D:\САЙТ\image\FON\Левандовский\archive\Логотип АГПУ 2024 объёмный бирюзовый.png" id="233" name="Google Shape;233;g31b9c18151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1a75f5357f_0_21"/>
          <p:cNvSpPr txBox="1"/>
          <p:nvPr>
            <p:ph type="title"/>
          </p:nvPr>
        </p:nvSpPr>
        <p:spPr>
          <a:xfrm>
            <a:off x="284175" y="604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/>
              <a:t>Примерный расчет времени окупаемости</a:t>
            </a:r>
            <a:endParaRPr/>
          </a:p>
        </p:txBody>
      </p:sp>
      <p:sp>
        <p:nvSpPr>
          <p:cNvPr id="239" name="Google Shape;239;g31a75f5357f_0_21"/>
          <p:cNvSpPr txBox="1"/>
          <p:nvPr>
            <p:ph idx="1" type="body"/>
          </p:nvPr>
        </p:nvSpPr>
        <p:spPr>
          <a:xfrm>
            <a:off x="284175" y="1449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-RU" sz="1400"/>
              <a:t>1. Предположим, что проект может привлекать 10 организаций в месяц.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   - Если мы будем подписывать 10 новых организаций каждый месяц, то </a:t>
            </a:r>
            <a:r>
              <a:rPr lang="ru-RU" sz="1400"/>
              <a:t>расчет</a:t>
            </a:r>
            <a:r>
              <a:rPr lang="ru-RU" sz="1400"/>
              <a:t> времени окупаемости будет выглядеть следующим образом: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   - Каждую организацию мы привлекаем за 2,000 рублей. За месяц мы получаем 20,000 рублей (10 организаций по 2,000 рублей).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2. Общая стоимость проекта: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   - Как ранее упоминалось, общая стоимость проекта составляет 124,400 рублей.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3. </a:t>
            </a:r>
            <a:r>
              <a:rPr lang="ru-RU" sz="1400"/>
              <a:t>Расчет</a:t>
            </a:r>
            <a:r>
              <a:rPr lang="ru-RU" sz="1400"/>
              <a:t> времени окупаемости: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 sz="1400"/>
              <a:t>   - Если за месяц мы получаем 20,000 рублей, то чтобы окупить </a:t>
            </a:r>
            <a:r>
              <a:rPr lang="ru-RU" sz="1400"/>
              <a:t>124,400</a:t>
            </a:r>
            <a:r>
              <a:rPr lang="ru-RU" sz="1400"/>
              <a:t> рублей, нужно будет разделить </a:t>
            </a:r>
            <a:r>
              <a:rPr lang="ru-RU" sz="1400"/>
              <a:t>124,400</a:t>
            </a:r>
            <a:r>
              <a:rPr lang="ru-RU" sz="1400"/>
              <a:t> на 20,000.</a:t>
            </a:r>
            <a:endParaRPr sz="14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ru-RU" sz="1400"/>
              <a:t>   - Это составит 6.22 месяцев.</a:t>
            </a:r>
            <a:endParaRPr sz="1400"/>
          </a:p>
        </p:txBody>
      </p:sp>
      <p:pic>
        <p:nvPicPr>
          <p:cNvPr descr="D:\САЙТ\image\FON\Левандовский\archive\Логотип АГПУ 2024 объёмный бирюзовый.png" id="240" name="Google Shape;240;g31a75f5357f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a4625fcd77_1_61"/>
          <p:cNvSpPr txBox="1"/>
          <p:nvPr>
            <p:ph type="title"/>
          </p:nvPr>
        </p:nvSpPr>
        <p:spPr>
          <a:xfrm>
            <a:off x="311700" y="439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7777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Рынок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a4625fcd77_1_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 sz="1400">
                <a:solidFill>
                  <a:schemeClr val="dk1"/>
                </a:solidFill>
              </a:rPr>
              <a:t>Объем потенциального рынка.</a:t>
            </a:r>
            <a:r>
              <a:rPr lang="ru-RU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 sz="1400"/>
              <a:t>1. Образовательный сегмент</a:t>
            </a:r>
            <a:r>
              <a:rPr lang="ru-RU" sz="1400"/>
              <a:t>: В России активно растет интерес к онлайн-образованию. Сайты для создания викторин и опросов могут быть востребованы как в школах, так и в вузах для оценки знаний и вовлечения студентов.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400"/>
              <a:t>2. Корпоративный сегмент</a:t>
            </a:r>
            <a:r>
              <a:rPr lang="ru-RU" sz="1400"/>
              <a:t>: Компании все чаще используют опросы и викторины для тренингов и оценки уровня знаний сотрудников. Это создает дополнительный спрос на платформы для создания интерактивного контента.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 sz="1400"/>
              <a:t>3. События и мероприятия</a:t>
            </a:r>
            <a:r>
              <a:rPr lang="ru-RU" sz="1400"/>
              <a:t>: Викторины могут быть интересным элементом для различных мероприятий, таких как корпоративы, вебинары и конференции. Ожидается рост интереса к интерактивным форматам.</a:t>
            </a:r>
            <a:endParaRPr sz="1400"/>
          </a:p>
        </p:txBody>
      </p:sp>
      <p:pic>
        <p:nvPicPr>
          <p:cNvPr descr="D:\САЙТ\image\FON\Левандовский\archive\Логотип АГПУ 2024 объёмный бирюзовый.png" id="247" name="Google Shape;247;g2a4625fcd77_1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1a75f5357f_0_27"/>
          <p:cNvSpPr txBox="1"/>
          <p:nvPr>
            <p:ph type="title"/>
          </p:nvPr>
        </p:nvSpPr>
        <p:spPr>
          <a:xfrm>
            <a:off x="16305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Стоимость нашего решения</a:t>
            </a:r>
            <a:endParaRPr/>
          </a:p>
        </p:txBody>
      </p:sp>
      <p:sp>
        <p:nvSpPr>
          <p:cNvPr id="253" name="Google Shape;253;g31a75f5357f_0_27"/>
          <p:cNvSpPr txBox="1"/>
          <p:nvPr>
            <p:ph idx="1" type="body"/>
          </p:nvPr>
        </p:nvSpPr>
        <p:spPr>
          <a:xfrm>
            <a:off x="74975" y="6065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Оптимальная цена нашего решения с учётом себестоимости и цен на аналогичные решения составляет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/>
              <a:t>1000 рублей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aphicFrame>
        <p:nvGraphicFramePr>
          <p:cNvPr id="254" name="Google Shape;254;g31a75f5357f_0_27"/>
          <p:cNvGraphicFramePr/>
          <p:nvPr/>
        </p:nvGraphicFramePr>
        <p:xfrm>
          <a:off x="110100" y="154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{8218C7EF-92E8-45E4-AC1F-FB2C6DAE8B7B}</a:tableStyleId>
              </a:tblPr>
              <a:tblGrid>
                <a:gridCol w="4360025"/>
                <a:gridCol w="4360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/>
                        <a:t>Преимущество</a:t>
                      </a:r>
                      <a:endParaRPr b="1"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/>
                        <a:t>Описание</a:t>
                      </a:r>
                      <a:endParaRPr b="1"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Отсутствие регулярных платежей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Конкуренты, предлагающие подписку (например, DiaClass и MyQuiz), требуют ежемесячную плату. Это может значительно увеличивать общие затраты пользователя в долгосрочной перспективе. Наше решение позволяет пользователю сделать единовременный платеж и не беспокоиться о дополнительных расходах.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Полная собственность на продукт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 При разовой оплате за программное обеспечение, пользователь получает полную собственность на продукт. Это означает, что они могут использовать его в любое время без ограничений, тогда как подписочные модели могут отменяться или изменяться условия, что создаёт риск потерять доступ к важным функциям или данным.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Сравнительно низкая стоимость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Наша цена в 1,000 рублей является привлекательной альтернативой по сравнению с первыми двумя решениями, которые требуют ежемесячных платежей. Даже не учитывая дополнительной стоимости в течение нескольких месяцев, однократная плата в 1,000 рублей делает наше предложение экономически выгодным.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Долгосрочная ценность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Инвестируя 1,000 рублей один раз, пользователи получают стабильный и доступный инструмент без риска повышения цен, что особенно важно в условиях экономической неопределенности.</a:t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D:\САЙТ\image\FON\Левандовский\archive\Логотип АГПУ 2024 объёмный бирюзовый.png" id="255" name="Google Shape;255;g31a75f5357f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1a75f5357f_0_27"/>
          <p:cNvSpPr txBox="1"/>
          <p:nvPr/>
        </p:nvSpPr>
        <p:spPr>
          <a:xfrm>
            <a:off x="3170550" y="1150700"/>
            <a:ext cx="28029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Ключевые преимущества: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1a75f5357f_0_48"/>
          <p:cNvSpPr txBox="1"/>
          <p:nvPr>
            <p:ph type="title"/>
          </p:nvPr>
        </p:nvSpPr>
        <p:spPr>
          <a:xfrm>
            <a:off x="0" y="191775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Способы распространения решения</a:t>
            </a:r>
            <a:endParaRPr/>
          </a:p>
        </p:txBody>
      </p:sp>
      <p:graphicFrame>
        <p:nvGraphicFramePr>
          <p:cNvPr id="262" name="Google Shape;262;g31a75f5357f_0_48"/>
          <p:cNvGraphicFramePr/>
          <p:nvPr/>
        </p:nvGraphicFramePr>
        <p:xfrm>
          <a:off x="0" y="104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{8218C7EF-92E8-45E4-AC1F-FB2C6DAE8B7B}</a:tableStyleId>
              </a:tblPr>
              <a:tblGrid>
                <a:gridCol w="4572000"/>
                <a:gridCol w="4572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Способ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Описание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Целевая реклама в интернете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Использование Google Ads и соцсетей для таргетированной рекламы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Контент-маркетинг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Создание статей и видеороликов о нашем ПО для привлечения органического трафика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Сетевой маркетинг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Привлечение образовательных учреждений и блогеров для распространения информации. Один вуз может рекомендовать наш продукт другому, что создаст цепочку доверия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Участие в выставках и конференциях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Демонстрация продукта на мероприятиях, связанных с образованием.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Бесплатные пробные версии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Предложение бесплатного месячного использования для привлечения новых клиентов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625fcd77_1_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7777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Аналоги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2a4625fcd77_1_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1143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/>
              <a:t>Наиболее популярные решения</a:t>
            </a:r>
            <a:endParaRPr b="1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/>
              <a:t>DiaClass – полный функционал 1290₽/месяц</a:t>
            </a:r>
            <a:endParaRPr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/>
              <a:t>MyQuiz – полный функционал 999 ₽/месяц</a:t>
            </a:r>
            <a:endParaRPr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/>
              <a:t>LearningApps –  полный функционал 0 ₽/год</a:t>
            </a:r>
            <a:endParaRPr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/>
              <a:t>и др.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/>
              <a:t>Некоторые предлагают бесплатный пробный период использования (обычно месяц)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D:\САЙТ\image\FON\Левандовский\archive\Логотип АГПУ 2024 объёмный бирюзовый.png" id="269" name="Google Shape;269;g2a4625fcd77_1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2" cy="71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Calibri"/>
              <a:buNone/>
            </a:pPr>
            <a:r>
              <a:rPr b="1" lang="ru-RU"/>
              <a:t>Команда</a:t>
            </a:r>
            <a:endParaRPr b="1"/>
          </a:p>
        </p:txBody>
      </p:sp>
      <p:sp>
        <p:nvSpPr>
          <p:cNvPr id="275" name="Google Shape;275;p10"/>
          <p:cNvSpPr txBox="1"/>
          <p:nvPr>
            <p:ph idx="1" type="body"/>
          </p:nvPr>
        </p:nvSpPr>
        <p:spPr>
          <a:xfrm>
            <a:off x="171741" y="1068500"/>
            <a:ext cx="8520600" cy="22316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1143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/>
              <a:t> Тимлид – Петраков Анатолий</a:t>
            </a:r>
            <a:endParaRPr/>
          </a:p>
          <a:p>
            <a:pPr indent="-11430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/>
              <a:t> Разработчик – Сидоркин Александр</a:t>
            </a:r>
            <a:endParaRPr/>
          </a:p>
          <a:p>
            <a:pPr indent="-11430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/>
              <a:t> Дизайнер – Петрушкевич Геннадий</a:t>
            </a:r>
            <a:endParaRPr/>
          </a:p>
          <a:p>
            <a:pPr indent="-11430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-RU"/>
              <a:t> Аналитик – Киричко Марк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D:\САЙТ\image\FON\Левандовский\archive\Логотип АГПУ 2024 объёмный бирюзовый.png" id="276" name="Google Shape;2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926" y="1"/>
            <a:ext cx="2034073" cy="71248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0"/>
          <p:cNvSpPr txBox="1"/>
          <p:nvPr/>
        </p:nvSpPr>
        <p:spPr>
          <a:xfrm>
            <a:off x="181071" y="330019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777"/>
              <a:buFont typeface="Arial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0"/>
          <p:cNvSpPr txBox="1"/>
          <p:nvPr/>
        </p:nvSpPr>
        <p:spPr>
          <a:xfrm>
            <a:off x="181071" y="3872892"/>
            <a:ext cx="8520600" cy="9883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Лапшин Николай Александрович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10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