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9ad09a24e7_5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29ad09a24e7_5_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9ad09a24e7_5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29ad09a24e7_5_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d09a24e7_5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29ad09a24e7_5_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d09a24e7_5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29ad09a24e7_5_10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ad09a24e7_5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29ad09a24e7_5_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9ad09a24e7_5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29ad09a24e7_5_1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ad09a24e7_5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29ad09a24e7_5_1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9ad09a24e7_5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29ad09a24e7_5_1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9ad09a24e7_5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29ad09a24e7_5_1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ad09a24e7_5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29ad09a24e7_5_1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9ad09a24e7_5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29ad09a24e7_5_1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9ad09a24e7_5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29ad09a24e7_5_1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9ad09a24e7_5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29ad09a24e7_5_1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ctrTitle"/>
          </p:nvPr>
        </p:nvSpPr>
        <p:spPr>
          <a:xfrm>
            <a:off x="459486" y="418337"/>
            <a:ext cx="8227314" cy="2348105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" type="subTitle"/>
          </p:nvPr>
        </p:nvSpPr>
        <p:spPr>
          <a:xfrm>
            <a:off x="459486" y="2926655"/>
            <a:ext cx="8227314" cy="16803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3" name="Google Shape;63;p13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457200" y="418338"/>
            <a:ext cx="82296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57200" y="1579653"/>
            <a:ext cx="8229600" cy="30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59486" y="418338"/>
            <a:ext cx="8227314" cy="23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459486" y="2926655"/>
            <a:ext cx="8227314" cy="164058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457200" y="418338"/>
            <a:ext cx="82296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457200" y="1561027"/>
            <a:ext cx="4057650" cy="307169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2" type="body"/>
          </p:nvPr>
        </p:nvSpPr>
        <p:spPr>
          <a:xfrm>
            <a:off x="4629152" y="1561027"/>
            <a:ext cx="4057650" cy="307169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457200" y="273844"/>
            <a:ext cx="8059341" cy="99417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457200" y="1421322"/>
            <a:ext cx="404098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i="0" sz="1800"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1" sz="1400"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7"/>
          <p:cNvSpPr txBox="1"/>
          <p:nvPr>
            <p:ph idx="2" type="body"/>
          </p:nvPr>
        </p:nvSpPr>
        <p:spPr>
          <a:xfrm>
            <a:off x="457200" y="2131658"/>
            <a:ext cx="4040981" cy="25105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17"/>
          <p:cNvSpPr txBox="1"/>
          <p:nvPr>
            <p:ph idx="3" type="body"/>
          </p:nvPr>
        </p:nvSpPr>
        <p:spPr>
          <a:xfrm>
            <a:off x="4625917" y="1421322"/>
            <a:ext cx="4060883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i="0" sz="1800"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1" sz="1400"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7"/>
          <p:cNvSpPr txBox="1"/>
          <p:nvPr>
            <p:ph idx="4" type="body"/>
          </p:nvPr>
        </p:nvSpPr>
        <p:spPr>
          <a:xfrm>
            <a:off x="4625917" y="2131658"/>
            <a:ext cx="4060883" cy="25105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457200" y="418338"/>
            <a:ext cx="82296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18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459487" y="342899"/>
            <a:ext cx="3728117" cy="19951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4572000" y="342900"/>
            <a:ext cx="4112514" cy="430800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6" name="Google Shape;106;p20"/>
          <p:cNvSpPr txBox="1"/>
          <p:nvPr>
            <p:ph idx="2" type="body"/>
          </p:nvPr>
        </p:nvSpPr>
        <p:spPr>
          <a:xfrm>
            <a:off x="459487" y="2497492"/>
            <a:ext cx="3728117" cy="215341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7" name="Google Shape;107;p20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459487" y="342899"/>
            <a:ext cx="3728117" cy="200061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1"/>
          <p:cNvSpPr/>
          <p:nvPr>
            <p:ph idx="2" type="pic"/>
          </p:nvPr>
        </p:nvSpPr>
        <p:spPr>
          <a:xfrm>
            <a:off x="4572000" y="342899"/>
            <a:ext cx="4112514" cy="4052888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459487" y="2492031"/>
            <a:ext cx="3728117" cy="190971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4" name="Google Shape;114;p21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" name="Google Shape;116;p21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457200" y="418338"/>
            <a:ext cx="82296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 rot="5400000">
            <a:off x="3058300" y="-1021447"/>
            <a:ext cx="30274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0" name="Google Shape;120;p22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 rot="5400000">
            <a:off x="5497812" y="1464201"/>
            <a:ext cx="4232565" cy="2140839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 rot="5400000">
            <a:off x="1243566" y="-365742"/>
            <a:ext cx="4232565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6" name="Google Shape;126;p23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8" name="Google Shape;128;p23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4" name="Google Shape;54;p12"/>
          <p:cNvSpPr/>
          <p:nvPr/>
        </p:nvSpPr>
        <p:spPr>
          <a:xfrm>
            <a:off x="-1" y="174726"/>
            <a:ext cx="7170358" cy="4968774"/>
          </a:xfrm>
          <a:custGeom>
            <a:rect b="b" l="l" r="r" t="t"/>
            <a:pathLst>
              <a:path extrusionOk="0" h="6858000" w="9263816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5" name="Google Shape;55;p12"/>
          <p:cNvSpPr txBox="1"/>
          <p:nvPr>
            <p:ph type="title"/>
          </p:nvPr>
        </p:nvSpPr>
        <p:spPr>
          <a:xfrm>
            <a:off x="457200" y="418338"/>
            <a:ext cx="82296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457200" y="1579653"/>
            <a:ext cx="8229600" cy="30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Avenir"/>
              <a:buNone/>
              <a:defRPr b="0" i="0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venir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  <a:defRPr b="0" i="0" sz="1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venir"/>
              <a:buNone/>
              <a:defRPr b="0" i="0" sz="11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venir"/>
              <a:buNone/>
              <a:defRPr b="0" i="0" sz="11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7" name="Google Shape;57;p12"/>
          <p:cNvSpPr txBox="1"/>
          <p:nvPr>
            <p:ph idx="10" type="dt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8" name="Google Shape;58;p1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Relationship Id="rId4" Type="http://schemas.openxmlformats.org/officeDocument/2006/relationships/image" Target="../media/image6.png"/><Relationship Id="rId5" Type="http://schemas.openxmlformats.org/officeDocument/2006/relationships/image" Target="../media/image1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g"/><Relationship Id="rId4" Type="http://schemas.openxmlformats.org/officeDocument/2006/relationships/image" Target="../media/image2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eb.telegram.org/k/#@ssebyanin" TargetMode="External"/><Relationship Id="rId4" Type="http://schemas.openxmlformats.org/officeDocument/2006/relationships/hyperlink" Target="https://vk.com/ssebyan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4" name="Google Shape;134;p24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5" name="Google Shape;135;p24"/>
          <p:cNvSpPr txBox="1"/>
          <p:nvPr>
            <p:ph type="ctrTitle"/>
          </p:nvPr>
        </p:nvSpPr>
        <p:spPr>
          <a:xfrm>
            <a:off x="254333" y="967856"/>
            <a:ext cx="2926302" cy="2348105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ru" sz="3500"/>
              <a:t>СКОРАЯ ПОМОЩЬ СТУДЕНТАМ</a:t>
            </a:r>
            <a:endParaRPr/>
          </a:p>
        </p:txBody>
      </p:sp>
      <p:pic>
        <p:nvPicPr>
          <p:cNvPr id="136" name="Google Shape;136;p24"/>
          <p:cNvPicPr preferRelativeResize="0"/>
          <p:nvPr/>
        </p:nvPicPr>
        <p:blipFill rotWithShape="1">
          <a:blip r:embed="rId3">
            <a:alphaModFix/>
          </a:blip>
          <a:srcRect b="13" l="6486" r="12" t="0"/>
          <a:stretch/>
        </p:blipFill>
        <p:spPr>
          <a:xfrm>
            <a:off x="3716701" y="8"/>
            <a:ext cx="5427299" cy="5143492"/>
          </a:xfrm>
          <a:custGeom>
            <a:rect b="b" l="l" r="r" t="t"/>
            <a:pathLst>
              <a:path extrusionOk="0" h="6858000" w="7726675">
                <a:moveTo>
                  <a:pt x="2975226" y="5978334"/>
                </a:moveTo>
                <a:cubicBezTo>
                  <a:pt x="3002582" y="5978928"/>
                  <a:pt x="3030286" y="5982273"/>
                  <a:pt x="3058007" y="5988576"/>
                </a:cubicBezTo>
                <a:cubicBezTo>
                  <a:pt x="3279778" y="6038998"/>
                  <a:pt x="3418684" y="6259656"/>
                  <a:pt x="3368261" y="6481427"/>
                </a:cubicBezTo>
                <a:cubicBezTo>
                  <a:pt x="3317839" y="6703198"/>
                  <a:pt x="3097182" y="6842104"/>
                  <a:pt x="2875410" y="6791681"/>
                </a:cubicBezTo>
                <a:cubicBezTo>
                  <a:pt x="2653640" y="6741259"/>
                  <a:pt x="2514734" y="6520601"/>
                  <a:pt x="2565157" y="6298830"/>
                </a:cubicBezTo>
                <a:cubicBezTo>
                  <a:pt x="2609276" y="6104780"/>
                  <a:pt x="2783732" y="5974174"/>
                  <a:pt x="2975226" y="5978334"/>
                </a:cubicBezTo>
                <a:close/>
                <a:moveTo>
                  <a:pt x="542891" y="1298362"/>
                </a:moveTo>
                <a:cubicBezTo>
                  <a:pt x="578216" y="1299129"/>
                  <a:pt x="613991" y="1303448"/>
                  <a:pt x="649789" y="1311587"/>
                </a:cubicBezTo>
                <a:cubicBezTo>
                  <a:pt x="936170" y="1376700"/>
                  <a:pt x="1115545" y="1661643"/>
                  <a:pt x="1050432" y="1948025"/>
                </a:cubicBezTo>
                <a:cubicBezTo>
                  <a:pt x="985319" y="2234407"/>
                  <a:pt x="700376" y="2413781"/>
                  <a:pt x="413995" y="2348669"/>
                </a:cubicBezTo>
                <a:cubicBezTo>
                  <a:pt x="127612" y="2283556"/>
                  <a:pt x="-51762" y="1998612"/>
                  <a:pt x="13351" y="1712231"/>
                </a:cubicBezTo>
                <a:cubicBezTo>
                  <a:pt x="70325" y="1461647"/>
                  <a:pt x="295606" y="1292990"/>
                  <a:pt x="542891" y="1298362"/>
                </a:cubicBezTo>
                <a:close/>
                <a:moveTo>
                  <a:pt x="362049" y="446831"/>
                </a:moveTo>
                <a:cubicBezTo>
                  <a:pt x="382746" y="447281"/>
                  <a:pt x="403706" y="449811"/>
                  <a:pt x="424679" y="454579"/>
                </a:cubicBezTo>
                <a:cubicBezTo>
                  <a:pt x="592463" y="492727"/>
                  <a:pt x="697554" y="659668"/>
                  <a:pt x="659405" y="827452"/>
                </a:cubicBezTo>
                <a:cubicBezTo>
                  <a:pt x="621257" y="995236"/>
                  <a:pt x="454318" y="1100327"/>
                  <a:pt x="286534" y="1062179"/>
                </a:cubicBezTo>
                <a:cubicBezTo>
                  <a:pt x="118749" y="1024031"/>
                  <a:pt x="13658" y="857091"/>
                  <a:pt x="51806" y="689306"/>
                </a:cubicBezTo>
                <a:cubicBezTo>
                  <a:pt x="85186" y="542495"/>
                  <a:pt x="217172" y="443684"/>
                  <a:pt x="362049" y="446831"/>
                </a:cubicBezTo>
                <a:close/>
                <a:moveTo>
                  <a:pt x="688320" y="0"/>
                </a:moveTo>
                <a:lnTo>
                  <a:pt x="5442022" y="0"/>
                </a:lnTo>
                <a:lnTo>
                  <a:pt x="7726675" y="0"/>
                </a:lnTo>
                <a:lnTo>
                  <a:pt x="7726675" y="988372"/>
                </a:lnTo>
                <a:lnTo>
                  <a:pt x="7726675" y="6858000"/>
                </a:lnTo>
                <a:lnTo>
                  <a:pt x="4265234" y="6858000"/>
                </a:lnTo>
                <a:lnTo>
                  <a:pt x="4167452" y="6648946"/>
                </a:lnTo>
                <a:cubicBezTo>
                  <a:pt x="4064668" y="6438534"/>
                  <a:pt x="3951418" y="6237194"/>
                  <a:pt x="3802376" y="6067515"/>
                </a:cubicBezTo>
                <a:cubicBezTo>
                  <a:pt x="3433898" y="5648543"/>
                  <a:pt x="2855445" y="5560200"/>
                  <a:pt x="2314714" y="5492960"/>
                </a:cubicBezTo>
                <a:cubicBezTo>
                  <a:pt x="1689319" y="5415368"/>
                  <a:pt x="1105502" y="5269445"/>
                  <a:pt x="626568" y="4822392"/>
                </a:cubicBezTo>
                <a:cubicBezTo>
                  <a:pt x="42544" y="4277286"/>
                  <a:pt x="59772" y="3691233"/>
                  <a:pt x="462831" y="3184007"/>
                </a:cubicBezTo>
                <a:cubicBezTo>
                  <a:pt x="688845" y="2899538"/>
                  <a:pt x="972083" y="2660548"/>
                  <a:pt x="1228189" y="2399566"/>
                </a:cubicBezTo>
                <a:cubicBezTo>
                  <a:pt x="1460698" y="2161897"/>
                  <a:pt x="1522193" y="1866062"/>
                  <a:pt x="1384674" y="1566341"/>
                </a:cubicBezTo>
                <a:cubicBezTo>
                  <a:pt x="1239184" y="1249484"/>
                  <a:pt x="1095206" y="930335"/>
                  <a:pt x="922279" y="628332"/>
                </a:cubicBezTo>
                <a:cubicBezTo>
                  <a:pt x="805583" y="424593"/>
                  <a:pt x="731712" y="225291"/>
                  <a:pt x="693729" y="3334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Изображение выглядит как текст, Шрифт, Графика, графический дизайн&#10;&#10;Автоматически созданное описание" id="137" name="Google Shape;13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6087" y="159544"/>
            <a:ext cx="1321594" cy="4429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Шрифт, текст, Графика, графический дизайн&#10;&#10;Автоматически созданное описание" id="138" name="Google Shape;138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90564" y="166871"/>
            <a:ext cx="578644" cy="4429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Графика, Шрифт, графический дизайн&#10;&#10;Автоматически созданное описание" id="139" name="Google Shape;139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9401" y="80963"/>
            <a:ext cx="1057275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descr="E:\-=Tanya=-\2035 Работа\-=Айдентика 2035=-\лого университета\Univer20_35_RGB_white.emf" id="140" name="Google Shape;140;p24"/>
          <p:cNvSpPr/>
          <p:nvPr/>
        </p:nvSpPr>
        <p:spPr>
          <a:xfrm>
            <a:off x="318025" y="4740427"/>
            <a:ext cx="564356" cy="27860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descr="Изображение выглядит как черный, темнота&#10;&#10;Автоматически созданное описание" id="141" name="Google Shape;141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035" y="4736856"/>
            <a:ext cx="385763" cy="28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7" name="Google Shape;147;p25"/>
          <p:cNvSpPr/>
          <p:nvPr/>
        </p:nvSpPr>
        <p:spPr>
          <a:xfrm>
            <a:off x="-1" y="174726"/>
            <a:ext cx="7170358" cy="4968774"/>
          </a:xfrm>
          <a:custGeom>
            <a:rect b="b" l="l" r="r" t="t"/>
            <a:pathLst>
              <a:path extrusionOk="0" h="6858000" w="9263816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8" name="Google Shape;148;p25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9" name="Google Shape;149;p25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0" name="Google Shape;150;p25"/>
          <p:cNvSpPr txBox="1"/>
          <p:nvPr>
            <p:ph type="title"/>
          </p:nvPr>
        </p:nvSpPr>
        <p:spPr>
          <a:xfrm>
            <a:off x="332642" y="350593"/>
            <a:ext cx="3944022" cy="132707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ru" sz="3800"/>
              <a:t>АКТУАЛЬНОСТЬ ПРОЕКТА</a:t>
            </a:r>
            <a:endParaRPr/>
          </a:p>
        </p:txBody>
      </p:sp>
      <p:sp>
        <p:nvSpPr>
          <p:cNvPr id="151" name="Google Shape;151;p25"/>
          <p:cNvSpPr txBox="1"/>
          <p:nvPr>
            <p:ph idx="1" type="body"/>
          </p:nvPr>
        </p:nvSpPr>
        <p:spPr>
          <a:xfrm>
            <a:off x="332643" y="2041098"/>
            <a:ext cx="4237098" cy="3361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В настоящее время у большинства студентов первого курса возникает проблема адаптации к новым условиям, связанным с учебным процессом. Мы сами сталкивались с этой проблемой будучи студентами первого курса. И теперь, пройдя данный этап в жизни университета мы имеем знания необходимые для решения данной проблемы и хотим помочь тем ребятам которые только недавно поступили в университет и сталкиваются с теми же проблемами, с которыми мы сталкивались раньше.</a:t>
            </a:r>
            <a:endParaRPr sz="1400"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br>
              <a:rPr lang="ru"/>
            </a:br>
            <a:endParaRPr/>
          </a:p>
        </p:txBody>
      </p:sp>
      <p:pic>
        <p:nvPicPr>
          <p:cNvPr id="152" name="Google Shape;152;p25"/>
          <p:cNvPicPr preferRelativeResize="0"/>
          <p:nvPr/>
        </p:nvPicPr>
        <p:blipFill rotWithShape="1">
          <a:blip r:embed="rId3">
            <a:alphaModFix/>
          </a:blip>
          <a:srcRect b="-4" l="4887" r="40466" t="0"/>
          <a:stretch/>
        </p:blipFill>
        <p:spPr>
          <a:xfrm>
            <a:off x="4773336" y="8"/>
            <a:ext cx="4370664" cy="5143492"/>
          </a:xfrm>
          <a:custGeom>
            <a:rect b="b" l="l" r="r" t="t"/>
            <a:pathLst>
              <a:path extrusionOk="0" h="6858000" w="5827552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8" name="Google Shape;158;p26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9" name="Google Shape;159;p26"/>
          <p:cNvSpPr txBox="1"/>
          <p:nvPr>
            <p:ph type="title"/>
          </p:nvPr>
        </p:nvSpPr>
        <p:spPr>
          <a:xfrm>
            <a:off x="4789063" y="663702"/>
            <a:ext cx="4026877" cy="121470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/>
              <a:t>ЦЕЛЕВАЯ АУДИТОРИЯ</a:t>
            </a:r>
            <a:endParaRPr/>
          </a:p>
        </p:txBody>
      </p:sp>
      <p:pic>
        <p:nvPicPr>
          <p:cNvPr descr="Комната с разноцветными стульями" id="160" name="Google Shape;160;p26"/>
          <p:cNvPicPr preferRelativeResize="0"/>
          <p:nvPr/>
        </p:nvPicPr>
        <p:blipFill rotWithShape="1">
          <a:blip r:embed="rId3">
            <a:alphaModFix/>
          </a:blip>
          <a:srcRect b="-3" l="22360" r="21002" t="0"/>
          <a:stretch/>
        </p:blipFill>
        <p:spPr>
          <a:xfrm>
            <a:off x="-39260" y="8"/>
            <a:ext cx="4370664" cy="5143492"/>
          </a:xfrm>
          <a:custGeom>
            <a:rect b="b" l="l" r="r" t="t"/>
            <a:pathLst>
              <a:path extrusionOk="0" h="6858000" w="5827552">
                <a:moveTo>
                  <a:pt x="5436113" y="4232571"/>
                </a:moveTo>
                <a:cubicBezTo>
                  <a:pt x="5625722" y="4232571"/>
                  <a:pt x="5779430" y="4386279"/>
                  <a:pt x="5779430" y="4575888"/>
                </a:cubicBezTo>
                <a:cubicBezTo>
                  <a:pt x="5779430" y="4765497"/>
                  <a:pt x="5625722" y="4919205"/>
                  <a:pt x="5436113" y="4919205"/>
                </a:cubicBezTo>
                <a:cubicBezTo>
                  <a:pt x="5246504" y="4919205"/>
                  <a:pt x="5092796" y="4765497"/>
                  <a:pt x="5092796" y="4575888"/>
                </a:cubicBezTo>
                <a:cubicBezTo>
                  <a:pt x="5092796" y="4386279"/>
                  <a:pt x="5246504" y="4232571"/>
                  <a:pt x="5436113" y="4232571"/>
                </a:cubicBezTo>
                <a:close/>
                <a:moveTo>
                  <a:pt x="5580185" y="1806694"/>
                </a:moveTo>
                <a:cubicBezTo>
                  <a:pt x="5699726" y="1806694"/>
                  <a:pt x="5799461" y="1891487"/>
                  <a:pt x="5822527" y="2004209"/>
                </a:cubicBezTo>
                <a:lnTo>
                  <a:pt x="5827552" y="2054052"/>
                </a:lnTo>
                <a:lnTo>
                  <a:pt x="5827552" y="2054073"/>
                </a:lnTo>
                <a:lnTo>
                  <a:pt x="5822527" y="2103916"/>
                </a:lnTo>
                <a:cubicBezTo>
                  <a:pt x="5799461" y="2216637"/>
                  <a:pt x="5699726" y="2301430"/>
                  <a:pt x="5580185" y="2301430"/>
                </a:cubicBezTo>
                <a:cubicBezTo>
                  <a:pt x="5443567" y="2301430"/>
                  <a:pt x="5332817" y="2190680"/>
                  <a:pt x="5332817" y="2054062"/>
                </a:cubicBezTo>
                <a:cubicBezTo>
                  <a:pt x="5332817" y="1917444"/>
                  <a:pt x="5443567" y="1806694"/>
                  <a:pt x="5580185" y="1806694"/>
                </a:cubicBezTo>
                <a:close/>
                <a:moveTo>
                  <a:pt x="5580184" y="1294715"/>
                </a:moveTo>
                <a:cubicBezTo>
                  <a:pt x="5659753" y="1294715"/>
                  <a:pt x="5724256" y="1359218"/>
                  <a:pt x="5724256" y="1438787"/>
                </a:cubicBezTo>
                <a:cubicBezTo>
                  <a:pt x="5724256" y="1518356"/>
                  <a:pt x="5659753" y="1582859"/>
                  <a:pt x="5580184" y="1582859"/>
                </a:cubicBezTo>
                <a:cubicBezTo>
                  <a:pt x="5500615" y="1582859"/>
                  <a:pt x="5436112" y="1518356"/>
                  <a:pt x="5436112" y="1438787"/>
                </a:cubicBezTo>
                <a:cubicBezTo>
                  <a:pt x="5436112" y="1359218"/>
                  <a:pt x="5500615" y="1294715"/>
                  <a:pt x="5580184" y="1294715"/>
                </a:cubicBezTo>
                <a:close/>
                <a:moveTo>
                  <a:pt x="0" y="0"/>
                </a:moveTo>
                <a:lnTo>
                  <a:pt x="5346882" y="0"/>
                </a:lnTo>
                <a:lnTo>
                  <a:pt x="5396357" y="64140"/>
                </a:lnTo>
                <a:cubicBezTo>
                  <a:pt x="5509528" y="228632"/>
                  <a:pt x="5577723" y="424885"/>
                  <a:pt x="5582550" y="646882"/>
                </a:cubicBezTo>
                <a:cubicBezTo>
                  <a:pt x="5608062" y="1102027"/>
                  <a:pt x="5203194" y="1301070"/>
                  <a:pt x="5151872" y="1809180"/>
                </a:cubicBezTo>
                <a:cubicBezTo>
                  <a:pt x="5104686" y="2276432"/>
                  <a:pt x="5496947" y="2514465"/>
                  <a:pt x="5323965" y="3464278"/>
                </a:cubicBezTo>
                <a:cubicBezTo>
                  <a:pt x="5211960" y="4079388"/>
                  <a:pt x="4297510" y="4259025"/>
                  <a:pt x="5513003" y="5720066"/>
                </a:cubicBezTo>
                <a:cubicBezTo>
                  <a:pt x="5768583" y="6027176"/>
                  <a:pt x="5791560" y="6490332"/>
                  <a:pt x="5601722" y="6841105"/>
                </a:cubicBezTo>
                <a:lnTo>
                  <a:pt x="5590822" y="6858000"/>
                </a:lnTo>
                <a:lnTo>
                  <a:pt x="1735" y="6858000"/>
                </a:lnTo>
                <a:lnTo>
                  <a:pt x="0" y="6858000"/>
                </a:lnTo>
                <a:lnTo>
                  <a:pt x="0" y="6849812"/>
                </a:lnTo>
                <a:lnTo>
                  <a:pt x="0" y="6483067"/>
                </a:lnTo>
                <a:lnTo>
                  <a:pt x="0" y="1250146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61" name="Google Shape;161;p26"/>
          <p:cNvSpPr txBox="1"/>
          <p:nvPr>
            <p:ph idx="1" type="body"/>
          </p:nvPr>
        </p:nvSpPr>
        <p:spPr>
          <a:xfrm>
            <a:off x="4789511" y="2182324"/>
            <a:ext cx="3913880" cy="263020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" sz="2000"/>
              <a:t>Потенциальными потребителями являются студенты первых курсов всех направлений СУРГУ, как в качестве заказчиков, так и исполнителей. Сервис позволяет решать проблемы разного рода и сложности, включая бытовые, никак не затрагивающие обучение.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br>
              <a:rPr lang="ru"/>
            </a:br>
            <a:endParaRPr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br>
              <a:rPr lang="ru"/>
            </a:b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7" name="Google Shape;167;p27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8" name="Google Shape;168;p27"/>
          <p:cNvSpPr txBox="1"/>
          <p:nvPr>
            <p:ph type="title"/>
          </p:nvPr>
        </p:nvSpPr>
        <p:spPr>
          <a:xfrm>
            <a:off x="457200" y="414587"/>
            <a:ext cx="4026877" cy="1193927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/>
              <a:t>ПРОБЛЕМА</a:t>
            </a:r>
            <a:endParaRPr/>
          </a:p>
        </p:txBody>
      </p:sp>
      <p:sp>
        <p:nvSpPr>
          <p:cNvPr id="169" name="Google Shape;169;p27"/>
          <p:cNvSpPr txBox="1"/>
          <p:nvPr>
            <p:ph idx="1" type="body"/>
          </p:nvPr>
        </p:nvSpPr>
        <p:spPr>
          <a:xfrm>
            <a:off x="457649" y="1793996"/>
            <a:ext cx="4016457" cy="23810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ru"/>
              <a:t>Сложности с адаптацией на первом курсе обучения, а именно:</a:t>
            </a:r>
            <a:endParaRPr/>
          </a:p>
          <a:p>
            <a:pPr indent="-247650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ru"/>
              <a:t>поиск конспектов</a:t>
            </a:r>
            <a:endParaRPr/>
          </a:p>
          <a:p>
            <a:pPr indent="-247650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ru"/>
              <a:t>помощь в решении заданий </a:t>
            </a:r>
            <a:endParaRPr/>
          </a:p>
          <a:p>
            <a:pPr indent="-247650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ru"/>
              <a:t>репетиторство</a:t>
            </a:r>
            <a:endParaRPr/>
          </a:p>
          <a:p>
            <a:pPr indent="-247650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ru"/>
              <a:t>поиск необходимой информации</a:t>
            </a:r>
            <a:endParaRPr/>
          </a:p>
          <a:p>
            <a:pPr indent="-247650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ru"/>
              <a:t>помощь в решении бытовых вопросов</a:t>
            </a:r>
            <a:endParaRPr/>
          </a:p>
          <a:p>
            <a:pPr indent="-152400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  <p:pic>
        <p:nvPicPr>
          <p:cNvPr descr="Увеличительное стекло на пустом фоне" id="170" name="Google Shape;170;p27"/>
          <p:cNvPicPr preferRelativeResize="0"/>
          <p:nvPr/>
        </p:nvPicPr>
        <p:blipFill rotWithShape="1">
          <a:blip r:embed="rId3">
            <a:alphaModFix/>
          </a:blip>
          <a:srcRect b="4" l="34643" r="8639" t="0"/>
          <a:stretch/>
        </p:blipFill>
        <p:spPr>
          <a:xfrm>
            <a:off x="4773336" y="8"/>
            <a:ext cx="4370664" cy="5143492"/>
          </a:xfrm>
          <a:custGeom>
            <a:rect b="b" l="l" r="r" t="t"/>
            <a:pathLst>
              <a:path extrusionOk="0" h="6858000" w="5827552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/>
          <p:nvPr/>
        </p:nvSpPr>
        <p:spPr>
          <a:xfrm>
            <a:off x="2286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6" name="Google Shape;176;p28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28"/>
          <p:cNvSpPr txBox="1"/>
          <p:nvPr>
            <p:ph type="title"/>
          </p:nvPr>
        </p:nvSpPr>
        <p:spPr>
          <a:xfrm>
            <a:off x="4572000" y="495182"/>
            <a:ext cx="4026877" cy="86603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/>
              <a:t>РЕШЕНИЕ</a:t>
            </a:r>
            <a:endParaRPr/>
          </a:p>
        </p:txBody>
      </p:sp>
      <p:pic>
        <p:nvPicPr>
          <p:cNvPr descr="Геометрические фигуры на деревянном фоне" id="178" name="Google Shape;178;p28"/>
          <p:cNvPicPr preferRelativeResize="0"/>
          <p:nvPr/>
        </p:nvPicPr>
        <p:blipFill rotWithShape="1">
          <a:blip r:embed="rId3">
            <a:alphaModFix/>
          </a:blip>
          <a:srcRect b="10" l="15306" r="29105" t="0"/>
          <a:stretch/>
        </p:blipFill>
        <p:spPr>
          <a:xfrm>
            <a:off x="-12559" y="158317"/>
            <a:ext cx="4158132" cy="4985183"/>
          </a:xfrm>
          <a:custGeom>
            <a:rect b="b" l="l" r="r" t="t"/>
            <a:pathLst>
              <a:path extrusionOk="0" h="6646910" w="5544176">
                <a:moveTo>
                  <a:pt x="4779974" y="685250"/>
                </a:moveTo>
                <a:cubicBezTo>
                  <a:pt x="5032054" y="670215"/>
                  <a:pt x="5267008" y="852320"/>
                  <a:pt x="5309474" y="1126951"/>
                </a:cubicBezTo>
                <a:cubicBezTo>
                  <a:pt x="5346050" y="1363456"/>
                  <a:pt x="5216949" y="1600813"/>
                  <a:pt x="5001910" y="1690856"/>
                </a:cubicBezTo>
                <a:cubicBezTo>
                  <a:pt x="4692098" y="1820733"/>
                  <a:pt x="4350283" y="1615922"/>
                  <a:pt x="4306656" y="1273177"/>
                </a:cubicBezTo>
                <a:cubicBezTo>
                  <a:pt x="4276590" y="1039231"/>
                  <a:pt x="4408479" y="807918"/>
                  <a:pt x="4621504" y="721515"/>
                </a:cubicBezTo>
                <a:cubicBezTo>
                  <a:pt x="4671997" y="700903"/>
                  <a:pt x="4725528" y="688659"/>
                  <a:pt x="4779974" y="685250"/>
                </a:cubicBezTo>
                <a:close/>
                <a:moveTo>
                  <a:pt x="2760003" y="352577"/>
                </a:moveTo>
                <a:cubicBezTo>
                  <a:pt x="2869653" y="345991"/>
                  <a:pt x="2971942" y="425187"/>
                  <a:pt x="2990385" y="544679"/>
                </a:cubicBezTo>
                <a:cubicBezTo>
                  <a:pt x="3006348" y="647665"/>
                  <a:pt x="2950167" y="750884"/>
                  <a:pt x="2856557" y="790095"/>
                </a:cubicBezTo>
                <a:cubicBezTo>
                  <a:pt x="2721799" y="846585"/>
                  <a:pt x="2573171" y="757470"/>
                  <a:pt x="2554030" y="608299"/>
                </a:cubicBezTo>
                <a:cubicBezTo>
                  <a:pt x="2540934" y="506165"/>
                  <a:pt x="2598123" y="405659"/>
                  <a:pt x="2691113" y="368075"/>
                </a:cubicBezTo>
                <a:cubicBezTo>
                  <a:pt x="2713089" y="359242"/>
                  <a:pt x="2736352" y="353973"/>
                  <a:pt x="2760003" y="352577"/>
                </a:cubicBezTo>
                <a:close/>
                <a:moveTo>
                  <a:pt x="3630" y="28121"/>
                </a:moveTo>
                <a:cubicBezTo>
                  <a:pt x="53278" y="26959"/>
                  <a:pt x="102920" y="30524"/>
                  <a:pt x="151871" y="38891"/>
                </a:cubicBezTo>
                <a:cubicBezTo>
                  <a:pt x="865103" y="112200"/>
                  <a:pt x="964292" y="593344"/>
                  <a:pt x="1031555" y="832871"/>
                </a:cubicBezTo>
                <a:cubicBezTo>
                  <a:pt x="1053330" y="878203"/>
                  <a:pt x="1074563" y="922528"/>
                  <a:pt x="1096338" y="964607"/>
                </a:cubicBezTo>
                <a:cubicBezTo>
                  <a:pt x="1174682" y="1115560"/>
                  <a:pt x="1260852" y="1237377"/>
                  <a:pt x="1409481" y="1265738"/>
                </a:cubicBezTo>
                <a:cubicBezTo>
                  <a:pt x="1767492" y="1334008"/>
                  <a:pt x="1973154" y="762896"/>
                  <a:pt x="2318612" y="859062"/>
                </a:cubicBezTo>
                <a:cubicBezTo>
                  <a:pt x="2496300" y="908501"/>
                  <a:pt x="2583943" y="1098510"/>
                  <a:pt x="2675615" y="1267985"/>
                </a:cubicBezTo>
                <a:cubicBezTo>
                  <a:pt x="2731099" y="1370507"/>
                  <a:pt x="2875466" y="1386005"/>
                  <a:pt x="2952957" y="1297896"/>
                </a:cubicBezTo>
                <a:cubicBezTo>
                  <a:pt x="2992292" y="1253804"/>
                  <a:pt x="3027543" y="1206225"/>
                  <a:pt x="3058268" y="1155778"/>
                </a:cubicBezTo>
                <a:cubicBezTo>
                  <a:pt x="3256027" y="815280"/>
                  <a:pt x="3063848" y="537317"/>
                  <a:pt x="3306706" y="310500"/>
                </a:cubicBezTo>
                <a:cubicBezTo>
                  <a:pt x="3358006" y="262378"/>
                  <a:pt x="3524148" y="107395"/>
                  <a:pt x="3735234" y="107395"/>
                </a:cubicBezTo>
                <a:cubicBezTo>
                  <a:pt x="3766510" y="107395"/>
                  <a:pt x="3797693" y="110804"/>
                  <a:pt x="3828224" y="117624"/>
                </a:cubicBezTo>
                <a:cubicBezTo>
                  <a:pt x="4046595" y="166056"/>
                  <a:pt x="4222967" y="384349"/>
                  <a:pt x="4231180" y="592260"/>
                </a:cubicBezTo>
                <a:cubicBezTo>
                  <a:pt x="4242339" y="872003"/>
                  <a:pt x="3941207" y="932136"/>
                  <a:pt x="3873092" y="1299370"/>
                </a:cubicBezTo>
                <a:cubicBezTo>
                  <a:pt x="3837368" y="1492245"/>
                  <a:pt x="3867280" y="1798492"/>
                  <a:pt x="4050935" y="1948439"/>
                </a:cubicBezTo>
                <a:cubicBezTo>
                  <a:pt x="4358421" y="2199435"/>
                  <a:pt x="4810507" y="1777182"/>
                  <a:pt x="5211525" y="2027402"/>
                </a:cubicBezTo>
                <a:cubicBezTo>
                  <a:pt x="5429122" y="2163013"/>
                  <a:pt x="5566824" y="2456164"/>
                  <a:pt x="5541097" y="2700958"/>
                </a:cubicBezTo>
                <a:cubicBezTo>
                  <a:pt x="5501654" y="3076251"/>
                  <a:pt x="5098698" y="3142194"/>
                  <a:pt x="5094823" y="3471378"/>
                </a:cubicBezTo>
                <a:cubicBezTo>
                  <a:pt x="5091415" y="3745236"/>
                  <a:pt x="5419668" y="3893242"/>
                  <a:pt x="5505528" y="4272564"/>
                </a:cubicBezTo>
                <a:cubicBezTo>
                  <a:pt x="5569691" y="4556184"/>
                  <a:pt x="5439041" y="4752005"/>
                  <a:pt x="5281423" y="4965183"/>
                </a:cubicBezTo>
                <a:cubicBezTo>
                  <a:pt x="5068244" y="5253608"/>
                  <a:pt x="4866301" y="5146281"/>
                  <a:pt x="4675749" y="5385343"/>
                </a:cubicBezTo>
                <a:cubicBezTo>
                  <a:pt x="4370191" y="5769070"/>
                  <a:pt x="4714176" y="6260683"/>
                  <a:pt x="4508838" y="6598516"/>
                </a:cubicBezTo>
                <a:lnTo>
                  <a:pt x="4472787" y="6646910"/>
                </a:lnTo>
                <a:lnTo>
                  <a:pt x="3367517" y="6646910"/>
                </a:lnTo>
                <a:lnTo>
                  <a:pt x="2998981" y="6646910"/>
                </a:lnTo>
                <a:lnTo>
                  <a:pt x="2648733" y="6646910"/>
                </a:lnTo>
                <a:lnTo>
                  <a:pt x="0" y="6646910"/>
                </a:lnTo>
                <a:lnTo>
                  <a:pt x="0" y="28222"/>
                </a:lnTo>
                <a:close/>
                <a:moveTo>
                  <a:pt x="1509522" y="767"/>
                </a:moveTo>
                <a:cubicBezTo>
                  <a:pt x="1736339" y="-12639"/>
                  <a:pt x="1947814" y="150946"/>
                  <a:pt x="1986017" y="398066"/>
                </a:cubicBezTo>
                <a:cubicBezTo>
                  <a:pt x="2019183" y="611090"/>
                  <a:pt x="1902946" y="824502"/>
                  <a:pt x="1709217" y="905558"/>
                </a:cubicBezTo>
                <a:cubicBezTo>
                  <a:pt x="1430403" y="1021795"/>
                  <a:pt x="1123149" y="837830"/>
                  <a:pt x="1083551" y="529879"/>
                </a:cubicBezTo>
                <a:cubicBezTo>
                  <a:pt x="1056506" y="319025"/>
                  <a:pt x="1175223" y="110882"/>
                  <a:pt x="1366937" y="33390"/>
                </a:cubicBezTo>
                <a:cubicBezTo>
                  <a:pt x="1412379" y="14871"/>
                  <a:pt x="1460539" y="3866"/>
                  <a:pt x="1509522" y="767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79" name="Google Shape;179;p28"/>
          <p:cNvSpPr txBox="1"/>
          <p:nvPr>
            <p:ph idx="1" type="body"/>
          </p:nvPr>
        </p:nvSpPr>
        <p:spPr>
          <a:xfrm>
            <a:off x="4574645" y="1654785"/>
            <a:ext cx="4441418" cy="301120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">
                <a:solidFill>
                  <a:srgbClr val="000000"/>
                </a:solidFill>
              </a:rPr>
              <a:t>Для решения проблемы будет создан телеграмм бот, который выполняет следующие задачи: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r>
              <a:rPr lang="ru"/>
              <a:t>На бесплатной основе:</a:t>
            </a:r>
            <a:endParaRPr/>
          </a:p>
          <a:p>
            <a:pPr indent="-253206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ru"/>
              <a:t>Поиск необходимых конспектов</a:t>
            </a:r>
            <a:endParaRPr/>
          </a:p>
          <a:p>
            <a:pPr indent="-253206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ru"/>
              <a:t>Ответы на часто задаваемые вопросы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r>
              <a:rPr lang="ru"/>
              <a:t>На платной основе:</a:t>
            </a:r>
            <a:endParaRPr/>
          </a:p>
          <a:p>
            <a:pPr indent="-253206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Char char="•"/>
            </a:pPr>
            <a:r>
              <a:rPr lang="ru"/>
              <a:t>Репетиторство</a:t>
            </a:r>
            <a:endParaRPr/>
          </a:p>
          <a:p>
            <a:pPr indent="-253206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Char char="•"/>
            </a:pPr>
            <a:r>
              <a:rPr lang="ru"/>
              <a:t>Помощь от продвинутых студентов с объяснением сложных тем</a:t>
            </a:r>
            <a:endParaRPr/>
          </a:p>
          <a:p>
            <a:pPr indent="-253206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Char char="•"/>
            </a:pPr>
            <a:r>
              <a:rPr lang="ru"/>
              <a:t>Помощь в выполнении бытовых задач (например: передвинуть мебель девушке)</a:t>
            </a:r>
            <a:endParaRPr/>
          </a:p>
          <a:p>
            <a:pPr indent="-165100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-165100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-165100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-165100" lvl="0" marL="2540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29"/>
          <p:cNvSpPr txBox="1"/>
          <p:nvPr>
            <p:ph type="title"/>
          </p:nvPr>
        </p:nvSpPr>
        <p:spPr>
          <a:xfrm>
            <a:off x="4790355" y="642496"/>
            <a:ext cx="4026877" cy="121470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" sz="2800"/>
              <a:t>ЦЕННОСТЬ, ЦЕННОСТНОЕ ПРЕДЛОЖЕНИЕ</a:t>
            </a:r>
            <a:endParaRPr sz="2800"/>
          </a:p>
        </p:txBody>
      </p:sp>
      <p:pic>
        <p:nvPicPr>
          <p:cNvPr descr="Белая головоломка с одним красным фрагментом" id="187" name="Google Shape;187;p29"/>
          <p:cNvPicPr preferRelativeResize="0"/>
          <p:nvPr/>
        </p:nvPicPr>
        <p:blipFill rotWithShape="1">
          <a:blip r:embed="rId3">
            <a:alphaModFix/>
          </a:blip>
          <a:srcRect b="-2" l="26924" r="25277" t="0"/>
          <a:stretch/>
        </p:blipFill>
        <p:spPr>
          <a:xfrm>
            <a:off x="-39260" y="8"/>
            <a:ext cx="4370664" cy="5143492"/>
          </a:xfrm>
          <a:custGeom>
            <a:rect b="b" l="l" r="r" t="t"/>
            <a:pathLst>
              <a:path extrusionOk="0" h="6858000" w="5827552">
                <a:moveTo>
                  <a:pt x="5436113" y="4232571"/>
                </a:moveTo>
                <a:cubicBezTo>
                  <a:pt x="5625722" y="4232571"/>
                  <a:pt x="5779430" y="4386279"/>
                  <a:pt x="5779430" y="4575888"/>
                </a:cubicBezTo>
                <a:cubicBezTo>
                  <a:pt x="5779430" y="4765497"/>
                  <a:pt x="5625722" y="4919205"/>
                  <a:pt x="5436113" y="4919205"/>
                </a:cubicBezTo>
                <a:cubicBezTo>
                  <a:pt x="5246504" y="4919205"/>
                  <a:pt x="5092796" y="4765497"/>
                  <a:pt x="5092796" y="4575888"/>
                </a:cubicBezTo>
                <a:cubicBezTo>
                  <a:pt x="5092796" y="4386279"/>
                  <a:pt x="5246504" y="4232571"/>
                  <a:pt x="5436113" y="4232571"/>
                </a:cubicBezTo>
                <a:close/>
                <a:moveTo>
                  <a:pt x="5580185" y="1806694"/>
                </a:moveTo>
                <a:cubicBezTo>
                  <a:pt x="5699726" y="1806694"/>
                  <a:pt x="5799461" y="1891487"/>
                  <a:pt x="5822527" y="2004209"/>
                </a:cubicBezTo>
                <a:lnTo>
                  <a:pt x="5827552" y="2054052"/>
                </a:lnTo>
                <a:lnTo>
                  <a:pt x="5827552" y="2054073"/>
                </a:lnTo>
                <a:lnTo>
                  <a:pt x="5822527" y="2103916"/>
                </a:lnTo>
                <a:cubicBezTo>
                  <a:pt x="5799461" y="2216637"/>
                  <a:pt x="5699726" y="2301430"/>
                  <a:pt x="5580185" y="2301430"/>
                </a:cubicBezTo>
                <a:cubicBezTo>
                  <a:pt x="5443567" y="2301430"/>
                  <a:pt x="5332817" y="2190680"/>
                  <a:pt x="5332817" y="2054062"/>
                </a:cubicBezTo>
                <a:cubicBezTo>
                  <a:pt x="5332817" y="1917444"/>
                  <a:pt x="5443567" y="1806694"/>
                  <a:pt x="5580185" y="1806694"/>
                </a:cubicBezTo>
                <a:close/>
                <a:moveTo>
                  <a:pt x="5580184" y="1294715"/>
                </a:moveTo>
                <a:cubicBezTo>
                  <a:pt x="5659753" y="1294715"/>
                  <a:pt x="5724256" y="1359218"/>
                  <a:pt x="5724256" y="1438787"/>
                </a:cubicBezTo>
                <a:cubicBezTo>
                  <a:pt x="5724256" y="1518356"/>
                  <a:pt x="5659753" y="1582859"/>
                  <a:pt x="5580184" y="1582859"/>
                </a:cubicBezTo>
                <a:cubicBezTo>
                  <a:pt x="5500615" y="1582859"/>
                  <a:pt x="5436112" y="1518356"/>
                  <a:pt x="5436112" y="1438787"/>
                </a:cubicBezTo>
                <a:cubicBezTo>
                  <a:pt x="5436112" y="1359218"/>
                  <a:pt x="5500615" y="1294715"/>
                  <a:pt x="5580184" y="1294715"/>
                </a:cubicBezTo>
                <a:close/>
                <a:moveTo>
                  <a:pt x="0" y="0"/>
                </a:moveTo>
                <a:lnTo>
                  <a:pt x="5346882" y="0"/>
                </a:lnTo>
                <a:lnTo>
                  <a:pt x="5396357" y="64140"/>
                </a:lnTo>
                <a:cubicBezTo>
                  <a:pt x="5509528" y="228632"/>
                  <a:pt x="5577723" y="424885"/>
                  <a:pt x="5582550" y="646882"/>
                </a:cubicBezTo>
                <a:cubicBezTo>
                  <a:pt x="5608062" y="1102027"/>
                  <a:pt x="5203194" y="1301070"/>
                  <a:pt x="5151872" y="1809180"/>
                </a:cubicBezTo>
                <a:cubicBezTo>
                  <a:pt x="5104686" y="2276432"/>
                  <a:pt x="5496947" y="2514465"/>
                  <a:pt x="5323965" y="3464278"/>
                </a:cubicBezTo>
                <a:cubicBezTo>
                  <a:pt x="5211960" y="4079388"/>
                  <a:pt x="4297510" y="4259025"/>
                  <a:pt x="5513003" y="5720066"/>
                </a:cubicBezTo>
                <a:cubicBezTo>
                  <a:pt x="5768583" y="6027176"/>
                  <a:pt x="5791560" y="6490332"/>
                  <a:pt x="5601722" y="6841105"/>
                </a:cubicBezTo>
                <a:lnTo>
                  <a:pt x="5590822" y="6858000"/>
                </a:lnTo>
                <a:lnTo>
                  <a:pt x="1735" y="6858000"/>
                </a:lnTo>
                <a:lnTo>
                  <a:pt x="0" y="6858000"/>
                </a:lnTo>
                <a:lnTo>
                  <a:pt x="0" y="6849812"/>
                </a:lnTo>
                <a:lnTo>
                  <a:pt x="0" y="6483067"/>
                </a:lnTo>
                <a:lnTo>
                  <a:pt x="0" y="1250146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88" name="Google Shape;188;p29"/>
          <p:cNvSpPr txBox="1"/>
          <p:nvPr>
            <p:ph idx="1" type="body"/>
          </p:nvPr>
        </p:nvSpPr>
        <p:spPr>
          <a:xfrm>
            <a:off x="4790804" y="2137758"/>
            <a:ext cx="3700452" cy="23810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ru"/>
              <a:t>Наша команда помогает студентам первого курса со сложностями с интеграцией в учебе, бытовых вопросах. Мы решаем проблему благодаря помощи от других студентов с помощью телеграм-бота, что позволит первокурсникам получать готовое решение поставленной задачи в полном объеме и в короткие сроки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5" name="Google Shape;195;p30"/>
          <p:cNvSpPr txBox="1"/>
          <p:nvPr>
            <p:ph type="title"/>
          </p:nvPr>
        </p:nvSpPr>
        <p:spPr>
          <a:xfrm>
            <a:off x="457200" y="414587"/>
            <a:ext cx="4026877" cy="1193927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/>
              <a:t>РЫНОК</a:t>
            </a:r>
            <a:endParaRPr/>
          </a:p>
        </p:txBody>
      </p:sp>
      <p:sp>
        <p:nvSpPr>
          <p:cNvPr id="196" name="Google Shape;196;p30"/>
          <p:cNvSpPr txBox="1"/>
          <p:nvPr>
            <p:ph idx="1" type="body"/>
          </p:nvPr>
        </p:nvSpPr>
        <p:spPr>
          <a:xfrm>
            <a:off x="457649" y="2028458"/>
            <a:ext cx="4016400" cy="23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b="1" lang="ru"/>
              <a:t>tam</a:t>
            </a:r>
            <a:r>
              <a:rPr lang="ru"/>
              <a:t>: 4 млн * 2000 = 8 млрд. * 9 = 72 млрд * 0,1 (наша комиссия) = 7.2 млрд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b="1" lang="ru"/>
              <a:t>sam</a:t>
            </a:r>
            <a:r>
              <a:rPr lang="ru"/>
              <a:t>: </a:t>
            </a:r>
            <a:r>
              <a:rPr b="1" lang="ru"/>
              <a:t>tam</a:t>
            </a:r>
            <a:r>
              <a:rPr lang="ru"/>
              <a:t> * 3% = 7.2 млрд. * 3% = 216 млн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b="1" lang="ru"/>
              <a:t>som</a:t>
            </a:r>
            <a:r>
              <a:rPr lang="ru"/>
              <a:t>: студенты СУРГУ:  7000 * 3% * 2000 = 0.4 млн * 9 = 3.6 млн * 0,1 (наша комиссия) = 360 т.р.</a:t>
            </a:r>
            <a:endParaRPr/>
          </a:p>
        </p:txBody>
      </p:sp>
      <p:pic>
        <p:nvPicPr>
          <p:cNvPr descr="Трехмерные и оранжевый номера" id="197" name="Google Shape;197;p30"/>
          <p:cNvPicPr preferRelativeResize="0"/>
          <p:nvPr/>
        </p:nvPicPr>
        <p:blipFill rotWithShape="1">
          <a:blip r:embed="rId3">
            <a:alphaModFix/>
          </a:blip>
          <a:srcRect b="-2" l="27115" r="25086" t="0"/>
          <a:stretch/>
        </p:blipFill>
        <p:spPr>
          <a:xfrm>
            <a:off x="4773336" y="8"/>
            <a:ext cx="4370664" cy="5143492"/>
          </a:xfrm>
          <a:custGeom>
            <a:rect b="b" l="l" r="r" t="t"/>
            <a:pathLst>
              <a:path extrusionOk="0" h="6858000" w="5827552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/>
          <p:nvPr>
            <p:ph type="title"/>
          </p:nvPr>
        </p:nvSpPr>
        <p:spPr>
          <a:xfrm>
            <a:off x="457200" y="418338"/>
            <a:ext cx="82296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/>
              <a:t>КОНКУРЕНТЫ</a:t>
            </a:r>
            <a:endParaRPr/>
          </a:p>
        </p:txBody>
      </p:sp>
      <p:grpSp>
        <p:nvGrpSpPr>
          <p:cNvPr id="203" name="Google Shape;203;p31"/>
          <p:cNvGrpSpPr/>
          <p:nvPr/>
        </p:nvGrpSpPr>
        <p:grpSpPr>
          <a:xfrm>
            <a:off x="674584" y="1804084"/>
            <a:ext cx="7794832" cy="2578538"/>
            <a:chOff x="289845" y="299241"/>
            <a:chExt cx="10393109" cy="3438051"/>
          </a:xfrm>
        </p:grpSpPr>
        <p:sp>
          <p:nvSpPr>
            <p:cNvPr id="204" name="Google Shape;204;p31"/>
            <p:cNvSpPr/>
            <p:nvPr/>
          </p:nvSpPr>
          <p:spPr>
            <a:xfrm>
              <a:off x="289845" y="299241"/>
              <a:ext cx="1375920" cy="1375920"/>
            </a:xfrm>
            <a:prstGeom prst="ellipse">
              <a:avLst/>
            </a:prstGeom>
            <a:solidFill>
              <a:srgbClr val="CBE3E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1"/>
            <p:cNvSpPr/>
            <p:nvPr/>
          </p:nvSpPr>
          <p:spPr>
            <a:xfrm>
              <a:off x="578788" y="588184"/>
              <a:ext cx="798033" cy="798033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1"/>
            <p:cNvSpPr/>
            <p:nvPr/>
          </p:nvSpPr>
          <p:spPr>
            <a:xfrm>
              <a:off x="1960605" y="299241"/>
              <a:ext cx="3243239" cy="1375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1"/>
            <p:cNvSpPr txBox="1"/>
            <p:nvPr/>
          </p:nvSpPr>
          <p:spPr>
            <a:xfrm>
              <a:off x="1960605" y="299241"/>
              <a:ext cx="3243239" cy="1375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venir"/>
                <a:buNone/>
              </a:pPr>
              <a:r>
                <a:rPr b="0" i="0" lang="ru" sz="1200" u="none" cap="none" strike="noStrik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Интернет, Авито, локальные чат группы университета</a:t>
              </a:r>
              <a:endParaRPr b="0" i="0" sz="1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8" name="Google Shape;208;p31"/>
            <p:cNvSpPr/>
            <p:nvPr/>
          </p:nvSpPr>
          <p:spPr>
            <a:xfrm>
              <a:off x="5768955" y="299241"/>
              <a:ext cx="1375920" cy="1375920"/>
            </a:xfrm>
            <a:prstGeom prst="ellipse">
              <a:avLst/>
            </a:prstGeom>
            <a:solidFill>
              <a:srgbClr val="CBE3E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1"/>
            <p:cNvSpPr/>
            <p:nvPr/>
          </p:nvSpPr>
          <p:spPr>
            <a:xfrm>
              <a:off x="6057898" y="588184"/>
              <a:ext cx="798033" cy="798033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1"/>
            <p:cNvSpPr/>
            <p:nvPr/>
          </p:nvSpPr>
          <p:spPr>
            <a:xfrm>
              <a:off x="7439715" y="299241"/>
              <a:ext cx="3243239" cy="1375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1"/>
            <p:cNvSpPr txBox="1"/>
            <p:nvPr/>
          </p:nvSpPr>
          <p:spPr>
            <a:xfrm>
              <a:off x="7439715" y="299241"/>
              <a:ext cx="3243239" cy="1375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venir"/>
                <a:buNone/>
              </a:pPr>
              <a:r>
                <a:rPr b="0" i="0" lang="ru" sz="1200" u="none" cap="none" strike="noStrik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Плюсы: объем информации/предложений; </a:t>
              </a:r>
              <a:endParaRPr b="0" i="0" sz="1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2" name="Google Shape;212;p31"/>
            <p:cNvSpPr/>
            <p:nvPr/>
          </p:nvSpPr>
          <p:spPr>
            <a:xfrm>
              <a:off x="289845" y="2361372"/>
              <a:ext cx="1375920" cy="1375920"/>
            </a:xfrm>
            <a:prstGeom prst="ellipse">
              <a:avLst/>
            </a:prstGeom>
            <a:solidFill>
              <a:srgbClr val="CBE3E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1"/>
            <p:cNvSpPr/>
            <p:nvPr/>
          </p:nvSpPr>
          <p:spPr>
            <a:xfrm>
              <a:off x="578788" y="2650315"/>
              <a:ext cx="798033" cy="798033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1"/>
            <p:cNvSpPr/>
            <p:nvPr/>
          </p:nvSpPr>
          <p:spPr>
            <a:xfrm>
              <a:off x="1960605" y="2361372"/>
              <a:ext cx="3243239" cy="1375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1"/>
            <p:cNvSpPr txBox="1"/>
            <p:nvPr/>
          </p:nvSpPr>
          <p:spPr>
            <a:xfrm>
              <a:off x="1960605" y="2361372"/>
              <a:ext cx="3243239" cy="1375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venir"/>
                <a:buNone/>
              </a:pPr>
              <a:r>
                <a:rPr b="0" i="0" lang="ru" sz="1200" u="none" cap="none" strike="noStrik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Минусы: много “воды”, слишком много затрачиваемого времени для решения поставленного вопроса/задачи</a:t>
              </a:r>
              <a:endParaRPr b="0" i="0" sz="1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6" name="Google Shape;216;p31"/>
            <p:cNvSpPr/>
            <p:nvPr/>
          </p:nvSpPr>
          <p:spPr>
            <a:xfrm>
              <a:off x="5768955" y="2361372"/>
              <a:ext cx="1375920" cy="1375920"/>
            </a:xfrm>
            <a:prstGeom prst="ellipse">
              <a:avLst/>
            </a:prstGeom>
            <a:solidFill>
              <a:srgbClr val="CBE3E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1"/>
            <p:cNvSpPr/>
            <p:nvPr/>
          </p:nvSpPr>
          <p:spPr>
            <a:xfrm>
              <a:off x="6057898" y="2650315"/>
              <a:ext cx="798033" cy="798033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1"/>
            <p:cNvSpPr/>
            <p:nvPr/>
          </p:nvSpPr>
          <p:spPr>
            <a:xfrm>
              <a:off x="7439715" y="2361372"/>
              <a:ext cx="3243239" cy="1375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1"/>
            <p:cNvSpPr txBox="1"/>
            <p:nvPr/>
          </p:nvSpPr>
          <p:spPr>
            <a:xfrm>
              <a:off x="7439715" y="2361372"/>
              <a:ext cx="3243239" cy="1375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venir"/>
                <a:buNone/>
              </a:pPr>
              <a:r>
                <a:rPr b="0" i="0" lang="ru" sz="1200" u="none" cap="none" strike="noStrik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Стратегия: За счет плотности в конкретном вузе обеспечиваем возможность найти любую информацию (Создать доступность, скорость, качественный товар)</a:t>
              </a:r>
              <a:endParaRPr b="0" i="0" sz="1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6" name="Google Shape;226;p32"/>
          <p:cNvSpPr txBox="1"/>
          <p:nvPr>
            <p:ph type="title"/>
          </p:nvPr>
        </p:nvSpPr>
        <p:spPr>
          <a:xfrm>
            <a:off x="4311564" y="-193548"/>
            <a:ext cx="4439530" cy="120894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/>
              <a:t>БИЗНЕС-МОДЕЛЬ</a:t>
            </a:r>
            <a:endParaRPr/>
          </a:p>
        </p:txBody>
      </p:sp>
      <p:pic>
        <p:nvPicPr>
          <p:cNvPr descr="Биржевые котировки" id="227" name="Google Shape;227;p32"/>
          <p:cNvPicPr preferRelativeResize="0"/>
          <p:nvPr/>
        </p:nvPicPr>
        <p:blipFill rotWithShape="1">
          <a:blip r:embed="rId3">
            <a:alphaModFix/>
          </a:blip>
          <a:srcRect b="-3" l="28773" r="15725" t="0"/>
          <a:stretch/>
        </p:blipFill>
        <p:spPr>
          <a:xfrm>
            <a:off x="15" y="8"/>
            <a:ext cx="4282974" cy="5143492"/>
          </a:xfrm>
          <a:custGeom>
            <a:rect b="b" l="l" r="r" t="t"/>
            <a:pathLst>
              <a:path extrusionOk="0" h="6858000" w="5710652">
                <a:moveTo>
                  <a:pt x="4831301" y="0"/>
                </a:moveTo>
                <a:lnTo>
                  <a:pt x="5696109" y="0"/>
                </a:lnTo>
                <a:lnTo>
                  <a:pt x="5706418" y="42969"/>
                </a:lnTo>
                <a:cubicBezTo>
                  <a:pt x="5714414" y="100391"/>
                  <a:pt x="5711283" y="160329"/>
                  <a:pt x="5695333" y="219852"/>
                </a:cubicBezTo>
                <a:cubicBezTo>
                  <a:pt x="5631536" y="457945"/>
                  <a:pt x="5386806" y="599240"/>
                  <a:pt x="5148712" y="535443"/>
                </a:cubicBezTo>
                <a:cubicBezTo>
                  <a:pt x="4940381" y="479621"/>
                  <a:pt x="4806160" y="285271"/>
                  <a:pt x="4818599" y="78052"/>
                </a:cubicBezTo>
                <a:close/>
                <a:moveTo>
                  <a:pt x="0" y="0"/>
                </a:moveTo>
                <a:lnTo>
                  <a:pt x="545808" y="0"/>
                </a:lnTo>
                <a:lnTo>
                  <a:pt x="4212872" y="0"/>
                </a:lnTo>
                <a:lnTo>
                  <a:pt x="4204748" y="184996"/>
                </a:lnTo>
                <a:cubicBezTo>
                  <a:pt x="4203390" y="263520"/>
                  <a:pt x="4204263" y="341910"/>
                  <a:pt x="4207775" y="419995"/>
                </a:cubicBezTo>
                <a:cubicBezTo>
                  <a:pt x="4220964" y="709488"/>
                  <a:pt x="4449625" y="891535"/>
                  <a:pt x="4655737" y="1068099"/>
                </a:cubicBezTo>
                <a:cubicBezTo>
                  <a:pt x="5169527" y="1508061"/>
                  <a:pt x="5344373" y="2032158"/>
                  <a:pt x="5103604" y="2589405"/>
                </a:cubicBezTo>
                <a:cubicBezTo>
                  <a:pt x="5010230" y="2805523"/>
                  <a:pt x="4828675" y="2993264"/>
                  <a:pt x="4657611" y="3164269"/>
                </a:cubicBezTo>
                <a:cubicBezTo>
                  <a:pt x="4198817" y="3622744"/>
                  <a:pt x="4217616" y="4154456"/>
                  <a:pt x="4499219" y="4641255"/>
                </a:cubicBezTo>
                <a:cubicBezTo>
                  <a:pt x="4699839" y="4986832"/>
                  <a:pt x="4940395" y="5311556"/>
                  <a:pt x="5110950" y="5670858"/>
                </a:cubicBezTo>
                <a:cubicBezTo>
                  <a:pt x="5277001" y="6019042"/>
                  <a:pt x="5375520" y="6366409"/>
                  <a:pt x="5396522" y="6707670"/>
                </a:cubicBezTo>
                <a:lnTo>
                  <a:pt x="539889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28" name="Google Shape;228;p32"/>
          <p:cNvSpPr txBox="1"/>
          <p:nvPr/>
        </p:nvSpPr>
        <p:spPr>
          <a:xfrm>
            <a:off x="4312500" y="1433465"/>
            <a:ext cx="4596560" cy="353141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Avenir"/>
              <a:buNone/>
            </a:pPr>
            <a:r>
              <a:rPr b="0" i="0" lang="ru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Мы планируем разработать телеграм-бота с которого мы будем получать фиксированную комиссию 10% за предоставление возможности продавать услуги в быту, репетиторстово, помощь в решении учебных задач и т.д. В среднем студент покупает услуг на 2000 т.р., из которых наша комиссия составит 200р. Дополнительно мы можем зарабатывать на предоставлении услуг лично нами. Мы планируем привлекать клиентов следующим образом: чаты групп, QR-коды на стендах, (таким образом стоимость привлечения будет 0 рублей + клиенты должны становиться постоянными)</a:t>
            </a:r>
            <a:endParaRPr sz="1100"/>
          </a:p>
          <a:p>
            <a:pPr indent="0" lvl="0" marL="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Avenir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Avenir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3621133" y="0"/>
            <a:ext cx="5520581" cy="5143500"/>
          </a:xfrm>
          <a:custGeom>
            <a:rect b="b" l="l" r="r" t="t"/>
            <a:pathLst>
              <a:path extrusionOk="0" h="6858000" w="7360775">
                <a:moveTo>
                  <a:pt x="615190" y="3536635"/>
                </a:moveTo>
                <a:cubicBezTo>
                  <a:pt x="896628" y="3536635"/>
                  <a:pt x="1124778" y="3764785"/>
                  <a:pt x="1124778" y="4046223"/>
                </a:cubicBezTo>
                <a:cubicBezTo>
                  <a:pt x="1124778" y="4327661"/>
                  <a:pt x="896628" y="4555811"/>
                  <a:pt x="615190" y="4555811"/>
                </a:cubicBezTo>
                <a:cubicBezTo>
                  <a:pt x="333752" y="4555811"/>
                  <a:pt x="105602" y="4327661"/>
                  <a:pt x="105602" y="4046223"/>
                </a:cubicBezTo>
                <a:cubicBezTo>
                  <a:pt x="105602" y="3764785"/>
                  <a:pt x="333752" y="3536635"/>
                  <a:pt x="615190" y="3536635"/>
                </a:cubicBezTo>
                <a:close/>
                <a:moveTo>
                  <a:pt x="1497780" y="0"/>
                </a:moveTo>
                <a:lnTo>
                  <a:pt x="1997377" y="0"/>
                </a:lnTo>
                <a:lnTo>
                  <a:pt x="5164844" y="0"/>
                </a:lnTo>
                <a:lnTo>
                  <a:pt x="5726653" y="0"/>
                </a:lnTo>
                <a:lnTo>
                  <a:pt x="7360775" y="0"/>
                </a:lnTo>
                <a:lnTo>
                  <a:pt x="7360775" y="6858000"/>
                </a:lnTo>
                <a:lnTo>
                  <a:pt x="5726653" y="6858000"/>
                </a:lnTo>
                <a:lnTo>
                  <a:pt x="1997377" y="6858000"/>
                </a:lnTo>
                <a:lnTo>
                  <a:pt x="311757" y="6858000"/>
                </a:lnTo>
                <a:lnTo>
                  <a:pt x="314130" y="6707670"/>
                </a:lnTo>
                <a:cubicBezTo>
                  <a:pt x="335132" y="6366409"/>
                  <a:pt x="433651" y="6019042"/>
                  <a:pt x="599702" y="5670858"/>
                </a:cubicBezTo>
                <a:cubicBezTo>
                  <a:pt x="770257" y="5311556"/>
                  <a:pt x="1010813" y="4986832"/>
                  <a:pt x="1211433" y="4641255"/>
                </a:cubicBezTo>
                <a:cubicBezTo>
                  <a:pt x="1493036" y="4154456"/>
                  <a:pt x="1511835" y="3622744"/>
                  <a:pt x="1053041" y="3164269"/>
                </a:cubicBezTo>
                <a:cubicBezTo>
                  <a:pt x="881977" y="2993264"/>
                  <a:pt x="700422" y="2805523"/>
                  <a:pt x="607048" y="2589405"/>
                </a:cubicBezTo>
                <a:cubicBezTo>
                  <a:pt x="366279" y="2032158"/>
                  <a:pt x="541125" y="1508061"/>
                  <a:pt x="1054915" y="1068099"/>
                </a:cubicBezTo>
                <a:cubicBezTo>
                  <a:pt x="1261027" y="891535"/>
                  <a:pt x="1489688" y="709488"/>
                  <a:pt x="1502877" y="419995"/>
                </a:cubicBezTo>
                <a:cubicBezTo>
                  <a:pt x="1506389" y="341910"/>
                  <a:pt x="1507262" y="263520"/>
                  <a:pt x="1505904" y="184996"/>
                </a:cubicBezTo>
                <a:close/>
                <a:moveTo>
                  <a:pt x="14543" y="0"/>
                </a:moveTo>
                <a:lnTo>
                  <a:pt x="879351" y="0"/>
                </a:lnTo>
                <a:lnTo>
                  <a:pt x="892053" y="78052"/>
                </a:lnTo>
                <a:cubicBezTo>
                  <a:pt x="904492" y="285271"/>
                  <a:pt x="770271" y="479621"/>
                  <a:pt x="561940" y="535443"/>
                </a:cubicBezTo>
                <a:cubicBezTo>
                  <a:pt x="323846" y="599240"/>
                  <a:pt x="79116" y="457945"/>
                  <a:pt x="15319" y="219852"/>
                </a:cubicBezTo>
                <a:cubicBezTo>
                  <a:pt x="-631" y="160329"/>
                  <a:pt x="-3762" y="100391"/>
                  <a:pt x="4234" y="4296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6" name="Google Shape;236;p33"/>
          <p:cNvSpPr txBox="1"/>
          <p:nvPr>
            <p:ph type="title"/>
          </p:nvPr>
        </p:nvSpPr>
        <p:spPr>
          <a:xfrm>
            <a:off x="200758" y="172798"/>
            <a:ext cx="3577253" cy="107744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/>
              <a:t>ТЕКУЩИЕ РЕЗУЛЬТАТЫ</a:t>
            </a:r>
            <a:endParaRPr/>
          </a:p>
        </p:txBody>
      </p:sp>
      <p:sp>
        <p:nvSpPr>
          <p:cNvPr id="237" name="Google Shape;237;p33"/>
          <p:cNvSpPr txBox="1"/>
          <p:nvPr>
            <p:ph idx="1" type="body"/>
          </p:nvPr>
        </p:nvSpPr>
        <p:spPr>
          <a:xfrm>
            <a:off x="201206" y="1346510"/>
            <a:ext cx="3416060" cy="35173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ru"/>
              <a:t>Мы опросили 25 студентов первого курса, из которых 15 подтвердили что они действительно столкнулись с проблемой адаптации к новым условиям связанным с учебным процессом, а также, что они активно нуждаются в подобном продукте. Был разработан прототип телеграм-бота содержащий в себе базу данных с информацией необходимой для учащихся первого курса СУРГУ. А так же была налажена система заявок позволяющих наладить связь между заказчиком и исполнителем</a:t>
            </a:r>
            <a:endParaRPr/>
          </a:p>
        </p:txBody>
      </p:sp>
      <p:pic>
        <p:nvPicPr>
          <p:cNvPr descr="Изображение выглядит как текст, снимок экрана, программное обеспечение, дизайн&#10;&#10;Автоматически созданное описание" id="238" name="Google Shape;23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1942" y="171513"/>
            <a:ext cx="1820328" cy="37394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&#10;&#10;Автоматически созданное описание" id="239" name="Google Shape;23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294" y="1190134"/>
            <a:ext cx="1818027" cy="3739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/>
          <p:nvPr/>
        </p:nvSpPr>
        <p:spPr>
          <a:xfrm>
            <a:off x="2286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6" name="Google Shape;246;p34"/>
          <p:cNvSpPr txBox="1"/>
          <p:nvPr>
            <p:ph type="title"/>
          </p:nvPr>
        </p:nvSpPr>
        <p:spPr>
          <a:xfrm>
            <a:off x="4659923" y="736971"/>
            <a:ext cx="4026877" cy="86603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" sz="2800"/>
              <a:t>КОМАНДА СТАРТАПА</a:t>
            </a:r>
            <a:endParaRPr sz="2800"/>
          </a:p>
        </p:txBody>
      </p:sp>
      <p:pic>
        <p:nvPicPr>
          <p:cNvPr descr="Большая группа парашютистов в воздухе" id="247" name="Google Shape;247;p34"/>
          <p:cNvPicPr preferRelativeResize="0"/>
          <p:nvPr/>
        </p:nvPicPr>
        <p:blipFill rotWithShape="1">
          <a:blip r:embed="rId3">
            <a:alphaModFix/>
          </a:blip>
          <a:srcRect b="-2" l="23065" r="21381" t="0"/>
          <a:stretch/>
        </p:blipFill>
        <p:spPr>
          <a:xfrm>
            <a:off x="-12559" y="158317"/>
            <a:ext cx="4158132" cy="4985183"/>
          </a:xfrm>
          <a:custGeom>
            <a:rect b="b" l="l" r="r" t="t"/>
            <a:pathLst>
              <a:path extrusionOk="0" h="6646910" w="5544176">
                <a:moveTo>
                  <a:pt x="4779974" y="685250"/>
                </a:moveTo>
                <a:cubicBezTo>
                  <a:pt x="5032054" y="670215"/>
                  <a:pt x="5267008" y="852320"/>
                  <a:pt x="5309474" y="1126951"/>
                </a:cubicBezTo>
                <a:cubicBezTo>
                  <a:pt x="5346050" y="1363456"/>
                  <a:pt x="5216949" y="1600813"/>
                  <a:pt x="5001910" y="1690856"/>
                </a:cubicBezTo>
                <a:cubicBezTo>
                  <a:pt x="4692098" y="1820733"/>
                  <a:pt x="4350283" y="1615922"/>
                  <a:pt x="4306656" y="1273177"/>
                </a:cubicBezTo>
                <a:cubicBezTo>
                  <a:pt x="4276590" y="1039231"/>
                  <a:pt x="4408479" y="807918"/>
                  <a:pt x="4621504" y="721515"/>
                </a:cubicBezTo>
                <a:cubicBezTo>
                  <a:pt x="4671997" y="700903"/>
                  <a:pt x="4725528" y="688659"/>
                  <a:pt x="4779974" y="685250"/>
                </a:cubicBezTo>
                <a:close/>
                <a:moveTo>
                  <a:pt x="2760003" y="352577"/>
                </a:moveTo>
                <a:cubicBezTo>
                  <a:pt x="2869653" y="345991"/>
                  <a:pt x="2971942" y="425187"/>
                  <a:pt x="2990385" y="544679"/>
                </a:cubicBezTo>
                <a:cubicBezTo>
                  <a:pt x="3006348" y="647665"/>
                  <a:pt x="2950167" y="750884"/>
                  <a:pt x="2856557" y="790095"/>
                </a:cubicBezTo>
                <a:cubicBezTo>
                  <a:pt x="2721799" y="846585"/>
                  <a:pt x="2573171" y="757470"/>
                  <a:pt x="2554030" y="608299"/>
                </a:cubicBezTo>
                <a:cubicBezTo>
                  <a:pt x="2540934" y="506165"/>
                  <a:pt x="2598123" y="405659"/>
                  <a:pt x="2691113" y="368075"/>
                </a:cubicBezTo>
                <a:cubicBezTo>
                  <a:pt x="2713089" y="359242"/>
                  <a:pt x="2736352" y="353973"/>
                  <a:pt x="2760003" y="352577"/>
                </a:cubicBezTo>
                <a:close/>
                <a:moveTo>
                  <a:pt x="3630" y="28121"/>
                </a:moveTo>
                <a:cubicBezTo>
                  <a:pt x="53278" y="26959"/>
                  <a:pt x="102920" y="30524"/>
                  <a:pt x="151871" y="38891"/>
                </a:cubicBezTo>
                <a:cubicBezTo>
                  <a:pt x="865103" y="112200"/>
                  <a:pt x="964292" y="593344"/>
                  <a:pt x="1031555" y="832871"/>
                </a:cubicBezTo>
                <a:cubicBezTo>
                  <a:pt x="1053330" y="878203"/>
                  <a:pt x="1074563" y="922528"/>
                  <a:pt x="1096338" y="964607"/>
                </a:cubicBezTo>
                <a:cubicBezTo>
                  <a:pt x="1174682" y="1115560"/>
                  <a:pt x="1260852" y="1237377"/>
                  <a:pt x="1409481" y="1265738"/>
                </a:cubicBezTo>
                <a:cubicBezTo>
                  <a:pt x="1767492" y="1334008"/>
                  <a:pt x="1973154" y="762896"/>
                  <a:pt x="2318612" y="859062"/>
                </a:cubicBezTo>
                <a:cubicBezTo>
                  <a:pt x="2496300" y="908501"/>
                  <a:pt x="2583943" y="1098510"/>
                  <a:pt x="2675615" y="1267985"/>
                </a:cubicBezTo>
                <a:cubicBezTo>
                  <a:pt x="2731099" y="1370507"/>
                  <a:pt x="2875466" y="1386005"/>
                  <a:pt x="2952957" y="1297896"/>
                </a:cubicBezTo>
                <a:cubicBezTo>
                  <a:pt x="2992292" y="1253804"/>
                  <a:pt x="3027543" y="1206225"/>
                  <a:pt x="3058268" y="1155778"/>
                </a:cubicBezTo>
                <a:cubicBezTo>
                  <a:pt x="3256027" y="815280"/>
                  <a:pt x="3063848" y="537317"/>
                  <a:pt x="3306706" y="310500"/>
                </a:cubicBezTo>
                <a:cubicBezTo>
                  <a:pt x="3358006" y="262378"/>
                  <a:pt x="3524148" y="107395"/>
                  <a:pt x="3735234" y="107395"/>
                </a:cubicBezTo>
                <a:cubicBezTo>
                  <a:pt x="3766510" y="107395"/>
                  <a:pt x="3797693" y="110804"/>
                  <a:pt x="3828224" y="117624"/>
                </a:cubicBezTo>
                <a:cubicBezTo>
                  <a:pt x="4046595" y="166056"/>
                  <a:pt x="4222967" y="384349"/>
                  <a:pt x="4231180" y="592260"/>
                </a:cubicBezTo>
                <a:cubicBezTo>
                  <a:pt x="4242339" y="872003"/>
                  <a:pt x="3941207" y="932136"/>
                  <a:pt x="3873092" y="1299370"/>
                </a:cubicBezTo>
                <a:cubicBezTo>
                  <a:pt x="3837368" y="1492245"/>
                  <a:pt x="3867280" y="1798492"/>
                  <a:pt x="4050935" y="1948439"/>
                </a:cubicBezTo>
                <a:cubicBezTo>
                  <a:pt x="4358421" y="2199435"/>
                  <a:pt x="4810507" y="1777182"/>
                  <a:pt x="5211525" y="2027402"/>
                </a:cubicBezTo>
                <a:cubicBezTo>
                  <a:pt x="5429122" y="2163013"/>
                  <a:pt x="5566824" y="2456164"/>
                  <a:pt x="5541097" y="2700958"/>
                </a:cubicBezTo>
                <a:cubicBezTo>
                  <a:pt x="5501654" y="3076251"/>
                  <a:pt x="5098698" y="3142194"/>
                  <a:pt x="5094823" y="3471378"/>
                </a:cubicBezTo>
                <a:cubicBezTo>
                  <a:pt x="5091415" y="3745236"/>
                  <a:pt x="5419668" y="3893242"/>
                  <a:pt x="5505528" y="4272564"/>
                </a:cubicBezTo>
                <a:cubicBezTo>
                  <a:pt x="5569691" y="4556184"/>
                  <a:pt x="5439041" y="4752005"/>
                  <a:pt x="5281423" y="4965183"/>
                </a:cubicBezTo>
                <a:cubicBezTo>
                  <a:pt x="5068244" y="5253608"/>
                  <a:pt x="4866301" y="5146281"/>
                  <a:pt x="4675749" y="5385343"/>
                </a:cubicBezTo>
                <a:cubicBezTo>
                  <a:pt x="4370191" y="5769070"/>
                  <a:pt x="4714176" y="6260683"/>
                  <a:pt x="4508838" y="6598516"/>
                </a:cubicBezTo>
                <a:lnTo>
                  <a:pt x="4472787" y="6646910"/>
                </a:lnTo>
                <a:lnTo>
                  <a:pt x="3367517" y="6646910"/>
                </a:lnTo>
                <a:lnTo>
                  <a:pt x="2998981" y="6646910"/>
                </a:lnTo>
                <a:lnTo>
                  <a:pt x="2648733" y="6646910"/>
                </a:lnTo>
                <a:lnTo>
                  <a:pt x="0" y="6646910"/>
                </a:lnTo>
                <a:lnTo>
                  <a:pt x="0" y="28222"/>
                </a:lnTo>
                <a:close/>
                <a:moveTo>
                  <a:pt x="1509522" y="767"/>
                </a:moveTo>
                <a:cubicBezTo>
                  <a:pt x="1736339" y="-12639"/>
                  <a:pt x="1947814" y="150946"/>
                  <a:pt x="1986017" y="398066"/>
                </a:cubicBezTo>
                <a:cubicBezTo>
                  <a:pt x="2019183" y="611090"/>
                  <a:pt x="1902946" y="824502"/>
                  <a:pt x="1709217" y="905558"/>
                </a:cubicBezTo>
                <a:cubicBezTo>
                  <a:pt x="1430403" y="1021795"/>
                  <a:pt x="1123149" y="837830"/>
                  <a:pt x="1083551" y="529879"/>
                </a:cubicBezTo>
                <a:cubicBezTo>
                  <a:pt x="1056506" y="319025"/>
                  <a:pt x="1175223" y="110882"/>
                  <a:pt x="1366937" y="33390"/>
                </a:cubicBezTo>
                <a:cubicBezTo>
                  <a:pt x="1412379" y="14871"/>
                  <a:pt x="1460539" y="3866"/>
                  <a:pt x="1509522" y="767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48" name="Google Shape;248;p34"/>
          <p:cNvSpPr txBox="1"/>
          <p:nvPr>
            <p:ph idx="1" type="body"/>
          </p:nvPr>
        </p:nvSpPr>
        <p:spPr>
          <a:xfrm>
            <a:off x="4662568" y="1852612"/>
            <a:ext cx="4016457" cy="23810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ru"/>
              <a:t>ЛИДЕР (CEO): Себянин Станислав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ru"/>
              <a:t>ТЕХНОЛОГ, РАЗРАБОТЧИК (CTO):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ru"/>
              <a:t>Елкайдаров Курман-Али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ru"/>
              <a:t>Ковальчук Егор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ru"/>
              <a:t>Савостин Дмитрий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ru"/>
              <a:t>Бариев Рустам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ru"/>
              <a:t>МАРКЕТОЛОГ (СMO): Глущук Никита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-1" y="174726"/>
            <a:ext cx="7170358" cy="4968774"/>
          </a:xfrm>
          <a:custGeom>
            <a:rect b="b" l="l" r="r" t="t"/>
            <a:pathLst>
              <a:path extrusionOk="0" h="6858000" w="9263816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Рулоны чертежей" id="256" name="Google Shape;256;p35"/>
          <p:cNvPicPr preferRelativeResize="0"/>
          <p:nvPr/>
        </p:nvPicPr>
        <p:blipFill rotWithShape="1">
          <a:blip r:embed="rId3">
            <a:alphaModFix/>
          </a:blip>
          <a:srcRect b="14357" l="0" r="6" t="1230"/>
          <a:stretch/>
        </p:blipFill>
        <p:spPr>
          <a:xfrm>
            <a:off x="2286" y="8"/>
            <a:ext cx="9141714" cy="5143493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5"/>
          <p:cNvSpPr/>
          <p:nvPr/>
        </p:nvSpPr>
        <p:spPr>
          <a:xfrm>
            <a:off x="0" y="0"/>
            <a:ext cx="4376831" cy="5048145"/>
          </a:xfrm>
          <a:custGeom>
            <a:rect b="b" l="l" r="r" t="t"/>
            <a:pathLst>
              <a:path extrusionOk="0" h="6730860" w="5835775">
                <a:moveTo>
                  <a:pt x="1016151" y="6072484"/>
                </a:moveTo>
                <a:cubicBezTo>
                  <a:pt x="1037999" y="6073765"/>
                  <a:pt x="1060047" y="6077256"/>
                  <a:pt x="1082018" y="6083111"/>
                </a:cubicBezTo>
                <a:cubicBezTo>
                  <a:pt x="1257801" y="6129954"/>
                  <a:pt x="1362328" y="6310424"/>
                  <a:pt x="1315484" y="6486206"/>
                </a:cubicBezTo>
                <a:cubicBezTo>
                  <a:pt x="1268642" y="6661989"/>
                  <a:pt x="1088168" y="6766515"/>
                  <a:pt x="912386" y="6719672"/>
                </a:cubicBezTo>
                <a:cubicBezTo>
                  <a:pt x="736607" y="6672830"/>
                  <a:pt x="632080" y="6492357"/>
                  <a:pt x="678923" y="6316576"/>
                </a:cubicBezTo>
                <a:cubicBezTo>
                  <a:pt x="719910" y="6162766"/>
                  <a:pt x="863206" y="6063513"/>
                  <a:pt x="1016151" y="6072484"/>
                </a:cubicBezTo>
                <a:close/>
                <a:moveTo>
                  <a:pt x="4968517" y="3411427"/>
                </a:moveTo>
                <a:cubicBezTo>
                  <a:pt x="5005224" y="3413581"/>
                  <a:pt x="5042261" y="3419444"/>
                  <a:pt x="5079176" y="3429280"/>
                </a:cubicBezTo>
                <a:cubicBezTo>
                  <a:pt x="5374488" y="3507975"/>
                  <a:pt x="5550091" y="3811170"/>
                  <a:pt x="5471396" y="4106482"/>
                </a:cubicBezTo>
                <a:cubicBezTo>
                  <a:pt x="5392701" y="4401796"/>
                  <a:pt x="5089508" y="4577399"/>
                  <a:pt x="4794194" y="4498704"/>
                </a:cubicBezTo>
                <a:cubicBezTo>
                  <a:pt x="4498880" y="4420008"/>
                  <a:pt x="4323277" y="4116815"/>
                  <a:pt x="4401974" y="3821503"/>
                </a:cubicBezTo>
                <a:cubicBezTo>
                  <a:pt x="4470833" y="3563104"/>
                  <a:pt x="4711571" y="3396357"/>
                  <a:pt x="4968517" y="3411427"/>
                </a:cubicBezTo>
                <a:close/>
                <a:moveTo>
                  <a:pt x="4362805" y="855055"/>
                </a:moveTo>
                <a:cubicBezTo>
                  <a:pt x="4384656" y="856336"/>
                  <a:pt x="4406701" y="859827"/>
                  <a:pt x="4428674" y="865682"/>
                </a:cubicBezTo>
                <a:cubicBezTo>
                  <a:pt x="4604455" y="912524"/>
                  <a:pt x="4708982" y="1092997"/>
                  <a:pt x="4662139" y="1268778"/>
                </a:cubicBezTo>
                <a:cubicBezTo>
                  <a:pt x="4615296" y="1444559"/>
                  <a:pt x="4434824" y="1549086"/>
                  <a:pt x="4259044" y="1502244"/>
                </a:cubicBezTo>
                <a:cubicBezTo>
                  <a:pt x="4083261" y="1455402"/>
                  <a:pt x="3978736" y="1274928"/>
                  <a:pt x="4025578" y="1099146"/>
                </a:cubicBezTo>
                <a:cubicBezTo>
                  <a:pt x="4066564" y="945337"/>
                  <a:pt x="4209864" y="846084"/>
                  <a:pt x="4362805" y="855055"/>
                </a:cubicBezTo>
                <a:close/>
                <a:moveTo>
                  <a:pt x="0" y="0"/>
                </a:moveTo>
                <a:lnTo>
                  <a:pt x="3267758" y="0"/>
                </a:lnTo>
                <a:lnTo>
                  <a:pt x="3305063" y="63726"/>
                </a:lnTo>
                <a:cubicBezTo>
                  <a:pt x="3369183" y="191635"/>
                  <a:pt x="3406589" y="329370"/>
                  <a:pt x="3406985" y="462295"/>
                </a:cubicBezTo>
                <a:cubicBezTo>
                  <a:pt x="3408485" y="962453"/>
                  <a:pt x="2891543" y="1144904"/>
                  <a:pt x="2970594" y="1557974"/>
                </a:cubicBezTo>
                <a:cubicBezTo>
                  <a:pt x="3032280" y="1880398"/>
                  <a:pt x="3449119" y="2040925"/>
                  <a:pt x="3515337" y="2066142"/>
                </a:cubicBezTo>
                <a:cubicBezTo>
                  <a:pt x="4015284" y="2256630"/>
                  <a:pt x="4332227" y="1913363"/>
                  <a:pt x="4650938" y="2132151"/>
                </a:cubicBezTo>
                <a:cubicBezTo>
                  <a:pt x="4853731" y="2271360"/>
                  <a:pt x="4965324" y="2574996"/>
                  <a:pt x="4897972" y="2795603"/>
                </a:cubicBezTo>
                <a:cubicBezTo>
                  <a:pt x="4830989" y="3014971"/>
                  <a:pt x="4662056" y="3104561"/>
                  <a:pt x="4062979" y="3417553"/>
                </a:cubicBezTo>
                <a:cubicBezTo>
                  <a:pt x="3838920" y="3534602"/>
                  <a:pt x="3512702" y="3705038"/>
                  <a:pt x="3501188" y="3937791"/>
                </a:cubicBezTo>
                <a:cubicBezTo>
                  <a:pt x="3482029" y="4324932"/>
                  <a:pt x="4394257" y="4674655"/>
                  <a:pt x="4449937" y="4695499"/>
                </a:cubicBezTo>
                <a:cubicBezTo>
                  <a:pt x="4884270" y="4858160"/>
                  <a:pt x="5186431" y="4793445"/>
                  <a:pt x="5440291" y="4956658"/>
                </a:cubicBezTo>
                <a:cubicBezTo>
                  <a:pt x="5797237" y="5186171"/>
                  <a:pt x="5933047" y="5687465"/>
                  <a:pt x="5762821" y="6073049"/>
                </a:cubicBezTo>
                <a:cubicBezTo>
                  <a:pt x="5566196" y="6518425"/>
                  <a:pt x="4842241" y="6698608"/>
                  <a:pt x="4438972" y="6432286"/>
                </a:cubicBezTo>
                <a:cubicBezTo>
                  <a:pt x="4148514" y="6240453"/>
                  <a:pt x="4125510" y="5878795"/>
                  <a:pt x="3687617" y="5512601"/>
                </a:cubicBezTo>
                <a:cubicBezTo>
                  <a:pt x="3487248" y="5345038"/>
                  <a:pt x="3330804" y="5214736"/>
                  <a:pt x="3137471" y="5228621"/>
                </a:cubicBezTo>
                <a:cubicBezTo>
                  <a:pt x="2702082" y="5259873"/>
                  <a:pt x="2676865" y="5988253"/>
                  <a:pt x="2219026" y="6103852"/>
                </a:cubicBezTo>
                <a:cubicBezTo>
                  <a:pt x="1741606" y="6224379"/>
                  <a:pt x="1457366" y="5508411"/>
                  <a:pt x="962609" y="5594024"/>
                </a:cubicBezTo>
                <a:cubicBezTo>
                  <a:pt x="494464" y="5675021"/>
                  <a:pt x="474925" y="6363960"/>
                  <a:pt x="9468" y="6709780"/>
                </a:cubicBezTo>
                <a:lnTo>
                  <a:pt x="0" y="671584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8" name="Google Shape;258;p35"/>
          <p:cNvSpPr txBox="1"/>
          <p:nvPr>
            <p:ph type="title"/>
          </p:nvPr>
        </p:nvSpPr>
        <p:spPr>
          <a:xfrm>
            <a:off x="247364" y="233858"/>
            <a:ext cx="2240563" cy="1094905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ru" sz="3100"/>
              <a:t>ПЛАНЫ РАЗВИТИЯ</a:t>
            </a:r>
            <a:endParaRPr/>
          </a:p>
        </p:txBody>
      </p:sp>
      <p:sp>
        <p:nvSpPr>
          <p:cNvPr id="259" name="Google Shape;259;p35"/>
          <p:cNvSpPr txBox="1"/>
          <p:nvPr>
            <p:ph idx="1" type="body"/>
          </p:nvPr>
        </p:nvSpPr>
        <p:spPr>
          <a:xfrm>
            <a:off x="247363" y="1478042"/>
            <a:ext cx="4647076" cy="301597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 sz="1400"/>
              <a:t>Внедрение в другие учреждения высшего образования разных городов.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AutoNum type="arabicParenR"/>
            </a:pPr>
            <a:r>
              <a:rPr lang="ru" sz="1400"/>
              <a:t>С приростом пользователей бота,  наладить получение дополнительной прибыли, посредством заключения рекламных контрактов с коммерческими организациями, таких как онлайн-школы, онлайн-курсы и тд и внедрения их в бота.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AutoNum type="arabicParenR"/>
            </a:pPr>
            <a:r>
              <a:rPr lang="ru" sz="1400"/>
              <a:t>Усовершенствование бота путем улучшения интерфейса, безопасности, оптимизации, увеличение базы данных</a:t>
            </a:r>
            <a:br>
              <a:rPr lang="ru" sz="1400"/>
            </a:br>
            <a:endParaRPr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0" y="0"/>
            <a:ext cx="6687058" cy="5143500"/>
          </a:xfrm>
          <a:custGeom>
            <a:rect b="b" l="l" r="r" t="t"/>
            <a:pathLst>
              <a:path extrusionOk="0" h="6820849" w="8916078">
                <a:moveTo>
                  <a:pt x="8183400" y="3865853"/>
                </a:moveTo>
                <a:cubicBezTo>
                  <a:pt x="8208679" y="3867370"/>
                  <a:pt x="8234181" y="3871443"/>
                  <a:pt x="8259593" y="3878252"/>
                </a:cubicBezTo>
                <a:cubicBezTo>
                  <a:pt x="8462901" y="3932728"/>
                  <a:pt x="8583552" y="4141703"/>
                  <a:pt x="8529076" y="4345010"/>
                </a:cubicBezTo>
                <a:cubicBezTo>
                  <a:pt x="8474600" y="4548317"/>
                  <a:pt x="8265626" y="4668969"/>
                  <a:pt x="8062319" y="4614493"/>
                </a:cubicBezTo>
                <a:cubicBezTo>
                  <a:pt x="7859012" y="4560017"/>
                  <a:pt x="7738360" y="4351042"/>
                  <a:pt x="7792836" y="4147735"/>
                </a:cubicBezTo>
                <a:cubicBezTo>
                  <a:pt x="7840502" y="3969841"/>
                  <a:pt x="8006457" y="3855230"/>
                  <a:pt x="8183400" y="3865853"/>
                </a:cubicBezTo>
                <a:close/>
                <a:moveTo>
                  <a:pt x="8734942" y="2667480"/>
                </a:moveTo>
                <a:cubicBezTo>
                  <a:pt x="8747705" y="2668246"/>
                  <a:pt x="8760581" y="2670303"/>
                  <a:pt x="8773412" y="2673741"/>
                </a:cubicBezTo>
                <a:cubicBezTo>
                  <a:pt x="8876062" y="2701246"/>
                  <a:pt x="8936980" y="2806757"/>
                  <a:pt x="8909474" y="2909407"/>
                </a:cubicBezTo>
                <a:cubicBezTo>
                  <a:pt x="8881969" y="3012057"/>
                  <a:pt x="8776458" y="3072974"/>
                  <a:pt x="8673808" y="3045469"/>
                </a:cubicBezTo>
                <a:cubicBezTo>
                  <a:pt x="8571158" y="3017965"/>
                  <a:pt x="8510241" y="2912452"/>
                  <a:pt x="8537746" y="2809802"/>
                </a:cubicBezTo>
                <a:cubicBezTo>
                  <a:pt x="8558375" y="2732815"/>
                  <a:pt x="8622882" y="2679302"/>
                  <a:pt x="8697151" y="2668961"/>
                </a:cubicBezTo>
                <a:cubicBezTo>
                  <a:pt x="8709529" y="2667237"/>
                  <a:pt x="8722180" y="2666714"/>
                  <a:pt x="8734942" y="2667480"/>
                </a:cubicBezTo>
                <a:close/>
                <a:moveTo>
                  <a:pt x="8776652" y="1"/>
                </a:moveTo>
                <a:lnTo>
                  <a:pt x="8786961" y="42970"/>
                </a:lnTo>
                <a:cubicBezTo>
                  <a:pt x="8794957" y="100392"/>
                  <a:pt x="8791826" y="160330"/>
                  <a:pt x="8775876" y="219853"/>
                </a:cubicBezTo>
                <a:cubicBezTo>
                  <a:pt x="8712079" y="457946"/>
                  <a:pt x="8467349" y="599241"/>
                  <a:pt x="8229255" y="535444"/>
                </a:cubicBezTo>
                <a:cubicBezTo>
                  <a:pt x="8020924" y="479621"/>
                  <a:pt x="7886703" y="285271"/>
                  <a:pt x="7899142" y="78053"/>
                </a:cubicBezTo>
                <a:lnTo>
                  <a:pt x="7911844" y="1"/>
                </a:lnTo>
                <a:close/>
                <a:moveTo>
                  <a:pt x="0" y="0"/>
                </a:moveTo>
                <a:lnTo>
                  <a:pt x="3064542" y="1"/>
                </a:lnTo>
                <a:lnTo>
                  <a:pt x="3626351" y="1"/>
                </a:lnTo>
                <a:lnTo>
                  <a:pt x="6388767" y="1"/>
                </a:lnTo>
                <a:lnTo>
                  <a:pt x="7293415" y="1"/>
                </a:lnTo>
                <a:lnTo>
                  <a:pt x="7285291" y="184997"/>
                </a:lnTo>
                <a:cubicBezTo>
                  <a:pt x="7283933" y="263521"/>
                  <a:pt x="7284806" y="341911"/>
                  <a:pt x="7288318" y="419996"/>
                </a:cubicBezTo>
                <a:cubicBezTo>
                  <a:pt x="7301507" y="709488"/>
                  <a:pt x="7530168" y="891535"/>
                  <a:pt x="7736280" y="1068100"/>
                </a:cubicBezTo>
                <a:cubicBezTo>
                  <a:pt x="8250069" y="1508062"/>
                  <a:pt x="8424916" y="2032159"/>
                  <a:pt x="8184147" y="2589406"/>
                </a:cubicBezTo>
                <a:cubicBezTo>
                  <a:pt x="8090773" y="2805524"/>
                  <a:pt x="7909218" y="2993264"/>
                  <a:pt x="7738154" y="3164270"/>
                </a:cubicBezTo>
                <a:cubicBezTo>
                  <a:pt x="7279360" y="3622745"/>
                  <a:pt x="7298159" y="4154456"/>
                  <a:pt x="7579762" y="4641256"/>
                </a:cubicBezTo>
                <a:cubicBezTo>
                  <a:pt x="7780382" y="4986833"/>
                  <a:pt x="8020938" y="5311557"/>
                  <a:pt x="8191492" y="5670858"/>
                </a:cubicBezTo>
                <a:cubicBezTo>
                  <a:pt x="8357544" y="6019043"/>
                  <a:pt x="8456063" y="6366409"/>
                  <a:pt x="8477065" y="6707671"/>
                </a:cubicBezTo>
                <a:lnTo>
                  <a:pt x="8478852" y="6820849"/>
                </a:lnTo>
                <a:lnTo>
                  <a:pt x="0" y="682084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7" name="Google Shape;267;p36"/>
          <p:cNvSpPr txBox="1"/>
          <p:nvPr>
            <p:ph type="title"/>
          </p:nvPr>
        </p:nvSpPr>
        <p:spPr>
          <a:xfrm>
            <a:off x="457200" y="418338"/>
            <a:ext cx="4521994" cy="99417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/>
              <a:t>КОНТАКТЫ ЛИДЕРА</a:t>
            </a:r>
            <a:endParaRPr/>
          </a:p>
        </p:txBody>
      </p:sp>
      <p:sp>
        <p:nvSpPr>
          <p:cNvPr id="268" name="Google Shape;268;p36"/>
          <p:cNvSpPr txBox="1"/>
          <p:nvPr>
            <p:ph idx="1" type="body"/>
          </p:nvPr>
        </p:nvSpPr>
        <p:spPr>
          <a:xfrm>
            <a:off x="457200" y="1788083"/>
            <a:ext cx="4521994" cy="30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b="0" i="0" lang="ru" u="none" strike="noStrike">
                <a:latin typeface="Raleway"/>
                <a:ea typeface="Raleway"/>
                <a:cs typeface="Raleway"/>
                <a:sym typeface="Raleway"/>
              </a:rPr>
              <a:t>Себянин Станислав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br>
              <a:rPr b="0" lang="ru"/>
            </a:br>
            <a:r>
              <a:rPr b="0" i="0" lang="ru" u="none" strike="noStrike">
                <a:latin typeface="Raleway"/>
                <a:ea typeface="Raleway"/>
                <a:cs typeface="Raleway"/>
                <a:sym typeface="Raleway"/>
              </a:rPr>
              <a:t>тг- </a:t>
            </a:r>
            <a:r>
              <a:rPr b="0" i="0" lang="ru" u="sng" strike="noStrike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@ssebyanin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b="0" i="0" lang="ru" u="none" strike="noStrike">
                <a:latin typeface="Raleway"/>
                <a:ea typeface="Raleway"/>
                <a:cs typeface="Raleway"/>
                <a:sym typeface="Raleway"/>
              </a:rPr>
              <a:t>вк - </a:t>
            </a:r>
            <a:r>
              <a:rPr b="0" i="0" lang="ru" u="sng" strike="noStrike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https://vk.com/ssebyanin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b="0" i="0" lang="ru" u="none" strike="noStrike">
                <a:latin typeface="Raleway"/>
                <a:ea typeface="Raleway"/>
                <a:cs typeface="Raleway"/>
                <a:sym typeface="Raleway"/>
              </a:rPr>
              <a:t>phone - 8 (932) 256-96-92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lashVTI">
  <a:themeElements>
    <a:clrScheme name="AnalogousFromDarkSeedRightStep">
      <a:dk1>
        <a:srgbClr val="000000"/>
      </a:dk1>
      <a:lt1>
        <a:srgbClr val="FFFFFF"/>
      </a:lt1>
      <a:dk2>
        <a:srgbClr val="2F1B2F"/>
      </a:dk2>
      <a:lt2>
        <a:srgbClr val="F3F1F0"/>
      </a:lt2>
      <a:accent1>
        <a:srgbClr val="23B0C5"/>
      </a:accent1>
      <a:accent2>
        <a:srgbClr val="176DD5"/>
      </a:accent2>
      <a:accent3>
        <a:srgbClr val="2D34E7"/>
      </a:accent3>
      <a:accent4>
        <a:srgbClr val="6017D5"/>
      </a:accent4>
      <a:accent5>
        <a:srgbClr val="C129E7"/>
      </a:accent5>
      <a:accent6>
        <a:srgbClr val="D517AC"/>
      </a:accent6>
      <a:hlink>
        <a:srgbClr val="599933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