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3" r:id="rId5"/>
    <p:sldId id="261" r:id="rId6"/>
    <p:sldId id="274" r:id="rId7"/>
    <p:sldId id="263" r:id="rId8"/>
    <p:sldId id="275" r:id="rId9"/>
    <p:sldId id="276" r:id="rId10"/>
    <p:sldId id="279" r:id="rId11"/>
    <p:sldId id="259" r:id="rId12"/>
    <p:sldId id="260" r:id="rId13"/>
    <p:sldId id="277" r:id="rId14"/>
    <p:sldId id="262" r:id="rId15"/>
    <p:sldId id="278" r:id="rId16"/>
    <p:sldId id="280" r:id="rId17"/>
    <p:sldId id="269" r:id="rId18"/>
  </p:sldIdLst>
  <p:sldSz cx="18288000" cy="10287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Montserrat Bold" panose="00000800000000000000" pitchFamily="2" charset="-52"/>
      <p:bold r:id="rId24"/>
    </p:embeddedFont>
    <p:embeddedFont>
      <p:font typeface="Lato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622" autoAdjust="0"/>
  </p:normalViewPr>
  <p:slideViewPr>
    <p:cSldViewPr>
      <p:cViewPr varScale="1">
        <p:scale>
          <a:sx n="74" d="100"/>
          <a:sy n="74" d="100"/>
        </p:scale>
        <p:origin x="56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0C0D5-F335-4552-A1FB-18E082A243C2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AE3B2-5FB9-48DB-80D0-64B97AF31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089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AE3B2-5FB9-48DB-80D0-64B97AF317E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30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AE3B2-5FB9-48DB-80D0-64B97AF317E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21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9" Type="http://schemas.openxmlformats.org/officeDocument/2006/relationships/image" Target="../media/image153.svg"/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0.png"/><Relationship Id="rId7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267394" y="329173"/>
            <a:ext cx="6658830" cy="9628654"/>
            <a:chOff x="0" y="0"/>
            <a:chExt cx="2252493" cy="3257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52493" cy="3257100"/>
            </a:xfrm>
            <a:custGeom>
              <a:avLst/>
              <a:gdLst/>
              <a:ahLst/>
              <a:cxnLst/>
              <a:rect l="l" t="t" r="r" b="b"/>
              <a:pathLst>
                <a:path w="2252493" h="3257100">
                  <a:moveTo>
                    <a:pt x="212803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128033" y="0"/>
                  </a:lnTo>
                  <a:cubicBezTo>
                    <a:pt x="2196613" y="0"/>
                    <a:pt x="2252493" y="55880"/>
                    <a:pt x="2252493" y="124460"/>
                  </a:cubicBezTo>
                  <a:lnTo>
                    <a:pt x="2252493" y="3132640"/>
                  </a:lnTo>
                  <a:cubicBezTo>
                    <a:pt x="2252493" y="3201220"/>
                    <a:pt x="2196613" y="3257100"/>
                    <a:pt x="212803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361776" y="329173"/>
            <a:ext cx="10516994" cy="9628654"/>
            <a:chOff x="0" y="0"/>
            <a:chExt cx="3557600" cy="3257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57601" cy="3257100"/>
            </a:xfrm>
            <a:custGeom>
              <a:avLst/>
              <a:gdLst/>
              <a:ahLst/>
              <a:cxnLst/>
              <a:rect l="l" t="t" r="r" b="b"/>
              <a:pathLst>
                <a:path w="3557601" h="3257100">
                  <a:moveTo>
                    <a:pt x="3433140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33140" y="0"/>
                  </a:lnTo>
                  <a:cubicBezTo>
                    <a:pt x="3501720" y="0"/>
                    <a:pt x="3557601" y="55880"/>
                    <a:pt x="3557601" y="124460"/>
                  </a:cubicBezTo>
                  <a:lnTo>
                    <a:pt x="3557601" y="3132640"/>
                  </a:lnTo>
                  <a:cubicBezTo>
                    <a:pt x="3557601" y="3201220"/>
                    <a:pt x="3501720" y="3257100"/>
                    <a:pt x="3433140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048273" y="7734300"/>
            <a:ext cx="9144000" cy="2019634"/>
            <a:chOff x="0" y="0"/>
            <a:chExt cx="2063269" cy="660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63269" cy="660400"/>
            </a:xfrm>
            <a:custGeom>
              <a:avLst/>
              <a:gdLst/>
              <a:ahLst/>
              <a:cxnLst/>
              <a:rect l="l" t="t" r="r" b="b"/>
              <a:pathLst>
                <a:path w="2063269" h="660400">
                  <a:moveTo>
                    <a:pt x="1938809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938809" y="0"/>
                  </a:lnTo>
                  <a:cubicBezTo>
                    <a:pt x="2007389" y="0"/>
                    <a:pt x="2063269" y="55880"/>
                    <a:pt x="2063269" y="124460"/>
                  </a:cubicBezTo>
                  <a:lnTo>
                    <a:pt x="2063269" y="535940"/>
                  </a:lnTo>
                  <a:cubicBezTo>
                    <a:pt x="2063269" y="604520"/>
                    <a:pt x="2007389" y="660400"/>
                    <a:pt x="1938809" y="660400"/>
                  </a:cubicBezTo>
                  <a:close/>
                </a:path>
              </a:pathLst>
            </a:custGeom>
            <a:solidFill>
              <a:srgbClr val="FF6F28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838200" y="2526874"/>
            <a:ext cx="9050069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570"/>
              </a:lnSpc>
            </a:pPr>
            <a:r>
              <a:rPr lang="ru-RU" sz="7975" spc="-159" dirty="0" smtClean="0">
                <a:solidFill>
                  <a:srgbClr val="191919"/>
                </a:solidFill>
                <a:latin typeface="Montserrat Bold"/>
              </a:rPr>
              <a:t>Проект </a:t>
            </a:r>
            <a:br>
              <a:rPr lang="ru-RU" sz="7975" spc="-159" dirty="0" smtClean="0">
                <a:solidFill>
                  <a:srgbClr val="191919"/>
                </a:solidFill>
                <a:latin typeface="Montserrat Bold"/>
              </a:rPr>
            </a:br>
            <a:r>
              <a:rPr lang="ru-RU" sz="7975" spc="-159" dirty="0" smtClean="0">
                <a:solidFill>
                  <a:srgbClr val="191919"/>
                </a:solidFill>
                <a:latin typeface="Montserrat Bold"/>
              </a:rPr>
              <a:t>«</a:t>
            </a:r>
            <a:r>
              <a:rPr lang="en-US" sz="7975" spc="-159" dirty="0" smtClean="0">
                <a:solidFill>
                  <a:srgbClr val="191919"/>
                </a:solidFill>
                <a:latin typeface="Montserrat Bold"/>
              </a:rPr>
              <a:t>Hello</a:t>
            </a:r>
            <a:r>
              <a:rPr lang="en-US" sz="7975" spc="-159" dirty="0">
                <a:solidFill>
                  <a:srgbClr val="191919"/>
                </a:solidFill>
                <a:latin typeface="Montserrat Bold"/>
              </a:rPr>
              <a:t>, emotions</a:t>
            </a:r>
            <a:r>
              <a:rPr lang="en-US" sz="7975" spc="-159" dirty="0" smtClean="0">
                <a:solidFill>
                  <a:srgbClr val="191919"/>
                </a:solidFill>
                <a:latin typeface="Montserrat Bold"/>
              </a:rPr>
              <a:t>!</a:t>
            </a:r>
            <a:r>
              <a:rPr lang="ru-RU" sz="7975" spc="-159" dirty="0" smtClean="0">
                <a:solidFill>
                  <a:srgbClr val="191919"/>
                </a:solidFill>
                <a:latin typeface="Montserrat Bold"/>
              </a:rPr>
              <a:t>» </a:t>
            </a:r>
            <a:endParaRPr lang="en-US" sz="7975" spc="-159" dirty="0">
              <a:solidFill>
                <a:srgbClr val="191919"/>
              </a:solidFill>
              <a:latin typeface="Montserrat Bold"/>
            </a:endParaRPr>
          </a:p>
        </p:txBody>
      </p:sp>
      <p:sp>
        <p:nvSpPr>
          <p:cNvPr id="16" name="AutoShape 4" descr="https://257824.selcdn.ru/yamalnews/93579c87-e2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6" descr="https://257824.selcdn.ru/yamalnews/93579c87-e20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https://sun9-35.userapi.com/impg/wPCrDYR2T6q5ZbZ3KWlyYjbE1OAUokJWV6jtAQ/oi64RcP2VLo.jpg?size=736x1030&amp;quality=95&amp;sign=f1a0135520f50d69ec3c11af0e2d55b4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2410" y="1218866"/>
            <a:ext cx="5608797" cy="7849268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1310782" y="8074615"/>
            <a:ext cx="9144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/>
              <a:t>Работу выполнили: </a:t>
            </a:r>
            <a:r>
              <a:rPr lang="ru-RU" sz="2000" dirty="0"/>
              <a:t>студенты ФУП </a:t>
            </a:r>
            <a:r>
              <a:rPr lang="ru-RU" sz="2000" dirty="0" smtClean="0"/>
              <a:t>МТ-41</a:t>
            </a:r>
            <a:r>
              <a:rPr lang="ru-RU" sz="2000" dirty="0"/>
              <a:t> </a:t>
            </a:r>
            <a:endParaRPr lang="ru-RU" sz="2000" dirty="0" smtClean="0"/>
          </a:p>
          <a:p>
            <a:r>
              <a:rPr lang="ru-RU" sz="2000" dirty="0" smtClean="0"/>
              <a:t>Козлова Екатерина</a:t>
            </a:r>
          </a:p>
          <a:p>
            <a:r>
              <a:rPr lang="ru-RU" sz="2000" dirty="0" smtClean="0"/>
              <a:t>Смиренская </a:t>
            </a:r>
            <a:r>
              <a:rPr lang="ru-RU" sz="2000" dirty="0"/>
              <a:t>Елена</a:t>
            </a:r>
          </a:p>
          <a:p>
            <a:r>
              <a:rPr lang="ru-RU" sz="2000" b="1" dirty="0" smtClean="0"/>
              <a:t>Наставник</a:t>
            </a:r>
            <a:r>
              <a:rPr lang="ru-RU" sz="2000" b="1" dirty="0"/>
              <a:t>: </a:t>
            </a:r>
            <a:r>
              <a:rPr lang="ru-RU" sz="2000" dirty="0" smtClean="0"/>
              <a:t>Репина Ольга Михайловна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2"/>
          <p:cNvGrpSpPr/>
          <p:nvPr/>
        </p:nvGrpSpPr>
        <p:grpSpPr>
          <a:xfrm>
            <a:off x="9632347" y="5833529"/>
            <a:ext cx="4628941" cy="4165723"/>
            <a:chOff x="47802" y="464136"/>
            <a:chExt cx="1746332" cy="1650395"/>
          </a:xfrm>
        </p:grpSpPr>
        <p:sp>
          <p:nvSpPr>
            <p:cNvPr id="75" name="Freeform 3"/>
            <p:cNvSpPr/>
            <p:nvPr/>
          </p:nvSpPr>
          <p:spPr>
            <a:xfrm>
              <a:off x="47802" y="464136"/>
              <a:ext cx="1746332" cy="1650395"/>
            </a:xfrm>
            <a:custGeom>
              <a:avLst/>
              <a:gdLst/>
              <a:ahLst/>
              <a:cxnLst/>
              <a:rect l="l" t="t" r="r" b="b"/>
              <a:pathLst>
                <a:path w="1746332" h="1650395">
                  <a:moveTo>
                    <a:pt x="1621872" y="1650395"/>
                  </a:moveTo>
                  <a:lnTo>
                    <a:pt x="124460" y="1650395"/>
                  </a:lnTo>
                  <a:cubicBezTo>
                    <a:pt x="55880" y="1650395"/>
                    <a:pt x="0" y="1594515"/>
                    <a:pt x="0" y="15259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21872" y="0"/>
                  </a:lnTo>
                  <a:cubicBezTo>
                    <a:pt x="1690452" y="0"/>
                    <a:pt x="1746332" y="55880"/>
                    <a:pt x="1746332" y="124460"/>
                  </a:cubicBezTo>
                  <a:lnTo>
                    <a:pt x="1746332" y="1525935"/>
                  </a:lnTo>
                  <a:cubicBezTo>
                    <a:pt x="1746332" y="1594515"/>
                    <a:pt x="1690452" y="1650395"/>
                    <a:pt x="1621872" y="16503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76" name="Group 2"/>
          <p:cNvGrpSpPr/>
          <p:nvPr/>
        </p:nvGrpSpPr>
        <p:grpSpPr>
          <a:xfrm>
            <a:off x="4062507" y="5803453"/>
            <a:ext cx="4628941" cy="4165723"/>
            <a:chOff x="47802" y="464136"/>
            <a:chExt cx="1746332" cy="1650395"/>
          </a:xfrm>
        </p:grpSpPr>
        <p:sp>
          <p:nvSpPr>
            <p:cNvPr id="77" name="Freeform 3"/>
            <p:cNvSpPr/>
            <p:nvPr/>
          </p:nvSpPr>
          <p:spPr>
            <a:xfrm>
              <a:off x="47802" y="464136"/>
              <a:ext cx="1746332" cy="1650395"/>
            </a:xfrm>
            <a:custGeom>
              <a:avLst/>
              <a:gdLst/>
              <a:ahLst/>
              <a:cxnLst/>
              <a:rect l="l" t="t" r="r" b="b"/>
              <a:pathLst>
                <a:path w="1746332" h="1650395">
                  <a:moveTo>
                    <a:pt x="1621872" y="1650395"/>
                  </a:moveTo>
                  <a:lnTo>
                    <a:pt x="124460" y="1650395"/>
                  </a:lnTo>
                  <a:cubicBezTo>
                    <a:pt x="55880" y="1650395"/>
                    <a:pt x="0" y="1594515"/>
                    <a:pt x="0" y="15259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21872" y="0"/>
                  </a:lnTo>
                  <a:cubicBezTo>
                    <a:pt x="1690452" y="0"/>
                    <a:pt x="1746332" y="55880"/>
                    <a:pt x="1746332" y="124460"/>
                  </a:cubicBezTo>
                  <a:lnTo>
                    <a:pt x="1746332" y="1525935"/>
                  </a:lnTo>
                  <a:cubicBezTo>
                    <a:pt x="1746332" y="1594515"/>
                    <a:pt x="1690452" y="1650395"/>
                    <a:pt x="1621872" y="16503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4" name="Group 2"/>
          <p:cNvGrpSpPr/>
          <p:nvPr/>
        </p:nvGrpSpPr>
        <p:grpSpPr>
          <a:xfrm>
            <a:off x="12363571" y="1417286"/>
            <a:ext cx="4628941" cy="4165723"/>
            <a:chOff x="47802" y="464136"/>
            <a:chExt cx="1746332" cy="1650395"/>
          </a:xfrm>
        </p:grpSpPr>
        <p:sp>
          <p:nvSpPr>
            <p:cNvPr id="65" name="Freeform 3"/>
            <p:cNvSpPr/>
            <p:nvPr/>
          </p:nvSpPr>
          <p:spPr>
            <a:xfrm>
              <a:off x="47802" y="464136"/>
              <a:ext cx="1746332" cy="1650395"/>
            </a:xfrm>
            <a:custGeom>
              <a:avLst/>
              <a:gdLst/>
              <a:ahLst/>
              <a:cxnLst/>
              <a:rect l="l" t="t" r="r" b="b"/>
              <a:pathLst>
                <a:path w="1746332" h="1650395">
                  <a:moveTo>
                    <a:pt x="1621872" y="1650395"/>
                  </a:moveTo>
                  <a:lnTo>
                    <a:pt x="124460" y="1650395"/>
                  </a:lnTo>
                  <a:cubicBezTo>
                    <a:pt x="55880" y="1650395"/>
                    <a:pt x="0" y="1594515"/>
                    <a:pt x="0" y="15259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21872" y="0"/>
                  </a:lnTo>
                  <a:cubicBezTo>
                    <a:pt x="1690452" y="0"/>
                    <a:pt x="1746332" y="55880"/>
                    <a:pt x="1746332" y="124460"/>
                  </a:cubicBezTo>
                  <a:lnTo>
                    <a:pt x="1746332" y="1525935"/>
                  </a:lnTo>
                  <a:cubicBezTo>
                    <a:pt x="1746332" y="1594515"/>
                    <a:pt x="1690452" y="1650395"/>
                    <a:pt x="1621872" y="16503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5" name="Group 2"/>
          <p:cNvGrpSpPr/>
          <p:nvPr/>
        </p:nvGrpSpPr>
        <p:grpSpPr>
          <a:xfrm>
            <a:off x="6829528" y="1445679"/>
            <a:ext cx="4628941" cy="4165723"/>
            <a:chOff x="47802" y="464136"/>
            <a:chExt cx="1746332" cy="1650395"/>
          </a:xfrm>
        </p:grpSpPr>
        <p:sp>
          <p:nvSpPr>
            <p:cNvPr id="56" name="Freeform 3"/>
            <p:cNvSpPr/>
            <p:nvPr/>
          </p:nvSpPr>
          <p:spPr>
            <a:xfrm>
              <a:off x="47802" y="464136"/>
              <a:ext cx="1746332" cy="1650395"/>
            </a:xfrm>
            <a:custGeom>
              <a:avLst/>
              <a:gdLst/>
              <a:ahLst/>
              <a:cxnLst/>
              <a:rect l="l" t="t" r="r" b="b"/>
              <a:pathLst>
                <a:path w="1746332" h="1650395">
                  <a:moveTo>
                    <a:pt x="1621872" y="1650395"/>
                  </a:moveTo>
                  <a:lnTo>
                    <a:pt x="124460" y="1650395"/>
                  </a:lnTo>
                  <a:cubicBezTo>
                    <a:pt x="55880" y="1650395"/>
                    <a:pt x="0" y="1594515"/>
                    <a:pt x="0" y="15259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21872" y="0"/>
                  </a:lnTo>
                  <a:cubicBezTo>
                    <a:pt x="1690452" y="0"/>
                    <a:pt x="1746332" y="55880"/>
                    <a:pt x="1746332" y="124460"/>
                  </a:cubicBezTo>
                  <a:lnTo>
                    <a:pt x="1746332" y="1525935"/>
                  </a:lnTo>
                  <a:cubicBezTo>
                    <a:pt x="1746332" y="1594515"/>
                    <a:pt x="1690452" y="1650395"/>
                    <a:pt x="1621872" y="16503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" name="Group 2"/>
          <p:cNvGrpSpPr/>
          <p:nvPr/>
        </p:nvGrpSpPr>
        <p:grpSpPr>
          <a:xfrm>
            <a:off x="1400229" y="1445679"/>
            <a:ext cx="4628941" cy="4165723"/>
            <a:chOff x="47802" y="464136"/>
            <a:chExt cx="1746332" cy="1650395"/>
          </a:xfrm>
        </p:grpSpPr>
        <p:sp>
          <p:nvSpPr>
            <p:cNvPr id="3" name="Freeform 3"/>
            <p:cNvSpPr/>
            <p:nvPr/>
          </p:nvSpPr>
          <p:spPr>
            <a:xfrm>
              <a:off x="47802" y="464136"/>
              <a:ext cx="1746332" cy="1650395"/>
            </a:xfrm>
            <a:custGeom>
              <a:avLst/>
              <a:gdLst/>
              <a:ahLst/>
              <a:cxnLst/>
              <a:rect l="l" t="t" r="r" b="b"/>
              <a:pathLst>
                <a:path w="1746332" h="1650395">
                  <a:moveTo>
                    <a:pt x="1621872" y="1650395"/>
                  </a:moveTo>
                  <a:lnTo>
                    <a:pt x="124460" y="1650395"/>
                  </a:lnTo>
                  <a:cubicBezTo>
                    <a:pt x="55880" y="1650395"/>
                    <a:pt x="0" y="1594515"/>
                    <a:pt x="0" y="15259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21872" y="0"/>
                  </a:lnTo>
                  <a:cubicBezTo>
                    <a:pt x="1690452" y="0"/>
                    <a:pt x="1746332" y="55880"/>
                    <a:pt x="1746332" y="124460"/>
                  </a:cubicBezTo>
                  <a:lnTo>
                    <a:pt x="1746332" y="1525935"/>
                  </a:lnTo>
                  <a:cubicBezTo>
                    <a:pt x="1746332" y="1594515"/>
                    <a:pt x="1690452" y="1650395"/>
                    <a:pt x="1621872" y="16503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28600" y="-210431"/>
            <a:ext cx="10696557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9600"/>
              </a:lnSpc>
            </a:pPr>
            <a:r>
              <a:rPr lang="ru-RU" sz="2800" b="1" spc="-160" dirty="0" smtClean="0">
                <a:solidFill>
                  <a:srgbClr val="191919"/>
                </a:solidFill>
                <a:latin typeface="+mj-lt"/>
                <a:cs typeface="Times New Roman" panose="02020603050405020304" pitchFamily="18" charset="0"/>
              </a:rPr>
              <a:t>КРАТКАЯ ИНФОРМАЦИЯ О СТАРТАП-ПРОЕКТЕ</a:t>
            </a:r>
            <a:endParaRPr lang="en-US" sz="2800" b="1" spc="-160" dirty="0">
              <a:solidFill>
                <a:srgbClr val="191919"/>
              </a:solidFill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3430724" y="4707257"/>
            <a:ext cx="567950" cy="567950"/>
            <a:chOff x="0" y="0"/>
            <a:chExt cx="757267" cy="757267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757267" cy="757267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  <p:sp>
          <p:nvSpPr>
            <p:cNvPr id="8" name="Freeform 8"/>
            <p:cNvSpPr/>
            <p:nvPr/>
          </p:nvSpPr>
          <p:spPr>
            <a:xfrm>
              <a:off x="189682" y="227473"/>
              <a:ext cx="377902" cy="302322"/>
            </a:xfrm>
            <a:custGeom>
              <a:avLst/>
              <a:gdLst/>
              <a:ahLst/>
              <a:cxnLst/>
              <a:rect l="l" t="t" r="r" b="b"/>
              <a:pathLst>
                <a:path w="377902" h="302322">
                  <a:moveTo>
                    <a:pt x="0" y="0"/>
                  </a:moveTo>
                  <a:lnTo>
                    <a:pt x="377903" y="0"/>
                  </a:lnTo>
                  <a:lnTo>
                    <a:pt x="377903" y="302322"/>
                  </a:lnTo>
                  <a:lnTo>
                    <a:pt x="0" y="30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667015" y="3024202"/>
            <a:ext cx="4095368" cy="1219805"/>
            <a:chOff x="0" y="-27517"/>
            <a:chExt cx="5460491" cy="1626405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27517"/>
              <a:ext cx="5460491" cy="9043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00"/>
                </a:lnSpc>
              </a:pPr>
              <a:r>
                <a:rPr lang="ru-RU" sz="2800" b="1" spc="20" dirty="0" smtClean="0">
                  <a:solidFill>
                    <a:srgbClr val="191919"/>
                  </a:solidFill>
                  <a:cs typeface="Times New Roman" panose="02020603050405020304" pitchFamily="18" charset="0"/>
                </a:rPr>
                <a:t>Название </a:t>
              </a:r>
              <a:r>
                <a:rPr lang="ru-RU" sz="2800" b="1" spc="20" dirty="0" err="1" smtClean="0">
                  <a:solidFill>
                    <a:srgbClr val="191919"/>
                  </a:solidFill>
                  <a:cs typeface="Times New Roman" panose="02020603050405020304" pitchFamily="18" charset="0"/>
                </a:rPr>
                <a:t>стартап</a:t>
              </a:r>
              <a:r>
                <a:rPr lang="ru-RU" sz="2800" b="1" spc="20" dirty="0" smtClean="0">
                  <a:solidFill>
                    <a:srgbClr val="191919"/>
                  </a:solidFill>
                  <a:cs typeface="Times New Roman" panose="02020603050405020304" pitchFamily="18" charset="0"/>
                </a:rPr>
                <a:t>-проекта</a:t>
              </a:r>
              <a:endParaRPr lang="en-US" sz="2800" b="1" spc="20" dirty="0">
                <a:solidFill>
                  <a:srgbClr val="191919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222716"/>
              <a:ext cx="5460491" cy="3761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70"/>
                </a:lnSpc>
                <a:spcBef>
                  <a:spcPct val="0"/>
                </a:spcBef>
              </a:pPr>
              <a:r>
                <a:rPr lang="en-US" sz="2800" dirty="0">
                  <a:solidFill>
                    <a:srgbClr val="191919"/>
                  </a:solidFill>
                  <a:cs typeface="Times New Roman" panose="02020603050405020304" pitchFamily="18" charset="0"/>
                </a:rPr>
                <a:t>Hello, emotions!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297946" y="1644240"/>
            <a:ext cx="833504" cy="833504"/>
            <a:chOff x="0" y="0"/>
            <a:chExt cx="1111339" cy="1111339"/>
          </a:xfrm>
        </p:grpSpPr>
        <p:grpSp>
          <p:nvGrpSpPr>
            <p:cNvPr id="13" name="Group 13"/>
            <p:cNvGrpSpPr>
              <a:grpSpLocks noChangeAspect="1"/>
            </p:cNvGrpSpPr>
            <p:nvPr/>
          </p:nvGrpSpPr>
          <p:grpSpPr>
            <a:xfrm>
              <a:off x="0" y="0"/>
              <a:ext cx="1111339" cy="1111339"/>
              <a:chOff x="0" y="0"/>
              <a:chExt cx="6355080" cy="635508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246393" y="313945"/>
              <a:ext cx="618552" cy="4660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60"/>
                </a:lnSpc>
              </a:pPr>
              <a:r>
                <a:rPr lang="en-US" sz="2199" spc="-65" dirty="0" smtClean="0">
                  <a:solidFill>
                    <a:srgbClr val="FF7B26"/>
                  </a:solidFill>
                  <a:latin typeface="Montserrat Bold"/>
                </a:rPr>
                <a:t>1</a:t>
              </a:r>
              <a:endParaRPr lang="en-US" sz="2199" spc="-65" dirty="0">
                <a:solidFill>
                  <a:srgbClr val="FF7B26"/>
                </a:solidFill>
                <a:latin typeface="Montserrat Bold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727246" y="1637730"/>
            <a:ext cx="833504" cy="833504"/>
            <a:chOff x="0" y="0"/>
            <a:chExt cx="1111339" cy="1111339"/>
          </a:xfrm>
        </p:grpSpPr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0" y="0"/>
              <a:ext cx="1111339" cy="1111339"/>
              <a:chOff x="0" y="0"/>
              <a:chExt cx="6355080" cy="635508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246393" y="313946"/>
              <a:ext cx="618552" cy="4660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60"/>
                </a:lnSpc>
              </a:pPr>
              <a:r>
                <a:rPr lang="en-US" sz="2199" spc="-65" dirty="0">
                  <a:solidFill>
                    <a:srgbClr val="FF7B26"/>
                  </a:solidFill>
                  <a:latin typeface="Montserrat Bold"/>
                </a:rPr>
                <a:t>2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4261288" y="1672099"/>
            <a:ext cx="833504" cy="833504"/>
            <a:chOff x="0" y="0"/>
            <a:chExt cx="1111339" cy="1111339"/>
          </a:xfrm>
        </p:grpSpPr>
        <p:grpSp>
          <p:nvGrpSpPr>
            <p:cNvPr id="31" name="Group 31"/>
            <p:cNvGrpSpPr>
              <a:grpSpLocks noChangeAspect="1"/>
            </p:cNvGrpSpPr>
            <p:nvPr/>
          </p:nvGrpSpPr>
          <p:grpSpPr>
            <a:xfrm>
              <a:off x="0" y="0"/>
              <a:ext cx="1111339" cy="1111339"/>
              <a:chOff x="0" y="0"/>
              <a:chExt cx="6355080" cy="635508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  <p:sp>
          <p:nvSpPr>
            <p:cNvPr id="33" name="TextBox 33"/>
            <p:cNvSpPr txBox="1"/>
            <p:nvPr/>
          </p:nvSpPr>
          <p:spPr>
            <a:xfrm>
              <a:off x="246393" y="313946"/>
              <a:ext cx="618552" cy="4660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60"/>
                </a:lnSpc>
              </a:pPr>
              <a:r>
                <a:rPr lang="en-US" sz="2199" spc="-65" dirty="0">
                  <a:solidFill>
                    <a:srgbClr val="FF7B26"/>
                  </a:solidFill>
                  <a:latin typeface="Montserrat Bold"/>
                </a:rPr>
                <a:t>3</a:t>
              </a:r>
            </a:p>
          </p:txBody>
        </p:sp>
      </p:grpSp>
      <p:grpSp>
        <p:nvGrpSpPr>
          <p:cNvPr id="57" name="Group 5"/>
          <p:cNvGrpSpPr/>
          <p:nvPr/>
        </p:nvGrpSpPr>
        <p:grpSpPr>
          <a:xfrm>
            <a:off x="8860023" y="4719584"/>
            <a:ext cx="567950" cy="567950"/>
            <a:chOff x="0" y="0"/>
            <a:chExt cx="757267" cy="757267"/>
          </a:xfrm>
        </p:grpSpPr>
        <p:grpSp>
          <p:nvGrpSpPr>
            <p:cNvPr id="58" name="Group 6"/>
            <p:cNvGrpSpPr/>
            <p:nvPr/>
          </p:nvGrpSpPr>
          <p:grpSpPr>
            <a:xfrm>
              <a:off x="0" y="0"/>
              <a:ext cx="757267" cy="757267"/>
              <a:chOff x="0" y="0"/>
              <a:chExt cx="6350000" cy="6350000"/>
            </a:xfrm>
          </p:grpSpPr>
          <p:sp>
            <p:nvSpPr>
              <p:cNvPr id="60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  <p:sp>
          <p:nvSpPr>
            <p:cNvPr id="59" name="Freeform 8"/>
            <p:cNvSpPr/>
            <p:nvPr/>
          </p:nvSpPr>
          <p:spPr>
            <a:xfrm>
              <a:off x="189682" y="227473"/>
              <a:ext cx="377902" cy="302322"/>
            </a:xfrm>
            <a:custGeom>
              <a:avLst/>
              <a:gdLst/>
              <a:ahLst/>
              <a:cxnLst/>
              <a:rect l="l" t="t" r="r" b="b"/>
              <a:pathLst>
                <a:path w="377902" h="302322">
                  <a:moveTo>
                    <a:pt x="0" y="0"/>
                  </a:moveTo>
                  <a:lnTo>
                    <a:pt x="377903" y="0"/>
                  </a:lnTo>
                  <a:lnTo>
                    <a:pt x="377903" y="302322"/>
                  </a:lnTo>
                  <a:lnTo>
                    <a:pt x="0" y="30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1" name="Group 9"/>
          <p:cNvGrpSpPr/>
          <p:nvPr/>
        </p:nvGrpSpPr>
        <p:grpSpPr>
          <a:xfrm>
            <a:off x="7096313" y="3031258"/>
            <a:ext cx="4095368" cy="1219805"/>
            <a:chOff x="0" y="-27517"/>
            <a:chExt cx="5460491" cy="1626405"/>
          </a:xfrm>
        </p:grpSpPr>
        <p:sp>
          <p:nvSpPr>
            <p:cNvPr id="62" name="TextBox 10"/>
            <p:cNvSpPr txBox="1"/>
            <p:nvPr/>
          </p:nvSpPr>
          <p:spPr>
            <a:xfrm>
              <a:off x="0" y="-27517"/>
              <a:ext cx="5460491" cy="4445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00"/>
                </a:lnSpc>
              </a:pPr>
              <a:r>
                <a:rPr lang="ru-RU" sz="2800" b="1" spc="20" dirty="0" smtClean="0">
                  <a:solidFill>
                    <a:srgbClr val="191919"/>
                  </a:solidFill>
                  <a:cs typeface="Times New Roman" panose="02020603050405020304" pitchFamily="18" charset="0"/>
                </a:rPr>
                <a:t>Тема </a:t>
              </a:r>
              <a:r>
                <a:rPr lang="ru-RU" sz="2800" b="1" spc="20" dirty="0" err="1" smtClean="0">
                  <a:solidFill>
                    <a:srgbClr val="191919"/>
                  </a:solidFill>
                  <a:cs typeface="Times New Roman" panose="02020603050405020304" pitchFamily="18" charset="0"/>
                </a:rPr>
                <a:t>стартап</a:t>
              </a:r>
              <a:r>
                <a:rPr lang="ru-RU" sz="2800" b="1" spc="20" dirty="0" smtClean="0">
                  <a:solidFill>
                    <a:srgbClr val="191919"/>
                  </a:solidFill>
                  <a:cs typeface="Times New Roman" panose="02020603050405020304" pitchFamily="18" charset="0"/>
                </a:rPr>
                <a:t>-проекта</a:t>
              </a:r>
              <a:endParaRPr lang="en-US" sz="2800" b="1" spc="20" dirty="0">
                <a:solidFill>
                  <a:srgbClr val="191919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63" name="TextBox 11"/>
            <p:cNvSpPr txBox="1"/>
            <p:nvPr/>
          </p:nvSpPr>
          <p:spPr>
            <a:xfrm>
              <a:off x="0" y="1222716"/>
              <a:ext cx="5460491" cy="3761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70"/>
                </a:lnSpc>
                <a:spcBef>
                  <a:spcPct val="0"/>
                </a:spcBef>
              </a:pPr>
              <a:r>
                <a:rPr lang="ru-RU" sz="2800" dirty="0" smtClean="0">
                  <a:solidFill>
                    <a:srgbClr val="191919"/>
                  </a:solidFill>
                  <a:cs typeface="Times New Roman" panose="02020603050405020304" pitchFamily="18" charset="0"/>
                </a:rPr>
                <a:t>Образование </a:t>
              </a:r>
              <a:r>
                <a:rPr lang="ru-RU" sz="2800" dirty="0">
                  <a:solidFill>
                    <a:srgbClr val="191919"/>
                  </a:solidFill>
                  <a:cs typeface="Times New Roman" panose="02020603050405020304" pitchFamily="18" charset="0"/>
                </a:rPr>
                <a:t>и </a:t>
              </a:r>
              <a:r>
                <a:rPr lang="en-US" sz="2800" dirty="0">
                  <a:solidFill>
                    <a:srgbClr val="191919"/>
                  </a:solidFill>
                  <a:cs typeface="Times New Roman" panose="02020603050405020304" pitchFamily="18" charset="0"/>
                </a:rPr>
                <a:t>IT</a:t>
              </a:r>
              <a:r>
                <a:rPr lang="ru-RU" sz="2800" dirty="0" smtClean="0">
                  <a:solidFill>
                    <a:srgbClr val="191919"/>
                  </a:solidFill>
                  <a:cs typeface="Times New Roman" panose="02020603050405020304" pitchFamily="18" charset="0"/>
                </a:rPr>
                <a:t> </a:t>
              </a:r>
              <a:endParaRPr lang="en-US" sz="2800" dirty="0">
                <a:solidFill>
                  <a:srgbClr val="191919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66" name="Group 5"/>
          <p:cNvGrpSpPr/>
          <p:nvPr/>
        </p:nvGrpSpPr>
        <p:grpSpPr>
          <a:xfrm>
            <a:off x="14394065" y="4853832"/>
            <a:ext cx="567950" cy="567950"/>
            <a:chOff x="0" y="0"/>
            <a:chExt cx="757267" cy="757267"/>
          </a:xfrm>
        </p:grpSpPr>
        <p:grpSp>
          <p:nvGrpSpPr>
            <p:cNvPr id="67" name="Group 6"/>
            <p:cNvGrpSpPr/>
            <p:nvPr/>
          </p:nvGrpSpPr>
          <p:grpSpPr>
            <a:xfrm>
              <a:off x="0" y="0"/>
              <a:ext cx="757267" cy="757267"/>
              <a:chOff x="0" y="0"/>
              <a:chExt cx="6350000" cy="6350000"/>
            </a:xfrm>
          </p:grpSpPr>
          <p:sp>
            <p:nvSpPr>
              <p:cNvPr id="69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  <p:sp>
          <p:nvSpPr>
            <p:cNvPr id="68" name="Freeform 8"/>
            <p:cNvSpPr/>
            <p:nvPr/>
          </p:nvSpPr>
          <p:spPr>
            <a:xfrm>
              <a:off x="189682" y="227473"/>
              <a:ext cx="377902" cy="302322"/>
            </a:xfrm>
            <a:custGeom>
              <a:avLst/>
              <a:gdLst/>
              <a:ahLst/>
              <a:cxnLst/>
              <a:rect l="l" t="t" r="r" b="b"/>
              <a:pathLst>
                <a:path w="377902" h="302322">
                  <a:moveTo>
                    <a:pt x="0" y="0"/>
                  </a:moveTo>
                  <a:lnTo>
                    <a:pt x="377903" y="0"/>
                  </a:lnTo>
                  <a:lnTo>
                    <a:pt x="377903" y="302322"/>
                  </a:lnTo>
                  <a:lnTo>
                    <a:pt x="0" y="30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0" name="Group 9"/>
          <p:cNvGrpSpPr/>
          <p:nvPr/>
        </p:nvGrpSpPr>
        <p:grpSpPr>
          <a:xfrm>
            <a:off x="12630356" y="2702132"/>
            <a:ext cx="4095368" cy="2090427"/>
            <a:chOff x="0" y="-27517"/>
            <a:chExt cx="5460491" cy="2787233"/>
          </a:xfrm>
        </p:grpSpPr>
        <p:sp>
          <p:nvSpPr>
            <p:cNvPr id="71" name="TextBox 10"/>
            <p:cNvSpPr txBox="1"/>
            <p:nvPr/>
          </p:nvSpPr>
          <p:spPr>
            <a:xfrm>
              <a:off x="0" y="-27517"/>
              <a:ext cx="5460491" cy="9043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00"/>
                </a:lnSpc>
              </a:pPr>
              <a:r>
                <a:rPr lang="ru-RU" sz="2800" b="1" spc="20" dirty="0" smtClean="0">
                  <a:solidFill>
                    <a:srgbClr val="191919"/>
                  </a:solidFill>
                  <a:cs typeface="Times New Roman" panose="02020603050405020304" pitchFamily="18" charset="0"/>
                </a:rPr>
                <a:t>Технологическое направление</a:t>
              </a:r>
              <a:endParaRPr lang="en-US" sz="2800" b="1" spc="20" dirty="0">
                <a:solidFill>
                  <a:srgbClr val="191919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72" name="TextBox 11"/>
            <p:cNvSpPr txBox="1"/>
            <p:nvPr/>
          </p:nvSpPr>
          <p:spPr>
            <a:xfrm>
              <a:off x="0" y="1222716"/>
              <a:ext cx="5460491" cy="1537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70"/>
                </a:lnSpc>
                <a:spcBef>
                  <a:spcPct val="0"/>
                </a:spcBef>
              </a:pPr>
              <a:r>
                <a:rPr lang="ru-RU" sz="2800" dirty="0" smtClean="0">
                  <a:solidFill>
                    <a:srgbClr val="191919"/>
                  </a:solidFill>
                  <a:cs typeface="Times New Roman" panose="02020603050405020304" pitchFamily="18" charset="0"/>
                </a:rPr>
                <a:t>Технологии информационных, управляющих, навигационных систем</a:t>
              </a:r>
              <a:endParaRPr lang="en-US" sz="2800" dirty="0">
                <a:solidFill>
                  <a:srgbClr val="191919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78" name="Group 30"/>
          <p:cNvGrpSpPr/>
          <p:nvPr/>
        </p:nvGrpSpPr>
        <p:grpSpPr>
          <a:xfrm>
            <a:off x="11530067" y="6051390"/>
            <a:ext cx="833504" cy="833504"/>
            <a:chOff x="0" y="0"/>
            <a:chExt cx="1111339" cy="1111339"/>
          </a:xfrm>
        </p:grpSpPr>
        <p:grpSp>
          <p:nvGrpSpPr>
            <p:cNvPr id="79" name="Group 31"/>
            <p:cNvGrpSpPr>
              <a:grpSpLocks noChangeAspect="1"/>
            </p:cNvGrpSpPr>
            <p:nvPr/>
          </p:nvGrpSpPr>
          <p:grpSpPr>
            <a:xfrm>
              <a:off x="0" y="0"/>
              <a:ext cx="1111339" cy="1111339"/>
              <a:chOff x="0" y="0"/>
              <a:chExt cx="6355080" cy="6355080"/>
            </a:xfrm>
          </p:grpSpPr>
          <p:sp>
            <p:nvSpPr>
              <p:cNvPr id="81" name="Freeform 32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  <p:sp>
          <p:nvSpPr>
            <p:cNvPr id="80" name="TextBox 33"/>
            <p:cNvSpPr txBox="1"/>
            <p:nvPr/>
          </p:nvSpPr>
          <p:spPr>
            <a:xfrm>
              <a:off x="246393" y="313946"/>
              <a:ext cx="618552" cy="4660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60"/>
                </a:lnSpc>
              </a:pPr>
              <a:r>
                <a:rPr lang="ru-RU" sz="2199" spc="-65" dirty="0">
                  <a:solidFill>
                    <a:srgbClr val="FF7B26"/>
                  </a:solidFill>
                  <a:latin typeface="Montserrat Bold"/>
                </a:rPr>
                <a:t>5</a:t>
              </a:r>
              <a:endParaRPr lang="en-US" sz="2199" spc="-65" dirty="0">
                <a:solidFill>
                  <a:srgbClr val="FF7B26"/>
                </a:solidFill>
                <a:latin typeface="Montserrat Bold"/>
              </a:endParaRPr>
            </a:p>
          </p:txBody>
        </p:sp>
      </p:grpSp>
      <p:grpSp>
        <p:nvGrpSpPr>
          <p:cNvPr id="82" name="Group 30"/>
          <p:cNvGrpSpPr/>
          <p:nvPr/>
        </p:nvGrpSpPr>
        <p:grpSpPr>
          <a:xfrm>
            <a:off x="5960225" y="6057900"/>
            <a:ext cx="833504" cy="833504"/>
            <a:chOff x="0" y="0"/>
            <a:chExt cx="1111339" cy="1111339"/>
          </a:xfrm>
        </p:grpSpPr>
        <p:grpSp>
          <p:nvGrpSpPr>
            <p:cNvPr id="83" name="Group 31"/>
            <p:cNvGrpSpPr>
              <a:grpSpLocks noChangeAspect="1"/>
            </p:cNvGrpSpPr>
            <p:nvPr/>
          </p:nvGrpSpPr>
          <p:grpSpPr>
            <a:xfrm>
              <a:off x="0" y="0"/>
              <a:ext cx="1111339" cy="1111339"/>
              <a:chOff x="0" y="0"/>
              <a:chExt cx="6355080" cy="6355080"/>
            </a:xfrm>
          </p:grpSpPr>
          <p:sp>
            <p:nvSpPr>
              <p:cNvPr id="85" name="Freeform 32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  <p:sp>
          <p:nvSpPr>
            <p:cNvPr id="84" name="TextBox 33"/>
            <p:cNvSpPr txBox="1"/>
            <p:nvPr/>
          </p:nvSpPr>
          <p:spPr>
            <a:xfrm>
              <a:off x="246393" y="313946"/>
              <a:ext cx="618552" cy="4660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60"/>
                </a:lnSpc>
              </a:pPr>
              <a:r>
                <a:rPr lang="ru-RU" sz="2199" spc="-65" dirty="0">
                  <a:solidFill>
                    <a:srgbClr val="FF7B26"/>
                  </a:solidFill>
                  <a:latin typeface="Montserrat Bold"/>
                </a:rPr>
                <a:t>4</a:t>
              </a:r>
              <a:endParaRPr lang="en-US" sz="2199" spc="-65" dirty="0">
                <a:solidFill>
                  <a:srgbClr val="FF7B26"/>
                </a:solidFill>
                <a:latin typeface="Montserrat Bold"/>
              </a:endParaRPr>
            </a:p>
          </p:txBody>
        </p:sp>
      </p:grpSp>
      <p:grpSp>
        <p:nvGrpSpPr>
          <p:cNvPr id="86" name="Group 5"/>
          <p:cNvGrpSpPr/>
          <p:nvPr/>
        </p:nvGrpSpPr>
        <p:grpSpPr>
          <a:xfrm>
            <a:off x="6093002" y="9237780"/>
            <a:ext cx="567950" cy="567950"/>
            <a:chOff x="0" y="0"/>
            <a:chExt cx="757267" cy="757267"/>
          </a:xfrm>
        </p:grpSpPr>
        <p:grpSp>
          <p:nvGrpSpPr>
            <p:cNvPr id="87" name="Group 6"/>
            <p:cNvGrpSpPr/>
            <p:nvPr/>
          </p:nvGrpSpPr>
          <p:grpSpPr>
            <a:xfrm>
              <a:off x="0" y="0"/>
              <a:ext cx="757267" cy="757267"/>
              <a:chOff x="0" y="0"/>
              <a:chExt cx="6350000" cy="6350000"/>
            </a:xfrm>
          </p:grpSpPr>
          <p:sp>
            <p:nvSpPr>
              <p:cNvPr id="89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  <p:sp>
          <p:nvSpPr>
            <p:cNvPr id="88" name="Freeform 8"/>
            <p:cNvSpPr/>
            <p:nvPr/>
          </p:nvSpPr>
          <p:spPr>
            <a:xfrm>
              <a:off x="189682" y="227473"/>
              <a:ext cx="377902" cy="302322"/>
            </a:xfrm>
            <a:custGeom>
              <a:avLst/>
              <a:gdLst/>
              <a:ahLst/>
              <a:cxnLst/>
              <a:rect l="l" t="t" r="r" b="b"/>
              <a:pathLst>
                <a:path w="377902" h="302322">
                  <a:moveTo>
                    <a:pt x="0" y="0"/>
                  </a:moveTo>
                  <a:lnTo>
                    <a:pt x="377903" y="0"/>
                  </a:lnTo>
                  <a:lnTo>
                    <a:pt x="377903" y="302322"/>
                  </a:lnTo>
                  <a:lnTo>
                    <a:pt x="0" y="30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0" name="Group 5"/>
          <p:cNvGrpSpPr/>
          <p:nvPr/>
        </p:nvGrpSpPr>
        <p:grpSpPr>
          <a:xfrm>
            <a:off x="11662842" y="9271566"/>
            <a:ext cx="567950" cy="567950"/>
            <a:chOff x="0" y="0"/>
            <a:chExt cx="757267" cy="757267"/>
          </a:xfrm>
        </p:grpSpPr>
        <p:grpSp>
          <p:nvGrpSpPr>
            <p:cNvPr id="91" name="Group 6"/>
            <p:cNvGrpSpPr/>
            <p:nvPr/>
          </p:nvGrpSpPr>
          <p:grpSpPr>
            <a:xfrm>
              <a:off x="0" y="0"/>
              <a:ext cx="757267" cy="757267"/>
              <a:chOff x="0" y="0"/>
              <a:chExt cx="6350000" cy="6350000"/>
            </a:xfrm>
          </p:grpSpPr>
          <p:sp>
            <p:nvSpPr>
              <p:cNvPr id="93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  <p:sp>
          <p:nvSpPr>
            <p:cNvPr id="92" name="Freeform 8"/>
            <p:cNvSpPr/>
            <p:nvPr/>
          </p:nvSpPr>
          <p:spPr>
            <a:xfrm>
              <a:off x="189682" y="227473"/>
              <a:ext cx="377902" cy="302322"/>
            </a:xfrm>
            <a:custGeom>
              <a:avLst/>
              <a:gdLst/>
              <a:ahLst/>
              <a:cxnLst/>
              <a:rect l="l" t="t" r="r" b="b"/>
              <a:pathLst>
                <a:path w="377902" h="302322">
                  <a:moveTo>
                    <a:pt x="0" y="0"/>
                  </a:moveTo>
                  <a:lnTo>
                    <a:pt x="377903" y="0"/>
                  </a:lnTo>
                  <a:lnTo>
                    <a:pt x="377903" y="302322"/>
                  </a:lnTo>
                  <a:lnTo>
                    <a:pt x="0" y="30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4" name="Group 9"/>
          <p:cNvGrpSpPr/>
          <p:nvPr/>
        </p:nvGrpSpPr>
        <p:grpSpPr>
          <a:xfrm>
            <a:off x="4131450" y="7276411"/>
            <a:ext cx="4559998" cy="1652208"/>
            <a:chOff x="-263789" y="-27517"/>
            <a:chExt cx="6079998" cy="2202942"/>
          </a:xfrm>
        </p:grpSpPr>
        <p:sp>
          <p:nvSpPr>
            <p:cNvPr id="95" name="TextBox 10"/>
            <p:cNvSpPr txBox="1"/>
            <p:nvPr/>
          </p:nvSpPr>
          <p:spPr>
            <a:xfrm>
              <a:off x="0" y="-27517"/>
              <a:ext cx="5460491" cy="459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00"/>
                </a:lnSpc>
              </a:pPr>
              <a:r>
                <a:rPr lang="ru-RU" sz="2800" b="1" spc="20" dirty="0" smtClean="0">
                  <a:solidFill>
                    <a:srgbClr val="191919"/>
                  </a:solidFill>
                  <a:cs typeface="Times New Roman" panose="02020603050405020304" pitchFamily="18" charset="0"/>
                </a:rPr>
                <a:t>Рынок НТИ</a:t>
              </a:r>
              <a:endParaRPr lang="en-US" sz="2800" b="1" spc="20" dirty="0">
                <a:solidFill>
                  <a:srgbClr val="191919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96" name="TextBox 11"/>
            <p:cNvSpPr txBox="1"/>
            <p:nvPr/>
          </p:nvSpPr>
          <p:spPr>
            <a:xfrm>
              <a:off x="-263789" y="670741"/>
              <a:ext cx="6079998" cy="15046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170"/>
                </a:lnSpc>
                <a:spcBef>
                  <a:spcPct val="0"/>
                </a:spcBef>
              </a:pPr>
              <a:r>
                <a:rPr lang="ru-RU" sz="2400" dirty="0">
                  <a:solidFill>
                    <a:srgbClr val="191919"/>
                  </a:solidFill>
                  <a:cs typeface="Times New Roman" panose="02020603050405020304" pitchFamily="18" charset="0"/>
                </a:rPr>
                <a:t>Рынки EDUNET, TECHNET Проекты тематики «Человек+» (технологии </a:t>
              </a:r>
              <a:r>
                <a:rPr lang="ru-RU" sz="2400" dirty="0" err="1">
                  <a:solidFill>
                    <a:srgbClr val="191919"/>
                  </a:solidFill>
                  <a:cs typeface="Times New Roman" panose="02020603050405020304" pitchFamily="18" charset="0"/>
                </a:rPr>
                <a:t>здоровьесбережения</a:t>
              </a:r>
              <a:r>
                <a:rPr lang="ru-RU" sz="2400" dirty="0">
                  <a:solidFill>
                    <a:srgbClr val="191919"/>
                  </a:solidFill>
                  <a:cs typeface="Times New Roman" panose="02020603050405020304" pitchFamily="18" charset="0"/>
                </a:rPr>
                <a:t> и развития человеческих возможностей)</a:t>
              </a:r>
              <a:endParaRPr lang="en-US" sz="2400" dirty="0">
                <a:solidFill>
                  <a:srgbClr val="191919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 9"/>
          <p:cNvGrpSpPr/>
          <p:nvPr/>
        </p:nvGrpSpPr>
        <p:grpSpPr>
          <a:xfrm>
            <a:off x="9899132" y="7306487"/>
            <a:ext cx="4095368" cy="1244042"/>
            <a:chOff x="0" y="-27517"/>
            <a:chExt cx="5460491" cy="1658721"/>
          </a:xfrm>
        </p:grpSpPr>
        <p:sp>
          <p:nvSpPr>
            <p:cNvPr id="98" name="TextBox 10"/>
            <p:cNvSpPr txBox="1"/>
            <p:nvPr/>
          </p:nvSpPr>
          <p:spPr>
            <a:xfrm>
              <a:off x="0" y="-27517"/>
              <a:ext cx="5460491" cy="459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00"/>
                </a:lnSpc>
              </a:pPr>
              <a:r>
                <a:rPr lang="ru-RU" sz="2800" b="1" spc="20" dirty="0" smtClean="0">
                  <a:solidFill>
                    <a:srgbClr val="191919"/>
                  </a:solidFill>
                  <a:cs typeface="Times New Roman" panose="02020603050405020304" pitchFamily="18" charset="0"/>
                </a:rPr>
                <a:t>Сквозные технологии</a:t>
              </a:r>
              <a:endParaRPr lang="en-US" sz="2800" b="1" spc="20" dirty="0">
                <a:solidFill>
                  <a:srgbClr val="191919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99" name="TextBox 11"/>
            <p:cNvSpPr txBox="1"/>
            <p:nvPr/>
          </p:nvSpPr>
          <p:spPr>
            <a:xfrm>
              <a:off x="0" y="1222716"/>
              <a:ext cx="5460491" cy="4084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70"/>
                </a:lnSpc>
                <a:spcBef>
                  <a:spcPct val="0"/>
                </a:spcBef>
              </a:pPr>
              <a:r>
                <a:rPr lang="ru-RU" sz="2800" dirty="0" smtClean="0">
                  <a:solidFill>
                    <a:srgbClr val="191919"/>
                  </a:solidFill>
                  <a:cs typeface="Times New Roman" panose="02020603050405020304" pitchFamily="18" charset="0"/>
                </a:rPr>
                <a:t>Искусственный интеллект</a:t>
              </a:r>
              <a:endParaRPr lang="en-US" sz="2800" dirty="0">
                <a:solidFill>
                  <a:srgbClr val="191919"/>
                </a:solidFill>
                <a:cs typeface="Times New Roman" panose="02020603050405020304" pitchFamily="18" charset="0"/>
              </a:endParaRPr>
            </a:p>
          </p:txBody>
        </p:sp>
      </p:grpSp>
      <p:pic>
        <p:nvPicPr>
          <p:cNvPr id="4098" name="Picture 2" descr="https://avatars.mds.yandex.net/i?id=ff0ce3718980a4ecdda54a41aff3f9100f5004fa-9094507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21426"/>
            <a:ext cx="6518689" cy="1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914400" y="2569795"/>
            <a:ext cx="336720" cy="336720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28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914400" y="5719012"/>
            <a:ext cx="336720" cy="336720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28"/>
            </a:solidFill>
          </p:spPr>
        </p:sp>
      </p:grpSp>
      <p:sp>
        <p:nvSpPr>
          <p:cNvPr id="27" name="Прямоугольник 26"/>
          <p:cNvSpPr/>
          <p:nvPr/>
        </p:nvSpPr>
        <p:spPr>
          <a:xfrm>
            <a:off x="25400" y="342991"/>
            <a:ext cx="95919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+mj-lt"/>
              </a:rPr>
              <a:t>ИНФОРМАЦИЯ О ЛИДЕРЕ И УЧАСТНИКАХ СТАРТАП-ПРОЕКТА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60669" y="2443228"/>
            <a:ext cx="8194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+mj-lt"/>
              </a:rPr>
              <a:t>Лидер </a:t>
            </a:r>
            <a:r>
              <a:rPr lang="ru-RU" sz="3200" b="1" dirty="0" err="1" smtClean="0">
                <a:latin typeface="+mj-lt"/>
              </a:rPr>
              <a:t>стартап</a:t>
            </a:r>
            <a:r>
              <a:rPr lang="ru-RU" sz="3200" b="1" dirty="0" smtClean="0">
                <a:latin typeface="+mj-lt"/>
              </a:rPr>
              <a:t>-проекта: </a:t>
            </a:r>
          </a:p>
          <a:p>
            <a:r>
              <a:rPr lang="ru-RU" sz="3200" dirty="0" smtClean="0">
                <a:latin typeface="+mj-lt"/>
              </a:rPr>
              <a:t>Смиренская Елена Викторовна </a:t>
            </a:r>
            <a:endParaRPr lang="ru-RU" sz="3200" b="1" dirty="0">
              <a:latin typeface="+mj-l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701800" y="4610100"/>
            <a:ext cx="8153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Команда </a:t>
            </a:r>
            <a:r>
              <a:rPr lang="ru-RU" sz="3200" b="1" dirty="0" err="1" smtClean="0"/>
              <a:t>стартап</a:t>
            </a:r>
            <a:r>
              <a:rPr lang="ru-RU" sz="3200" b="1" dirty="0" smtClean="0"/>
              <a:t>-проекта: </a:t>
            </a:r>
          </a:p>
          <a:p>
            <a:r>
              <a:rPr lang="ru-RU" sz="3200" dirty="0" smtClean="0"/>
              <a:t>Репина Ольга Михайловна – наставник проекта</a:t>
            </a:r>
          </a:p>
          <a:p>
            <a:r>
              <a:rPr lang="ru-RU" sz="3200" dirty="0" smtClean="0"/>
              <a:t>Козлова Екатерина </a:t>
            </a:r>
            <a:r>
              <a:rPr lang="ru-RU" sz="3200" dirty="0" smtClean="0"/>
              <a:t>Олеговна- </a:t>
            </a:r>
            <a:r>
              <a:rPr lang="ru-RU" sz="3200" dirty="0" smtClean="0"/>
              <a:t>администратор проекта</a:t>
            </a:r>
            <a:endParaRPr lang="ru-RU" sz="3200" dirty="0"/>
          </a:p>
        </p:txBody>
      </p:sp>
      <p:pic>
        <p:nvPicPr>
          <p:cNvPr id="34" name="Picture 2" descr="https://avatars.mds.yandex.net/i?id=ff0ce3718980a4ecdda54a41aff3f9100f5004fa-909450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21426"/>
            <a:ext cx="6518689" cy="1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.pinimg.com/564x/bf/a8/7d/bfa87d0ef2c67baea2fdf36151a8a9c8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78" b="100000" l="0" r="100000">
                        <a14:foregroundMark x1="33333" y1="78191" x2="12234" y2="56560"/>
                        <a14:foregroundMark x1="32624" y1="85638" x2="58156" y2="74113"/>
                        <a14:foregroundMark x1="24291" y1="80496" x2="12234" y2="70213"/>
                        <a14:foregroundMark x1="28191" y1="85461" x2="30142" y2="61170"/>
                        <a14:foregroundMark x1="43085" y1="76064" x2="43085" y2="76064"/>
                        <a14:foregroundMark x1="38830" y1="78901" x2="38830" y2="72518"/>
                        <a14:foregroundMark x1="74113" y1="89184" x2="70567" y2="84397"/>
                        <a14:foregroundMark x1="87411" y1="73404" x2="84043" y2="54610"/>
                        <a14:foregroundMark x1="90248" y1="56560" x2="83156" y2="37766"/>
                        <a14:foregroundMark x1="78546" y1="20390" x2="66312" y2="30674"/>
                        <a14:foregroundMark x1="65957" y1="39539" x2="28723" y2="41135"/>
                        <a14:foregroundMark x1="47163" y1="39539" x2="52128" y2="37234"/>
                        <a14:foregroundMark x1="39539" y1="46631" x2="30319" y2="45213"/>
                        <a14:foregroundMark x1="71809" y1="65603" x2="66667" y2="60461"/>
                        <a14:foregroundMark x1="20390" y1="29078" x2="28723" y2="230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649" y="1333500"/>
            <a:ext cx="6841815" cy="684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 rot="-5400000" flipV="1">
            <a:off x="-3692614" y="5518700"/>
            <a:ext cx="9021537" cy="40090"/>
          </a:xfrm>
          <a:prstGeom prst="line">
            <a:avLst/>
          </a:prstGeom>
          <a:ln w="85725" cap="rnd">
            <a:solidFill>
              <a:srgbClr val="D5D8D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644656" y="1990995"/>
            <a:ext cx="336720" cy="33672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28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169386" y="1179192"/>
            <a:ext cx="3412950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60"/>
              </a:lnSpc>
            </a:pPr>
            <a:r>
              <a:rPr lang="ru-RU" sz="2400" b="1" spc="-65" dirty="0" smtClean="0">
                <a:solidFill>
                  <a:srgbClr val="191919"/>
                </a:solidFill>
                <a:latin typeface="+mj-lt"/>
              </a:rPr>
              <a:t>Аннотация проекта</a:t>
            </a:r>
            <a:endParaRPr lang="en-US" sz="2400" b="1" spc="-65" dirty="0">
              <a:solidFill>
                <a:srgbClr val="191919"/>
              </a:solidFill>
              <a:latin typeface="+mj-lt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644656" y="3904872"/>
            <a:ext cx="336720" cy="336720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28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649794" y="6025052"/>
            <a:ext cx="336720" cy="336720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28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647803" y="8267899"/>
            <a:ext cx="336720" cy="336720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28"/>
            </a:solidFill>
          </p:spPr>
        </p:sp>
      </p:grpSp>
      <p:sp>
        <p:nvSpPr>
          <p:cNvPr id="2" name="Прямоугольник 1"/>
          <p:cNvSpPr/>
          <p:nvPr/>
        </p:nvSpPr>
        <p:spPr>
          <a:xfrm>
            <a:off x="0" y="312582"/>
            <a:ext cx="83768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ПЛАН РЕАЛИЗАЦИИ СТАРТАП-ПРОЕКТА. АННОТАЦИЯ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87145" y="9101691"/>
            <a:ext cx="156255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Потенциальные </a:t>
            </a:r>
            <a:r>
              <a:rPr lang="ru-RU" sz="2400" b="1" dirty="0"/>
              <a:t>потребительские сегменты: </a:t>
            </a:r>
            <a:r>
              <a:rPr lang="ru-RU" sz="2400" dirty="0"/>
              <a:t>юридические лица (компании/организации, отделы в компаниях, агентства).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092426" y="3514166"/>
            <a:ext cx="156052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Цель проекта: р</a:t>
            </a:r>
            <a:r>
              <a:rPr lang="ru-RU" sz="2400" dirty="0" smtClean="0"/>
              <a:t>азработка </a:t>
            </a:r>
            <a:r>
              <a:rPr lang="ru-RU" sz="2400" dirty="0"/>
              <a:t>мобильного приложения, которое решает проблемы организационного характера внутри коллектива с помощью анонимного чата с руководством компании и обучающих психологических курсов, которые предоставляются отдельно под запросы работников.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249045" y="8012934"/>
            <a:ext cx="165136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Ожидаемый результат:</a:t>
            </a:r>
            <a:r>
              <a:rPr lang="ru-RU" sz="2400" dirty="0"/>
              <a:t> м</a:t>
            </a:r>
            <a:r>
              <a:rPr lang="ru-RU" sz="2400" dirty="0" smtClean="0"/>
              <a:t>инимизация </a:t>
            </a:r>
            <a:r>
              <a:rPr lang="ru-RU" sz="2400" dirty="0"/>
              <a:t>проблем организационного характера в коллективе, достижение благоприятного психологического климата в организации. Область применения результатов: образовательная.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92426" y="1506347"/>
            <a:ext cx="170787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Мобильное приложение «</a:t>
            </a:r>
            <a:r>
              <a:rPr lang="en-US" sz="2400" dirty="0" smtClean="0"/>
              <a:t>Hello, emotions</a:t>
            </a:r>
            <a:r>
              <a:rPr lang="ru-RU" sz="2400" dirty="0" smtClean="0"/>
              <a:t>» включает в себя курсы, деловые игры, методики и тестирования по </a:t>
            </a:r>
            <a:r>
              <a:rPr lang="ru-RU" sz="2400" dirty="0" err="1" smtClean="0"/>
              <a:t>командообразованию</a:t>
            </a:r>
            <a:r>
              <a:rPr lang="ru-RU" sz="2400" dirty="0" smtClean="0"/>
              <a:t> (тимбилдингу), </a:t>
            </a:r>
            <a:r>
              <a:rPr lang="ru-RU" sz="2400" dirty="0"/>
              <a:t>которые помогают сформировать команду. </a:t>
            </a:r>
            <a:r>
              <a:rPr lang="ru-RU" sz="2400" dirty="0" smtClean="0"/>
              <a:t>Благодаря данным методикам работники компаний </a:t>
            </a:r>
            <a:r>
              <a:rPr lang="ru-RU" sz="2400" dirty="0"/>
              <a:t>учатся эффективно работать вместе, доверять друг другу, решать конфликты. </a:t>
            </a:r>
            <a:r>
              <a:rPr lang="ru-RU" sz="2400" dirty="0" smtClean="0"/>
              <a:t>Тимбилдинг </a:t>
            </a:r>
            <a:r>
              <a:rPr lang="ru-RU" sz="2400" dirty="0"/>
              <a:t>помогает достичь нескольких целей одновременно — построить эффективные коммуникации, разгрузить сотрудников</a:t>
            </a:r>
            <a:r>
              <a:rPr lang="ru-RU" sz="2400" dirty="0" smtClean="0"/>
              <a:t>, повысить мотивацию персонала.</a:t>
            </a:r>
            <a:endParaRPr lang="ru-RU" sz="2400" dirty="0"/>
          </a:p>
          <a:p>
            <a:endParaRPr lang="ru-RU" sz="24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169386" y="4974063"/>
            <a:ext cx="12713077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Задачи: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В</a:t>
            </a:r>
            <a:r>
              <a:rPr lang="ru-RU" sz="2400" dirty="0" smtClean="0"/>
              <a:t>ыявление </a:t>
            </a:r>
            <a:r>
              <a:rPr lang="ru-RU" sz="2400" dirty="0"/>
              <a:t>потребностей </a:t>
            </a:r>
            <a:r>
              <a:rPr lang="ru-RU" sz="2400" dirty="0" smtClean="0"/>
              <a:t>потребителей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Подбор </a:t>
            </a:r>
            <a:r>
              <a:rPr lang="ru-RU" sz="2400" dirty="0"/>
              <a:t>списка тренингов, курсов </a:t>
            </a:r>
            <a:r>
              <a:rPr lang="ru-RU" sz="2400" dirty="0" smtClean="0"/>
              <a:t>для </a:t>
            </a:r>
            <a:r>
              <a:rPr lang="ru-RU" sz="2400" dirty="0"/>
              <a:t>сплочения </a:t>
            </a:r>
            <a:r>
              <a:rPr lang="ru-RU" sz="2400" dirty="0" smtClean="0"/>
              <a:t>коллектива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Разработка </a:t>
            </a:r>
            <a:r>
              <a:rPr lang="ru-RU" sz="2400" dirty="0"/>
              <a:t>мобильного </a:t>
            </a:r>
            <a:r>
              <a:rPr lang="ru-RU" sz="2400" dirty="0" smtClean="0"/>
              <a:t>приложения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Разработка </a:t>
            </a:r>
            <a:r>
              <a:rPr lang="ru-RU" sz="2400" dirty="0"/>
              <a:t>анонимного чата для </a:t>
            </a:r>
            <a:r>
              <a:rPr lang="ru-RU" sz="2400" dirty="0" smtClean="0"/>
              <a:t>компании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Визуальное оформление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Маркетинг </a:t>
            </a:r>
            <a:r>
              <a:rPr lang="ru-RU" sz="2400" dirty="0"/>
              <a:t>и реклама.</a:t>
            </a:r>
          </a:p>
        </p:txBody>
      </p:sp>
      <p:grpSp>
        <p:nvGrpSpPr>
          <p:cNvPr id="34" name="Group 15"/>
          <p:cNvGrpSpPr/>
          <p:nvPr/>
        </p:nvGrpSpPr>
        <p:grpSpPr>
          <a:xfrm>
            <a:off x="647803" y="9348829"/>
            <a:ext cx="336720" cy="336720"/>
            <a:chOff x="0" y="0"/>
            <a:chExt cx="6350000" cy="6350000"/>
          </a:xfrm>
        </p:grpSpPr>
        <p:sp>
          <p:nvSpPr>
            <p:cNvPr id="35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28"/>
            </a:solidFill>
          </p:spPr>
        </p:sp>
      </p:grpSp>
      <p:pic>
        <p:nvPicPr>
          <p:cNvPr id="3078" name="Picture 6" descr="https://cdn0.iconfinder.com/data/icons/reports-and-analytics-5/128/60-102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5691" y="4637367"/>
            <a:ext cx="3053011" cy="3053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ttps://avatars.mds.yandex.net/i?id=ff0ce3718980a4ecdda54a41aff3f9100f5004fa-9094507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21426"/>
            <a:ext cx="6518689" cy="1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20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15800" y="932346"/>
            <a:ext cx="5334000" cy="8610600"/>
            <a:chOff x="0" y="0"/>
            <a:chExt cx="2496370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96370" cy="3479800"/>
            </a:xfrm>
            <a:custGeom>
              <a:avLst/>
              <a:gdLst/>
              <a:ahLst/>
              <a:cxnLst/>
              <a:rect l="l" t="t" r="r" b="b"/>
              <a:pathLst>
                <a:path w="2496370" h="3479800">
                  <a:moveTo>
                    <a:pt x="2371909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371910" y="0"/>
                  </a:lnTo>
                  <a:cubicBezTo>
                    <a:pt x="2440490" y="0"/>
                    <a:pt x="2496370" y="55880"/>
                    <a:pt x="2496370" y="124460"/>
                  </a:cubicBezTo>
                  <a:lnTo>
                    <a:pt x="2496370" y="3355340"/>
                  </a:lnTo>
                  <a:cubicBezTo>
                    <a:pt x="2496370" y="3423920"/>
                    <a:pt x="2440490" y="3479800"/>
                    <a:pt x="2371910" y="34798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8" name="Прямоугольник 7"/>
          <p:cNvSpPr/>
          <p:nvPr/>
        </p:nvSpPr>
        <p:spPr>
          <a:xfrm>
            <a:off x="228600" y="298206"/>
            <a:ext cx="43673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ПРОБЛЕМА</a:t>
            </a:r>
            <a:r>
              <a:rPr lang="en-US" sz="2800" b="1" dirty="0" smtClean="0"/>
              <a:t>/</a:t>
            </a:r>
            <a:r>
              <a:rPr lang="ru-RU" sz="2800" b="1" dirty="0" smtClean="0"/>
              <a:t>ПОТРЕБНОСТЬ</a:t>
            </a:r>
            <a:endParaRPr lang="ru-RU" sz="2800" b="1" dirty="0"/>
          </a:p>
        </p:txBody>
      </p:sp>
      <p:pic>
        <p:nvPicPr>
          <p:cNvPr id="9" name="Picture 2" descr="https://avatars.mds.yandex.net/i?id=ff0ce3718980a4ecdda54a41aff3f9100f5004fa-909450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21426"/>
            <a:ext cx="6518689" cy="1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i.pinimg.com/564x/f4/ee/3b/f4ee3bd6db12f98f536119a07504677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6731" y="2035417"/>
            <a:ext cx="4532138" cy="640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914244" y="3390900"/>
            <a:ext cx="1053568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42F37"/>
                </a:solidFill>
              </a:rPr>
              <a:t>Описание проблемы</a:t>
            </a:r>
            <a:r>
              <a:rPr lang="ru-RU" sz="2400" b="1" dirty="0" smtClean="0">
                <a:solidFill>
                  <a:srgbClr val="342F37"/>
                </a:solidFill>
              </a:rPr>
              <a:t>: </a:t>
            </a:r>
            <a:r>
              <a:rPr lang="ru-RU" sz="2400" dirty="0" smtClean="0">
                <a:solidFill>
                  <a:srgbClr val="342F37"/>
                </a:solidFill>
              </a:rPr>
              <a:t>Многие </a:t>
            </a:r>
            <a:r>
              <a:rPr lang="ru-RU" sz="2400" dirty="0">
                <a:solidFill>
                  <a:srgbClr val="342F37"/>
                </a:solidFill>
              </a:rPr>
              <a:t>руководители компаний </a:t>
            </a:r>
            <a:r>
              <a:rPr lang="ru-RU" sz="2400" dirty="0" smtClean="0">
                <a:solidFill>
                  <a:srgbClr val="342F37"/>
                </a:solidFill>
              </a:rPr>
              <a:t>заинтересованы в достижении </a:t>
            </a:r>
            <a:r>
              <a:rPr lang="ru-RU" sz="2400" dirty="0">
                <a:solidFill>
                  <a:srgbClr val="342F37"/>
                </a:solidFill>
              </a:rPr>
              <a:t>наиболее высоких финансовых показателей для развития бизнеса, игнорируя взаимоотношения как между своими сотрудниками, так и </a:t>
            </a:r>
            <a:r>
              <a:rPr lang="ru-RU" sz="2400" dirty="0" smtClean="0">
                <a:solidFill>
                  <a:srgbClr val="342F37"/>
                </a:solidFill>
              </a:rPr>
              <a:t>отношения </a:t>
            </a:r>
            <a:r>
              <a:rPr lang="ru-RU" sz="2400" dirty="0">
                <a:solidFill>
                  <a:srgbClr val="342F37"/>
                </a:solidFill>
              </a:rPr>
              <a:t>руководства с подчиненными, влияющие на результативность и эффективность компании. </a:t>
            </a:r>
            <a:endParaRPr lang="ru-RU" sz="2400" dirty="0" smtClean="0">
              <a:solidFill>
                <a:srgbClr val="342F37"/>
              </a:solidFill>
            </a:endParaRPr>
          </a:p>
          <a:p>
            <a:endParaRPr lang="ru-RU" sz="2400" dirty="0" smtClean="0">
              <a:solidFill>
                <a:srgbClr val="342F37"/>
              </a:solidFill>
            </a:endParaRPr>
          </a:p>
          <a:p>
            <a:endParaRPr lang="ru-RU" sz="2400" dirty="0">
              <a:solidFill>
                <a:srgbClr val="342F37"/>
              </a:solidFill>
            </a:endParaRPr>
          </a:p>
          <a:p>
            <a:endParaRPr lang="ru-RU" sz="2400" dirty="0">
              <a:solidFill>
                <a:srgbClr val="342F37"/>
              </a:solidFill>
            </a:endParaRPr>
          </a:p>
          <a:p>
            <a:r>
              <a:rPr lang="ru-RU" sz="2400" b="1" dirty="0" smtClean="0">
                <a:solidFill>
                  <a:srgbClr val="342F37"/>
                </a:solidFill>
              </a:rPr>
              <a:t>Формулировка </a:t>
            </a:r>
            <a:r>
              <a:rPr lang="ru-RU" sz="2400" b="1" dirty="0">
                <a:solidFill>
                  <a:srgbClr val="342F37"/>
                </a:solidFill>
              </a:rPr>
              <a:t>проблемы </a:t>
            </a:r>
            <a:r>
              <a:rPr lang="ru-RU" sz="2400" dirty="0">
                <a:solidFill>
                  <a:srgbClr val="342F37"/>
                </a:solidFill>
              </a:rPr>
              <a:t>«Проработка проблем межличностных отношений между сотрудниками компании, которые оказывают влияние на рабочий процесс» </a:t>
            </a:r>
            <a:endParaRPr lang="ru-RU" sz="2400" dirty="0"/>
          </a:p>
        </p:txBody>
      </p:sp>
      <p:grpSp>
        <p:nvGrpSpPr>
          <p:cNvPr id="12" name="Group 20"/>
          <p:cNvGrpSpPr/>
          <p:nvPr/>
        </p:nvGrpSpPr>
        <p:grpSpPr>
          <a:xfrm>
            <a:off x="457122" y="4076700"/>
            <a:ext cx="228600" cy="186488"/>
            <a:chOff x="0" y="0"/>
            <a:chExt cx="6350000" cy="6350000"/>
          </a:xfrm>
        </p:grpSpPr>
        <p:sp>
          <p:nvSpPr>
            <p:cNvPr id="13" name="Freeform 2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28"/>
            </a:solidFill>
          </p:spPr>
        </p:sp>
      </p:grpSp>
      <p:grpSp>
        <p:nvGrpSpPr>
          <p:cNvPr id="16" name="Group 20"/>
          <p:cNvGrpSpPr/>
          <p:nvPr/>
        </p:nvGrpSpPr>
        <p:grpSpPr>
          <a:xfrm>
            <a:off x="457122" y="6667500"/>
            <a:ext cx="228600" cy="186488"/>
            <a:chOff x="0" y="0"/>
            <a:chExt cx="6350000" cy="6350000"/>
          </a:xfrm>
        </p:grpSpPr>
        <p:sp>
          <p:nvSpPr>
            <p:cNvPr id="17" name="Freeform 2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28"/>
            </a:solid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599" y="1455566"/>
            <a:ext cx="5105401" cy="7574134"/>
            <a:chOff x="-24757" y="0"/>
            <a:chExt cx="2496370" cy="3479800"/>
          </a:xfrm>
        </p:grpSpPr>
        <p:sp>
          <p:nvSpPr>
            <p:cNvPr id="3" name="Freeform 3"/>
            <p:cNvSpPr/>
            <p:nvPr/>
          </p:nvSpPr>
          <p:spPr>
            <a:xfrm>
              <a:off x="-24757" y="0"/>
              <a:ext cx="2496370" cy="3479800"/>
            </a:xfrm>
            <a:custGeom>
              <a:avLst/>
              <a:gdLst/>
              <a:ahLst/>
              <a:cxnLst/>
              <a:rect l="l" t="t" r="r" b="b"/>
              <a:pathLst>
                <a:path w="2496370" h="3479800">
                  <a:moveTo>
                    <a:pt x="2371909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371910" y="0"/>
                  </a:lnTo>
                  <a:cubicBezTo>
                    <a:pt x="2440490" y="0"/>
                    <a:pt x="2496370" y="55880"/>
                    <a:pt x="2496370" y="124460"/>
                  </a:cubicBezTo>
                  <a:lnTo>
                    <a:pt x="2496370" y="3355340"/>
                  </a:lnTo>
                  <a:cubicBezTo>
                    <a:pt x="2496370" y="3423920"/>
                    <a:pt x="2440490" y="3479800"/>
                    <a:pt x="2371910" y="34798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8" name="Прямоугольник 7"/>
          <p:cNvSpPr/>
          <p:nvPr/>
        </p:nvSpPr>
        <p:spPr>
          <a:xfrm>
            <a:off x="228600" y="298206"/>
            <a:ext cx="45720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ПУТИ РЕШЕНИЯ ПРОБЛЕМЫ</a:t>
            </a:r>
            <a:endParaRPr lang="ru-RU" sz="2800" b="1" dirty="0"/>
          </a:p>
        </p:txBody>
      </p:sp>
      <p:pic>
        <p:nvPicPr>
          <p:cNvPr id="9" name="Picture 2" descr="https://avatars.mds.yandex.net/i?id=ff0ce3718980a4ecdda54a41aff3f9100f5004fa-909450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21426"/>
            <a:ext cx="6518689" cy="1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i.pinimg.com/564x/e4/c4/e9/e4c4e9049ee88a319a3a3122e934577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19300"/>
            <a:ext cx="4286336" cy="642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324600" y="1714500"/>
            <a:ext cx="11277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</a:t>
            </a:r>
            <a:r>
              <a:rPr lang="ru-RU" sz="2400" b="1" dirty="0" smtClean="0"/>
              <a:t>роект </a:t>
            </a:r>
            <a:r>
              <a:rPr lang="ru-RU" sz="2400" b="1" dirty="0"/>
              <a:t>решает множество HR - и бизнес-задач</a:t>
            </a:r>
            <a:r>
              <a:rPr lang="ru-RU" sz="2400" dirty="0"/>
              <a:t>: </a:t>
            </a:r>
            <a:endParaRPr lang="ru-RU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выбрать </a:t>
            </a:r>
            <a:r>
              <a:rPr lang="ru-RU" sz="2400" dirty="0"/>
              <a:t>подходящего </a:t>
            </a:r>
            <a:r>
              <a:rPr lang="ru-RU" sz="2400" dirty="0" smtClean="0"/>
              <a:t>кандидата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обучить </a:t>
            </a:r>
            <a:r>
              <a:rPr lang="ru-RU" sz="2400" dirty="0"/>
              <a:t>и адаптировать новых </a:t>
            </a:r>
            <a:r>
              <a:rPr lang="ru-RU" sz="2400" dirty="0" smtClean="0"/>
              <a:t>сотрудников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выявить </a:t>
            </a:r>
            <a:r>
              <a:rPr lang="ru-RU" sz="2400" dirty="0"/>
              <a:t>организационные </a:t>
            </a:r>
            <a:r>
              <a:rPr lang="ru-RU" sz="2400" dirty="0" smtClean="0"/>
              <a:t>проблемы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внедрить </a:t>
            </a:r>
            <a:r>
              <a:rPr lang="ru-RU" sz="2400" dirty="0"/>
              <a:t>новые </a:t>
            </a:r>
            <a:r>
              <a:rPr lang="ru-RU" sz="2400" dirty="0" smtClean="0"/>
              <a:t>процессы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сотрудники </a:t>
            </a:r>
            <a:r>
              <a:rPr lang="ru-RU" sz="2400" dirty="0"/>
              <a:t>учатся находить креативные решения задач, анализировать информацию и принимать решения </a:t>
            </a:r>
            <a:r>
              <a:rPr lang="ru-RU" sz="2400" dirty="0" smtClean="0"/>
              <a:t>сообща</a:t>
            </a:r>
          </a:p>
          <a:p>
            <a:endParaRPr lang="ru-RU" sz="2400" dirty="0"/>
          </a:p>
          <a:p>
            <a:r>
              <a:rPr lang="ru-RU" sz="2400" dirty="0" smtClean="0"/>
              <a:t>Результат </a:t>
            </a:r>
            <a:r>
              <a:rPr lang="ru-RU" sz="2400" dirty="0"/>
              <a:t>каждой деловой игры и тренинга зависит от цели, ради которой их проводили.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518688" y="6244206"/>
            <a:ext cx="10473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42F37"/>
                </a:solidFill>
              </a:rPr>
              <a:t>Каким способом будет решена </a:t>
            </a:r>
            <a:r>
              <a:rPr lang="ru-RU" sz="2400" b="1" dirty="0" smtClean="0">
                <a:solidFill>
                  <a:srgbClr val="342F37"/>
                </a:solidFill>
              </a:rPr>
              <a:t>проблема:</a:t>
            </a:r>
            <a:endParaRPr lang="ru-RU" sz="2400" b="1" dirty="0" smtClean="0">
              <a:solidFill>
                <a:srgbClr val="342F37"/>
              </a:solidFill>
            </a:endParaRPr>
          </a:p>
          <a:p>
            <a:r>
              <a:rPr lang="ru-RU" sz="2400" dirty="0"/>
              <a:t>Проблема будет решена с помощью разработки мобильного приложения, которое обеспечит доступ сотрудникам компании для </a:t>
            </a:r>
            <a:r>
              <a:rPr lang="ru-RU" sz="2400" dirty="0" smtClean="0"/>
              <a:t>выявления психологических </a:t>
            </a:r>
            <a:r>
              <a:rPr lang="ru-RU" sz="2400" dirty="0"/>
              <a:t>проблем, к курсам и </a:t>
            </a:r>
            <a:r>
              <a:rPr lang="ru-RU" sz="2400" dirty="0" smtClean="0"/>
              <a:t>тренингам </a:t>
            </a:r>
            <a:r>
              <a:rPr lang="ru-RU" sz="2400" dirty="0"/>
              <a:t>по психологии, интерактивным играм и диагностикам.</a:t>
            </a:r>
          </a:p>
        </p:txBody>
      </p:sp>
    </p:spTree>
    <p:extLst>
      <p:ext uri="{BB962C8B-B14F-4D97-AF65-F5344CB8AC3E}">
        <p14:creationId xmlns:p14="http://schemas.microsoft.com/office/powerpoint/2010/main" val="77405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277600" y="2095500"/>
            <a:ext cx="5943600" cy="5924550"/>
            <a:chOff x="0" y="0"/>
            <a:chExt cx="2721540" cy="27838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21540" cy="2783873"/>
            </a:xfrm>
            <a:custGeom>
              <a:avLst/>
              <a:gdLst/>
              <a:ahLst/>
              <a:cxnLst/>
              <a:rect l="l" t="t" r="r" b="b"/>
              <a:pathLst>
                <a:path w="2721540" h="2783873">
                  <a:moveTo>
                    <a:pt x="2597080" y="2783873"/>
                  </a:moveTo>
                  <a:lnTo>
                    <a:pt x="124460" y="2783873"/>
                  </a:lnTo>
                  <a:cubicBezTo>
                    <a:pt x="55880" y="2783873"/>
                    <a:pt x="0" y="2727993"/>
                    <a:pt x="0" y="265941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597080" y="0"/>
                  </a:lnTo>
                  <a:cubicBezTo>
                    <a:pt x="2665660" y="0"/>
                    <a:pt x="2721540" y="55880"/>
                    <a:pt x="2721540" y="124460"/>
                  </a:cubicBezTo>
                  <a:lnTo>
                    <a:pt x="2721540" y="2659413"/>
                  </a:lnTo>
                  <a:cubicBezTo>
                    <a:pt x="2721540" y="2727993"/>
                    <a:pt x="2665660" y="2783873"/>
                    <a:pt x="2597080" y="278387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Прямоугольник 6"/>
          <p:cNvSpPr/>
          <p:nvPr/>
        </p:nvSpPr>
        <p:spPr>
          <a:xfrm>
            <a:off x="228600" y="298206"/>
            <a:ext cx="54334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 НАУЧНО-ТЕХНИЧЕСКОЕ РЕШЕНИЕ</a:t>
            </a:r>
            <a:endParaRPr lang="ru-RU" sz="2800" b="1" dirty="0"/>
          </a:p>
        </p:txBody>
      </p:sp>
      <p:pic>
        <p:nvPicPr>
          <p:cNvPr id="8" name="Picture 2" descr="https://avatars.mds.yandex.net/i?id=ff0ce3718980a4ecdda54a41aff3f9100f5004fa-909450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21426"/>
            <a:ext cx="6518689" cy="1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914400" y="2400300"/>
            <a:ext cx="9144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/>
              <a:t>Продукт: </a:t>
            </a:r>
            <a:r>
              <a:rPr lang="ru-RU" sz="2400" dirty="0" smtClean="0"/>
              <a:t>программное </a:t>
            </a:r>
            <a:r>
              <a:rPr lang="ru-RU" sz="2400" dirty="0"/>
              <a:t>обеспечение, предназначенное для работы на смартфонах, планшетах и других мобильных устройствах. 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r>
              <a:rPr lang="ru-RU" sz="2400" b="1" dirty="0" smtClean="0"/>
              <a:t>Главные преимущества: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Обширный </a:t>
            </a:r>
            <a:r>
              <a:rPr lang="ru-RU" sz="2400" dirty="0"/>
              <a:t>список тренингов, курсов, психологических методик по тимбилдингу, тестирований, деловых игр, которые будут своевременно обновляться и дополняться </a:t>
            </a:r>
            <a:endParaRPr lang="ru-RU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Удобный </a:t>
            </a:r>
            <a:r>
              <a:rPr lang="ru-RU" sz="2400" dirty="0"/>
              <a:t>и понятный интерфейс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Возможность </a:t>
            </a:r>
            <a:r>
              <a:rPr lang="ru-RU" sz="2400" dirty="0"/>
              <a:t>пройти индивидуальное тестирование для получения результатов личностных и профессиональных характеристик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/>
              <a:t>Наличие </a:t>
            </a:r>
            <a:r>
              <a:rPr lang="ru-RU" sz="2400" dirty="0"/>
              <a:t>общего чата персонала с возможностью анонимно задавать вопросы </a:t>
            </a:r>
            <a:r>
              <a:rPr lang="ru-RU" sz="2400" dirty="0" smtClean="0"/>
              <a:t>руководству</a:t>
            </a:r>
            <a:endParaRPr lang="ru-RU" sz="2400" dirty="0"/>
          </a:p>
        </p:txBody>
      </p:sp>
      <p:pic>
        <p:nvPicPr>
          <p:cNvPr id="10" name="Рисунок 9"/>
          <p:cNvPicPr/>
          <p:nvPr/>
        </p:nvPicPr>
        <p:blipFill>
          <a:blip r:embed="rId3"/>
          <a:stretch>
            <a:fillRect/>
          </a:stretch>
        </p:blipFill>
        <p:spPr>
          <a:xfrm>
            <a:off x="11582400" y="2628900"/>
            <a:ext cx="5334000" cy="48819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98206"/>
            <a:ext cx="358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ЦЕЛЕВАЯ АУДИТОРИЯ</a:t>
            </a:r>
            <a:endParaRPr lang="ru-RU" sz="2800" b="1" dirty="0"/>
          </a:p>
        </p:txBody>
      </p:sp>
      <p:pic>
        <p:nvPicPr>
          <p:cNvPr id="8" name="Picture 2" descr="https://avatars.mds.yandex.net/i?id=ff0ce3718980a4ecdda54a41aff3f9100f5004fa-9094507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21426"/>
            <a:ext cx="6518689" cy="1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3599" y="2163933"/>
            <a:ext cx="11353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42F37"/>
                </a:solidFill>
              </a:rPr>
              <a:t>Потенциальные потребительские </a:t>
            </a:r>
            <a:r>
              <a:rPr lang="ru-RU" sz="2400" b="1" dirty="0" smtClean="0">
                <a:solidFill>
                  <a:srgbClr val="342F37"/>
                </a:solidFill>
              </a:rPr>
              <a:t>сегменты</a:t>
            </a:r>
          </a:p>
          <a:p>
            <a:endParaRPr lang="ru-RU" sz="2400" dirty="0" smtClean="0"/>
          </a:p>
          <a:p>
            <a:r>
              <a:rPr lang="ru-RU" sz="2400" dirty="0" smtClean="0"/>
              <a:t>Рынок </a:t>
            </a:r>
            <a:r>
              <a:rPr lang="ru-RU" sz="2400" dirty="0"/>
              <a:t>B2B (Юридические лица, относящиеся к любой отрасли, с численностью сотрудников от 3 человек). 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География </a:t>
            </a:r>
            <a:r>
              <a:rPr lang="ru-RU" sz="2400" dirty="0"/>
              <a:t>потребителей: Россия, Республика Марий Эл, г. Йошкар-Ола</a:t>
            </a:r>
          </a:p>
        </p:txBody>
      </p:sp>
      <p:pic>
        <p:nvPicPr>
          <p:cNvPr id="8196" name="Picture 4" descr="https://www.computerra.ru/wp-content/uploads/2021/02/bdynamic-logistics-slider-b2b-b2c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5" r="55069"/>
          <a:stretch/>
        </p:blipFill>
        <p:spPr bwMode="auto">
          <a:xfrm>
            <a:off x="13047399" y="3318094"/>
            <a:ext cx="4402401" cy="402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49" y="2929420"/>
            <a:ext cx="777349" cy="77734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49" y="6438900"/>
            <a:ext cx="777349" cy="77734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12650" y="5858078"/>
            <a:ext cx="113347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42F37"/>
                </a:solidFill>
              </a:rPr>
              <a:t> Какую и чью </a:t>
            </a:r>
            <a:r>
              <a:rPr lang="ru-RU" sz="2400" b="1" dirty="0" smtClean="0">
                <a:solidFill>
                  <a:srgbClr val="342F37"/>
                </a:solidFill>
              </a:rPr>
              <a:t>проблему решает</a:t>
            </a:r>
          </a:p>
          <a:p>
            <a:endParaRPr lang="ru-RU" sz="2400" b="1" dirty="0" smtClean="0">
              <a:solidFill>
                <a:srgbClr val="342F37"/>
              </a:solidFill>
            </a:endParaRPr>
          </a:p>
          <a:p>
            <a:r>
              <a:rPr lang="ru-RU" sz="2400" dirty="0"/>
              <a:t>Потребность юридических лиц: оптимизация труда, устранение существующих конфликтов в коллективе, блокировка личностных причин возникновения конфликтов, устранение неоднозначности между руководящим звеном и подчиненными.</a:t>
            </a:r>
          </a:p>
        </p:txBody>
      </p:sp>
    </p:spTree>
    <p:extLst>
      <p:ext uri="{BB962C8B-B14F-4D97-AF65-F5344CB8AC3E}">
        <p14:creationId xmlns:p14="http://schemas.microsoft.com/office/powerpoint/2010/main" val="121395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487400" y="6437253"/>
            <a:ext cx="3200400" cy="1220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298206"/>
            <a:ext cx="23011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КОНКУРЕНТЫ</a:t>
            </a:r>
            <a:endParaRPr lang="ru-RU" sz="2800" b="1" dirty="0"/>
          </a:p>
        </p:txBody>
      </p:sp>
      <p:pic>
        <p:nvPicPr>
          <p:cNvPr id="8" name="Picture 2" descr="https://avatars.mds.yandex.net/i?id=ff0ce3718980a4ecdda54a41aff3f9100f5004fa-9094507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21426"/>
            <a:ext cx="6518689" cy="1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57400" y="2171700"/>
            <a:ext cx="10515600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/>
              <a:t>AlexGroup</a:t>
            </a:r>
            <a:r>
              <a:rPr lang="ru-RU" sz="2400" dirty="0"/>
              <a:t>- организация креативных мероприятий в Москве и Санкт-Петербурге. 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r>
              <a:rPr lang="ru-RU" sz="2400" b="1" dirty="0" smtClean="0"/>
              <a:t>EVENT </a:t>
            </a:r>
            <a:r>
              <a:rPr lang="ru-RU" sz="2400" b="1" dirty="0"/>
              <a:t>ROCKS- </a:t>
            </a:r>
            <a:r>
              <a:rPr lang="ru-RU" sz="2400" dirty="0"/>
              <a:t>Приложение для корпоративных </a:t>
            </a:r>
            <a:r>
              <a:rPr lang="ru-RU" sz="2400" dirty="0" smtClean="0"/>
              <a:t>мероприятий</a:t>
            </a:r>
          </a:p>
          <a:p>
            <a:endParaRPr lang="ru-RU" sz="2400" dirty="0" smtClean="0"/>
          </a:p>
          <a:p>
            <a:endParaRPr lang="ru-RU" sz="2400" dirty="0"/>
          </a:p>
          <a:p>
            <a:r>
              <a:rPr lang="ru-RU" sz="2400" b="1" dirty="0" smtClean="0"/>
              <a:t> </a:t>
            </a:r>
            <a:r>
              <a:rPr lang="ru-RU" sz="2400" b="1" dirty="0"/>
              <a:t>«Игры и смыслы» </a:t>
            </a:r>
            <a:r>
              <a:rPr lang="ru-RU" sz="2400" dirty="0"/>
              <a:t>(г. Москва) - лаборатория по разработке и реализации игровых решений для бизнеса. 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r>
              <a:rPr lang="ru-RU" sz="2400" b="1" dirty="0" smtClean="0"/>
              <a:t>Лаборатория </a:t>
            </a:r>
            <a:r>
              <a:rPr lang="ru-RU" sz="2400" b="1" dirty="0"/>
              <a:t>Деловых Игр- </a:t>
            </a:r>
            <a:r>
              <a:rPr lang="ru-RU" sz="2400" dirty="0"/>
              <a:t>компания, объединяющая консультантов, </a:t>
            </a:r>
            <a:r>
              <a:rPr lang="ru-RU" sz="2400" dirty="0" err="1"/>
              <a:t>игротехников</a:t>
            </a:r>
            <a:r>
              <a:rPr lang="ru-RU" sz="2400" dirty="0"/>
              <a:t>, бизнес-тренеров и специалистов по созданию корпоративных мероприятий, работающих с начала 2000-х. 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r>
              <a:rPr lang="ru-RU" sz="2400" b="1" dirty="0" smtClean="0"/>
              <a:t>ГК </a:t>
            </a:r>
            <a:r>
              <a:rPr lang="ru-RU" sz="2400" b="1" dirty="0"/>
              <a:t>«Институт Тренинга — АРБ Про» </a:t>
            </a:r>
            <a:r>
              <a:rPr lang="ru-RU" sz="2400" dirty="0"/>
              <a:t>- специализируется на стратегическом, финансовом консалтинге, интернет-аудите и аналитике.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171700"/>
            <a:ext cx="743128" cy="74312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703407"/>
            <a:ext cx="743128" cy="74312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5117934"/>
            <a:ext cx="743128" cy="74312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6699048"/>
            <a:ext cx="743128" cy="74312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8343900"/>
            <a:ext cx="743128" cy="743128"/>
          </a:xfrm>
          <a:prstGeom prst="rect">
            <a:avLst/>
          </a:prstGeom>
        </p:spPr>
      </p:pic>
      <p:pic>
        <p:nvPicPr>
          <p:cNvPr id="10242" name="Picture 2" descr="Логотип компании Alexgroup (Alexgroup - агентство креативных мероприятий), город Москв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7400" y="1800488"/>
            <a:ext cx="3200400" cy="120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eventrocks.ru/assets/favicons/OG-cove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7400" y="3474894"/>
            <a:ext cx="3200400" cy="120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sun9-75.userapi.com/impg/c857336/v857336357/58aac/q0JAUaQDLGM.jpg?size=1080x1080&amp;quality=96&amp;sign=5289e0b7516cf43ffe81a51b1557e21f&amp;type=album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69" b="26680"/>
          <a:stretch/>
        </p:blipFill>
        <p:spPr bwMode="auto">
          <a:xfrm>
            <a:off x="13487400" y="4954388"/>
            <a:ext cx="3200400" cy="120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s://games4business.ru/wp-content/uploads/logo-hea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9800" y="6928489"/>
            <a:ext cx="2895600" cy="232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/>
          <a:srcRect r="7143"/>
          <a:stretch/>
        </p:blipFill>
        <p:spPr>
          <a:xfrm>
            <a:off x="13487400" y="8029272"/>
            <a:ext cx="3200400" cy="125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0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1"/>
          <p:cNvSpPr/>
          <p:nvPr/>
        </p:nvSpPr>
        <p:spPr>
          <a:xfrm>
            <a:off x="10744200" y="2387892"/>
            <a:ext cx="7010400" cy="5536907"/>
          </a:xfrm>
          <a:custGeom>
            <a:avLst/>
            <a:gdLst/>
            <a:ahLst/>
            <a:cxnLst/>
            <a:rect l="l" t="t" r="r" b="b"/>
            <a:pathLst>
              <a:path w="2065615" h="660400">
                <a:moveTo>
                  <a:pt x="1941155" y="660400"/>
                </a:moveTo>
                <a:lnTo>
                  <a:pt x="124460" y="660400"/>
                </a:lnTo>
                <a:cubicBezTo>
                  <a:pt x="55880" y="660400"/>
                  <a:pt x="0" y="604520"/>
                  <a:pt x="0" y="53594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941155" y="0"/>
                </a:lnTo>
                <a:cubicBezTo>
                  <a:pt x="2009735" y="0"/>
                  <a:pt x="2065615" y="55880"/>
                  <a:pt x="2065615" y="124460"/>
                </a:cubicBezTo>
                <a:lnTo>
                  <a:pt x="2065615" y="535940"/>
                </a:lnTo>
                <a:cubicBezTo>
                  <a:pt x="2065615" y="604520"/>
                  <a:pt x="2009735" y="660400"/>
                  <a:pt x="1941155" y="660400"/>
                </a:cubicBezTo>
                <a:close/>
              </a:path>
            </a:pathLst>
          </a:custGeom>
          <a:solidFill>
            <a:srgbClr val="FF6F28"/>
          </a:solidFill>
        </p:spPr>
      </p:sp>
      <p:sp>
        <p:nvSpPr>
          <p:cNvPr id="8" name="Прямоугольник 7"/>
          <p:cNvSpPr/>
          <p:nvPr/>
        </p:nvSpPr>
        <p:spPr>
          <a:xfrm>
            <a:off x="0" y="312582"/>
            <a:ext cx="54050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КОНКУРЕНТНЫЕ ПРЕИМУЩЕСТВА</a:t>
            </a:r>
            <a:endParaRPr lang="ru-RU" sz="2800" b="1" dirty="0"/>
          </a:p>
        </p:txBody>
      </p:sp>
      <p:pic>
        <p:nvPicPr>
          <p:cNvPr id="9" name="Picture 2" descr="https://avatars.mds.yandex.net/i?id=ff0ce3718980a4ecdda54a41aff3f9100f5004fa-909450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21426"/>
            <a:ext cx="6518689" cy="1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s://images.prismic.io/meltwater/c7c58931-6e2e-482b-a39b-cb462b006bdb_de-012021-konkurrenz+.jpeg?auto=compress,format&amp;rect=74,0,877,585&amp;w=1920&amp;h=128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6006" y="2908445"/>
            <a:ext cx="6206787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28800" y="2246679"/>
            <a:ext cx="8001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</a:t>
            </a:r>
            <a:r>
              <a:rPr lang="ru-RU" sz="2800" dirty="0" smtClean="0"/>
              <a:t>риложение </a:t>
            </a:r>
            <a:r>
              <a:rPr lang="ru-RU" sz="2800" dirty="0"/>
              <a:t>включает в себя обширный выбор онлайн-тренингов с предварительным </a:t>
            </a:r>
            <a:r>
              <a:rPr lang="ru-RU" sz="2800" dirty="0" smtClean="0"/>
              <a:t>ознакомлением</a:t>
            </a:r>
          </a:p>
          <a:p>
            <a:endParaRPr lang="ru-RU" sz="2800" dirty="0" smtClean="0"/>
          </a:p>
          <a:p>
            <a:r>
              <a:rPr lang="ru-RU" sz="2800" dirty="0"/>
              <a:t>Б</a:t>
            </a:r>
            <a:r>
              <a:rPr lang="ru-RU" sz="2800" dirty="0" smtClean="0"/>
              <a:t>ыстрая </a:t>
            </a:r>
            <a:r>
              <a:rPr lang="ru-RU" sz="2800" dirty="0"/>
              <a:t>коммуникация управленческого персонала с сотрудниками организации </a:t>
            </a:r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Своевременное </a:t>
            </a:r>
            <a:r>
              <a:rPr lang="ru-RU" sz="2800" dirty="0"/>
              <a:t>решение проблем на предприятии 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Лучшая </a:t>
            </a:r>
            <a:r>
              <a:rPr lang="ru-RU" sz="2800" dirty="0"/>
              <a:t>технология производства, позволяющая экономить ресурсы, уменьшить сроки разработки и снизить издержки на выпуск </a:t>
            </a:r>
            <a:r>
              <a:rPr lang="ru-RU" sz="2800" dirty="0" smtClean="0"/>
              <a:t>продукта</a:t>
            </a:r>
          </a:p>
          <a:p>
            <a:endParaRPr lang="ru-RU" sz="2800" dirty="0"/>
          </a:p>
          <a:p>
            <a:r>
              <a:rPr lang="ru-RU" sz="2800" dirty="0" smtClean="0"/>
              <a:t>Возможность дистанционного участия в коллективных тренингах</a:t>
            </a:r>
            <a:endParaRPr lang="ru-RU" sz="2800" dirty="0"/>
          </a:p>
        </p:txBody>
      </p:sp>
      <p:sp>
        <p:nvSpPr>
          <p:cNvPr id="10" name="Freeform 27"/>
          <p:cNvSpPr/>
          <p:nvPr/>
        </p:nvSpPr>
        <p:spPr>
          <a:xfrm>
            <a:off x="1143000" y="2597140"/>
            <a:ext cx="404076" cy="418493"/>
          </a:xfrm>
          <a:custGeom>
            <a:avLst/>
            <a:gdLst/>
            <a:ahLst/>
            <a:cxnLst/>
            <a:rect l="l" t="t" r="r" b="b"/>
            <a:pathLst>
              <a:path w="602122" h="761304">
                <a:moveTo>
                  <a:pt x="0" y="0"/>
                </a:moveTo>
                <a:lnTo>
                  <a:pt x="602122" y="0"/>
                </a:lnTo>
                <a:lnTo>
                  <a:pt x="602122" y="761304"/>
                </a:lnTo>
                <a:lnTo>
                  <a:pt x="0" y="7613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3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27"/>
          <p:cNvSpPr/>
          <p:nvPr/>
        </p:nvSpPr>
        <p:spPr>
          <a:xfrm>
            <a:off x="1143000" y="4018223"/>
            <a:ext cx="404076" cy="418493"/>
          </a:xfrm>
          <a:custGeom>
            <a:avLst/>
            <a:gdLst/>
            <a:ahLst/>
            <a:cxnLst/>
            <a:rect l="l" t="t" r="r" b="b"/>
            <a:pathLst>
              <a:path w="602122" h="761304">
                <a:moveTo>
                  <a:pt x="0" y="0"/>
                </a:moveTo>
                <a:lnTo>
                  <a:pt x="602122" y="0"/>
                </a:lnTo>
                <a:lnTo>
                  <a:pt x="602122" y="761304"/>
                </a:lnTo>
                <a:lnTo>
                  <a:pt x="0" y="7613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3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27"/>
          <p:cNvSpPr/>
          <p:nvPr/>
        </p:nvSpPr>
        <p:spPr>
          <a:xfrm>
            <a:off x="1143000" y="5292010"/>
            <a:ext cx="404076" cy="418493"/>
          </a:xfrm>
          <a:custGeom>
            <a:avLst/>
            <a:gdLst/>
            <a:ahLst/>
            <a:cxnLst/>
            <a:rect l="l" t="t" r="r" b="b"/>
            <a:pathLst>
              <a:path w="602122" h="761304">
                <a:moveTo>
                  <a:pt x="0" y="0"/>
                </a:moveTo>
                <a:lnTo>
                  <a:pt x="602122" y="0"/>
                </a:lnTo>
                <a:lnTo>
                  <a:pt x="602122" y="761304"/>
                </a:lnTo>
                <a:lnTo>
                  <a:pt x="0" y="7613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3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27"/>
          <p:cNvSpPr/>
          <p:nvPr/>
        </p:nvSpPr>
        <p:spPr>
          <a:xfrm>
            <a:off x="1143000" y="6395268"/>
            <a:ext cx="404076" cy="418493"/>
          </a:xfrm>
          <a:custGeom>
            <a:avLst/>
            <a:gdLst/>
            <a:ahLst/>
            <a:cxnLst/>
            <a:rect l="l" t="t" r="r" b="b"/>
            <a:pathLst>
              <a:path w="602122" h="761304">
                <a:moveTo>
                  <a:pt x="0" y="0"/>
                </a:moveTo>
                <a:lnTo>
                  <a:pt x="602122" y="0"/>
                </a:lnTo>
                <a:lnTo>
                  <a:pt x="602122" y="761304"/>
                </a:lnTo>
                <a:lnTo>
                  <a:pt x="0" y="7613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3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27"/>
          <p:cNvSpPr/>
          <p:nvPr/>
        </p:nvSpPr>
        <p:spPr>
          <a:xfrm>
            <a:off x="1143000" y="7962900"/>
            <a:ext cx="404076" cy="418493"/>
          </a:xfrm>
          <a:custGeom>
            <a:avLst/>
            <a:gdLst/>
            <a:ahLst/>
            <a:cxnLst/>
            <a:rect l="l" t="t" r="r" b="b"/>
            <a:pathLst>
              <a:path w="602122" h="761304">
                <a:moveTo>
                  <a:pt x="0" y="0"/>
                </a:moveTo>
                <a:lnTo>
                  <a:pt x="602122" y="0"/>
                </a:lnTo>
                <a:lnTo>
                  <a:pt x="602122" y="761304"/>
                </a:lnTo>
                <a:lnTo>
                  <a:pt x="0" y="7613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39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98993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228600" y="1227528"/>
            <a:ext cx="4572000" cy="840518"/>
            <a:chOff x="0" y="0"/>
            <a:chExt cx="2065615" cy="1633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65615" cy="1633000"/>
            </a:xfrm>
            <a:custGeom>
              <a:avLst/>
              <a:gdLst/>
              <a:ahLst/>
              <a:cxnLst/>
              <a:rect l="l" t="t" r="r" b="b"/>
              <a:pathLst>
                <a:path w="2065615" h="1633000">
                  <a:moveTo>
                    <a:pt x="1941155" y="1633000"/>
                  </a:moveTo>
                  <a:lnTo>
                    <a:pt x="124460" y="1633000"/>
                  </a:lnTo>
                  <a:cubicBezTo>
                    <a:pt x="55880" y="1633000"/>
                    <a:pt x="0" y="1577120"/>
                    <a:pt x="0" y="15085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941155" y="0"/>
                  </a:lnTo>
                  <a:cubicBezTo>
                    <a:pt x="2009735" y="0"/>
                    <a:pt x="2065615" y="55880"/>
                    <a:pt x="2065615" y="124460"/>
                  </a:cubicBezTo>
                  <a:lnTo>
                    <a:pt x="2065615" y="1508540"/>
                  </a:lnTo>
                  <a:cubicBezTo>
                    <a:pt x="2065615" y="1577120"/>
                    <a:pt x="2009735" y="1633000"/>
                    <a:pt x="1941155" y="16330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427400" y="1441190"/>
            <a:ext cx="416752" cy="416752"/>
            <a:chOff x="0" y="0"/>
            <a:chExt cx="555669" cy="555669"/>
          </a:xfrm>
        </p:grpSpPr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0" y="0"/>
              <a:ext cx="555669" cy="555669"/>
              <a:chOff x="0" y="0"/>
              <a:chExt cx="6355080" cy="635508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85762" y="85762"/>
              <a:ext cx="384145" cy="384145"/>
              <a:chOff x="0" y="0"/>
              <a:chExt cx="6350000" cy="6350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</p:grpSp>
      <p:sp>
        <p:nvSpPr>
          <p:cNvPr id="40" name="TextBox 40"/>
          <p:cNvSpPr txBox="1"/>
          <p:nvPr/>
        </p:nvSpPr>
        <p:spPr>
          <a:xfrm>
            <a:off x="1001199" y="1372070"/>
            <a:ext cx="5153015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57"/>
              </a:lnSpc>
            </a:pPr>
            <a:r>
              <a:rPr lang="ru-RU" sz="3200" b="1" dirty="0" smtClean="0">
                <a:solidFill>
                  <a:srgbClr val="191919"/>
                </a:solidFill>
                <a:latin typeface="+mj-lt"/>
              </a:rPr>
              <a:t>Бизнес-модель</a:t>
            </a:r>
            <a:endParaRPr lang="en-US" sz="3200" b="1" dirty="0">
              <a:solidFill>
                <a:srgbClr val="191919"/>
              </a:solidFill>
              <a:latin typeface="+mj-lt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0" y="312582"/>
            <a:ext cx="101121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ПЛАН РЕАЛИЗАЦИИ СТАРТАП-ПРОЕКТА. </a:t>
            </a:r>
            <a:r>
              <a:rPr lang="ru-RU" sz="2800" b="1" dirty="0" smtClean="0"/>
              <a:t>БАЗОВАЯ БИЗНЕС-ИДЕЯ</a:t>
            </a:r>
            <a:endParaRPr lang="ru-RU" sz="2800" b="1" dirty="0"/>
          </a:p>
        </p:txBody>
      </p:sp>
      <p:pic>
        <p:nvPicPr>
          <p:cNvPr id="46" name="Picture 2" descr="https://avatars.mds.yandex.net/i?id=ff0ce3718980a4ecdda54a41aff3f9100f5004fa-909450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21426"/>
            <a:ext cx="6518689" cy="1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Прямоугольник 46"/>
          <p:cNvSpPr/>
          <p:nvPr/>
        </p:nvSpPr>
        <p:spPr>
          <a:xfrm>
            <a:off x="14935055" y="2751091"/>
            <a:ext cx="29057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Потребители</a:t>
            </a:r>
            <a:r>
              <a:rPr lang="ru-RU" sz="2400" b="1" dirty="0"/>
              <a:t>: </a:t>
            </a:r>
            <a:r>
              <a:rPr lang="ru-RU" sz="2400" dirty="0"/>
              <a:t>юридические лица (компании</a:t>
            </a:r>
            <a:r>
              <a:rPr lang="ru-RU" sz="2400" dirty="0" smtClean="0"/>
              <a:t>/</a:t>
            </a:r>
          </a:p>
          <a:p>
            <a:r>
              <a:rPr lang="ru-RU" sz="2400" dirty="0" smtClean="0"/>
              <a:t>организации</a:t>
            </a:r>
            <a:r>
              <a:rPr lang="ru-RU" sz="2400" dirty="0"/>
              <a:t>, отделы в компаниях, </a:t>
            </a:r>
            <a:r>
              <a:rPr lang="ru-RU" sz="2400" dirty="0" smtClean="0"/>
              <a:t>агентства)</a:t>
            </a:r>
            <a:endParaRPr lang="ru-RU" sz="2400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4487768" y="5550508"/>
            <a:ext cx="2819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Ключевые ресурсы</a:t>
            </a:r>
            <a:r>
              <a:rPr lang="ru-RU" sz="2400" dirty="0" smtClean="0"/>
              <a:t>: </a:t>
            </a:r>
            <a:r>
              <a:rPr lang="ru-RU" sz="2400" dirty="0"/>
              <a:t>персонал, финансы, помещение, информационные </a:t>
            </a:r>
            <a:r>
              <a:rPr lang="ru-RU" sz="2400" dirty="0" smtClean="0"/>
              <a:t>ресурсы</a:t>
            </a:r>
            <a:endParaRPr lang="ru-RU" sz="2400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4464007" y="2790332"/>
            <a:ext cx="27232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Ключевые </a:t>
            </a:r>
            <a:r>
              <a:rPr lang="ru-RU" sz="2400" b="1" dirty="0"/>
              <a:t>активности</a:t>
            </a:r>
            <a:r>
              <a:rPr lang="ru-RU" sz="2400" dirty="0"/>
              <a:t>: цифровое решение для минимизации организационных проблем в </a:t>
            </a:r>
            <a:r>
              <a:rPr lang="ru-RU" sz="2400" dirty="0" smtClean="0"/>
              <a:t>коллективе</a:t>
            </a:r>
            <a:endParaRPr lang="ru-RU" sz="2400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12086883" y="2741472"/>
            <a:ext cx="21586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Отношения </a:t>
            </a:r>
            <a:r>
              <a:rPr lang="ru-RU" sz="2400" b="1" dirty="0"/>
              <a:t>с заказчиками</a:t>
            </a:r>
            <a:r>
              <a:rPr lang="ru-RU" sz="2400" dirty="0"/>
              <a:t>: удаленная </a:t>
            </a:r>
            <a:r>
              <a:rPr lang="ru-RU" sz="2400" dirty="0" smtClean="0"/>
              <a:t>поддержка</a:t>
            </a:r>
            <a:endParaRPr lang="ru-RU" sz="2400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12089632" y="4507558"/>
            <a:ext cx="243823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Каналы </a:t>
            </a:r>
            <a:r>
              <a:rPr lang="ru-RU" sz="2400" b="1" dirty="0"/>
              <a:t>сбыта: </a:t>
            </a:r>
            <a:r>
              <a:rPr lang="ru-RU" sz="2400" dirty="0" smtClean="0"/>
              <a:t>социальные сети, сарафанное </a:t>
            </a:r>
            <a:r>
              <a:rPr lang="ru-RU" sz="2400" dirty="0"/>
              <a:t>радио и вирусный </a:t>
            </a:r>
            <a:r>
              <a:rPr lang="ru-RU" sz="2400" dirty="0" smtClean="0"/>
              <a:t>маркетинг, онлайн реклама</a:t>
            </a:r>
            <a:endParaRPr lang="ru-RU" sz="2400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1888093" y="8202256"/>
            <a:ext cx="76009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Структура </a:t>
            </a:r>
            <a:r>
              <a:rPr lang="ru-RU" sz="2400" b="1" dirty="0"/>
              <a:t>затрат</a:t>
            </a:r>
            <a:r>
              <a:rPr lang="ru-RU" sz="2400" dirty="0"/>
              <a:t>: аренда, материалы, зарплата персонала, отчисления, амортизация, прочие расходы, исследование рынка, разработка бизнес-плана, регистрация предприятия. 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10896600" y="8202256"/>
            <a:ext cx="632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Источники </a:t>
            </a:r>
            <a:r>
              <a:rPr lang="ru-RU" sz="2400" b="1" dirty="0"/>
              <a:t>доходов</a:t>
            </a:r>
            <a:r>
              <a:rPr lang="ru-RU" sz="2400" dirty="0"/>
              <a:t>: плата за дополнительные обучающие психологические </a:t>
            </a:r>
            <a:r>
              <a:rPr lang="ru-RU" sz="2400" dirty="0" smtClean="0"/>
              <a:t>курсы, тренинги, методики по </a:t>
            </a:r>
            <a:r>
              <a:rPr lang="ru-RU" sz="2400" dirty="0" err="1" smtClean="0"/>
              <a:t>командообразованию</a:t>
            </a:r>
            <a:r>
              <a:rPr lang="ru-RU" sz="2400" dirty="0" smtClean="0"/>
              <a:t> (подписка)</a:t>
            </a:r>
            <a:endParaRPr lang="ru-RU" sz="2400" dirty="0"/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998" y="2815967"/>
            <a:ext cx="777349" cy="777349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9942" y="5629017"/>
            <a:ext cx="804070" cy="804070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3499" y="2829615"/>
            <a:ext cx="739911" cy="739911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65421" y="2815965"/>
            <a:ext cx="767209" cy="767209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3308" y="4507558"/>
            <a:ext cx="778970" cy="778970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7141" y="8350275"/>
            <a:ext cx="827444" cy="827444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9831" y="8350275"/>
            <a:ext cx="909683" cy="909683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1975" y="2741472"/>
            <a:ext cx="851844" cy="851844"/>
          </a:xfrm>
          <a:prstGeom prst="rect">
            <a:avLst/>
          </a:prstGeom>
        </p:spPr>
      </p:pic>
      <p:sp>
        <p:nvSpPr>
          <p:cNvPr id="69" name="Прямоугольник 68"/>
          <p:cNvSpPr/>
          <p:nvPr/>
        </p:nvSpPr>
        <p:spPr>
          <a:xfrm>
            <a:off x="1359843" y="2790332"/>
            <a:ext cx="222960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Ключевые партнеры</a:t>
            </a:r>
            <a:r>
              <a:rPr lang="ru-RU" sz="2400" dirty="0" smtClean="0"/>
              <a:t>:</a:t>
            </a:r>
          </a:p>
          <a:p>
            <a:r>
              <a:rPr lang="ru-RU" sz="2400" dirty="0" smtClean="0"/>
              <a:t>крупные </a:t>
            </a:r>
            <a:r>
              <a:rPr lang="ru-RU" sz="2400" dirty="0"/>
              <a:t>компании и агентства; специалисты в сфере </a:t>
            </a:r>
            <a:r>
              <a:rPr lang="ru-RU" sz="2400" dirty="0" err="1"/>
              <a:t>коучинга</a:t>
            </a:r>
            <a:r>
              <a:rPr lang="ru-RU" sz="2400" dirty="0"/>
              <a:t> и психологии (</a:t>
            </a:r>
            <a:r>
              <a:rPr lang="ru-RU" sz="2400" dirty="0" err="1"/>
              <a:t>коучи</a:t>
            </a:r>
            <a:r>
              <a:rPr lang="ru-RU" sz="2400" dirty="0"/>
              <a:t> и психологи)</a:t>
            </a:r>
            <a:endParaRPr lang="ru-RU" sz="2400" dirty="0" smtClean="0"/>
          </a:p>
        </p:txBody>
      </p:sp>
      <p:sp>
        <p:nvSpPr>
          <p:cNvPr id="70" name="Прямоугольник 69"/>
          <p:cNvSpPr/>
          <p:nvPr/>
        </p:nvSpPr>
        <p:spPr>
          <a:xfrm>
            <a:off x="8077541" y="2758572"/>
            <a:ext cx="320576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Ценностное предложение</a:t>
            </a:r>
            <a:r>
              <a:rPr lang="ru-RU" sz="2400" dirty="0" smtClean="0"/>
              <a:t>:</a:t>
            </a:r>
          </a:p>
          <a:p>
            <a:r>
              <a:rPr lang="ru-RU" sz="2400" dirty="0"/>
              <a:t>минимальные затраты для </a:t>
            </a:r>
            <a:r>
              <a:rPr lang="ru-RU" sz="2400" dirty="0" smtClean="0"/>
              <a:t>разработки; </a:t>
            </a:r>
            <a:r>
              <a:rPr lang="ru-RU" sz="2400" dirty="0"/>
              <a:t>возможность проводить тренинги и деловые </a:t>
            </a:r>
            <a:r>
              <a:rPr lang="ru-RU" sz="2400" dirty="0" smtClean="0"/>
              <a:t>игры для </a:t>
            </a:r>
            <a:r>
              <a:rPr lang="ru-RU" sz="2400" dirty="0" smtClean="0"/>
              <a:t>персонала; </a:t>
            </a:r>
            <a:r>
              <a:rPr lang="ru-RU" sz="2400" dirty="0"/>
              <a:t>подключение анонимного чата </a:t>
            </a:r>
            <a:r>
              <a:rPr lang="ru-RU" sz="2400" dirty="0" smtClean="0"/>
              <a:t>для </a:t>
            </a:r>
            <a:r>
              <a:rPr lang="ru-RU" sz="2400" dirty="0"/>
              <a:t>разрешения интересующих вопросов.</a:t>
            </a:r>
          </a:p>
        </p:txBody>
      </p:sp>
      <p:pic>
        <p:nvPicPr>
          <p:cNvPr id="73" name="Рисунок 7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6115" y="2758572"/>
            <a:ext cx="926821" cy="9268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312582"/>
            <a:ext cx="44036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ТЕКУЩИЙ СТАТУС ПРОЕКТА</a:t>
            </a:r>
            <a:endParaRPr lang="ru-RU" sz="2800" b="1" dirty="0"/>
          </a:p>
        </p:txBody>
      </p:sp>
      <p:pic>
        <p:nvPicPr>
          <p:cNvPr id="9" name="Picture 2" descr="https://avatars.mds.yandex.net/i?id=ff0ce3718980a4ecdda54a41aff3f9100f5004fa-909450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21426"/>
            <a:ext cx="6518689" cy="1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772400" y="4907889"/>
            <a:ext cx="9525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Проект находится на стадии разработки. Ведется работа по сбору необходимой научно-исследовательской литературы, психологических методик.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772400" y="3467100"/>
            <a:ext cx="9525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TRL 2: Сформулирована техническая концепция, установлены возможные области применения разработки </a:t>
            </a:r>
          </a:p>
        </p:txBody>
      </p:sp>
      <p:pic>
        <p:nvPicPr>
          <p:cNvPr id="16386" name="Picture 2" descr="https://fb.ru/misc/i/gallery/32550/2610103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0" b="90000" l="2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57500"/>
            <a:ext cx="5485775" cy="5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312582"/>
            <a:ext cx="46750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ПЛАН РЕАЛИЗАЦИИ (ЭТАПЫ)</a:t>
            </a:r>
            <a:endParaRPr lang="ru-RU" sz="2800" b="1" dirty="0"/>
          </a:p>
        </p:txBody>
      </p:sp>
      <p:pic>
        <p:nvPicPr>
          <p:cNvPr id="9" name="Picture 2" descr="https://avatars.mds.yandex.net/i?id=ff0ce3718980a4ecdda54a41aff3f9100f5004fa-909450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21426"/>
            <a:ext cx="6518689" cy="1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roekt_axelerator_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0" r="1475"/>
          <a:stretch/>
        </p:blipFill>
        <p:spPr bwMode="auto">
          <a:xfrm>
            <a:off x="228600" y="2247900"/>
            <a:ext cx="17743122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33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рямоугольник 71"/>
          <p:cNvSpPr/>
          <p:nvPr/>
        </p:nvSpPr>
        <p:spPr>
          <a:xfrm>
            <a:off x="4734560" y="8650385"/>
            <a:ext cx="13269252" cy="941832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734560" y="7064808"/>
            <a:ext cx="13269252" cy="1345491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769412" y="4338046"/>
            <a:ext cx="13269252" cy="2566956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769412" y="2480243"/>
            <a:ext cx="13269252" cy="1616187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769412" y="1226583"/>
            <a:ext cx="13269252" cy="941832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8" name="Group 28"/>
          <p:cNvGrpSpPr/>
          <p:nvPr/>
        </p:nvGrpSpPr>
        <p:grpSpPr>
          <a:xfrm>
            <a:off x="950735" y="1229989"/>
            <a:ext cx="3356811" cy="939800"/>
            <a:chOff x="0" y="0"/>
            <a:chExt cx="4475748" cy="1253067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4475748" cy="1253067"/>
              <a:chOff x="0" y="0"/>
              <a:chExt cx="41960134" cy="117475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-12700" y="-12700"/>
                <a:ext cx="41985533" cy="11772901"/>
              </a:xfrm>
              <a:custGeom>
                <a:avLst/>
                <a:gdLst/>
                <a:ahLst/>
                <a:cxnLst/>
                <a:rect l="l" t="t" r="r" b="b"/>
                <a:pathLst>
                  <a:path w="41985533" h="11772901">
                    <a:moveTo>
                      <a:pt x="4112320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10910570"/>
                    </a:lnTo>
                    <a:cubicBezTo>
                      <a:pt x="0" y="11383011"/>
                      <a:pt x="389890" y="11772901"/>
                      <a:pt x="862330" y="11772901"/>
                    </a:cubicBezTo>
                    <a:lnTo>
                      <a:pt x="41123205" y="11772901"/>
                    </a:lnTo>
                    <a:cubicBezTo>
                      <a:pt x="41595644" y="11772901"/>
                      <a:pt x="41985533" y="11383011"/>
                      <a:pt x="41985533" y="10910570"/>
                    </a:cubicBezTo>
                    <a:lnTo>
                      <a:pt x="41985533" y="862330"/>
                    </a:lnTo>
                    <a:cubicBezTo>
                      <a:pt x="41985533" y="389890"/>
                      <a:pt x="41595644" y="0"/>
                      <a:pt x="41123205" y="0"/>
                    </a:cubicBezTo>
                    <a:close/>
                    <a:moveTo>
                      <a:pt x="41795033" y="927100"/>
                    </a:moveTo>
                    <a:lnTo>
                      <a:pt x="41795033" y="10910570"/>
                    </a:lnTo>
                    <a:cubicBezTo>
                      <a:pt x="41795033" y="11277600"/>
                      <a:pt x="41490233" y="11582400"/>
                      <a:pt x="41123205" y="11582400"/>
                    </a:cubicBezTo>
                    <a:lnTo>
                      <a:pt x="862330" y="11582400"/>
                    </a:lnTo>
                    <a:cubicBezTo>
                      <a:pt x="495300" y="11582400"/>
                      <a:pt x="190500" y="11277600"/>
                      <a:pt x="190500" y="10910570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41123205" y="190500"/>
                    </a:lnTo>
                    <a:cubicBezTo>
                      <a:pt x="41490233" y="190500"/>
                      <a:pt x="41795033" y="495300"/>
                      <a:pt x="41795033" y="862330"/>
                    </a:cubicBezTo>
                    <a:lnTo>
                      <a:pt x="41795033" y="927100"/>
                    </a:ln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367680" y="313195"/>
              <a:ext cx="3740387" cy="4445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00"/>
                </a:lnSpc>
                <a:spcBef>
                  <a:spcPct val="0"/>
                </a:spcBef>
              </a:pPr>
              <a:r>
                <a:rPr lang="ru-RU" sz="2400" b="1" u="none" spc="20" dirty="0" smtClean="0">
                  <a:solidFill>
                    <a:srgbClr val="FF6F28"/>
                  </a:solidFill>
                  <a:latin typeface="+mj-lt"/>
                </a:rPr>
                <a:t>Прибыль</a:t>
              </a:r>
              <a:endParaRPr lang="en-US" sz="2400" b="1" u="none" spc="20" dirty="0">
                <a:solidFill>
                  <a:srgbClr val="FF6F28"/>
                </a:solidFill>
                <a:latin typeface="+mj-lt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48703" y="2485013"/>
            <a:ext cx="3356811" cy="939800"/>
            <a:chOff x="0" y="0"/>
            <a:chExt cx="4475748" cy="1253067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4475748" cy="1253067"/>
              <a:chOff x="0" y="0"/>
              <a:chExt cx="41960134" cy="117475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-12700" y="-12700"/>
                <a:ext cx="41985533" cy="11772901"/>
              </a:xfrm>
              <a:custGeom>
                <a:avLst/>
                <a:gdLst/>
                <a:ahLst/>
                <a:cxnLst/>
                <a:rect l="l" t="t" r="r" b="b"/>
                <a:pathLst>
                  <a:path w="41985533" h="11772901">
                    <a:moveTo>
                      <a:pt x="4112320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10910570"/>
                    </a:lnTo>
                    <a:cubicBezTo>
                      <a:pt x="0" y="11383011"/>
                      <a:pt x="389890" y="11772901"/>
                      <a:pt x="862330" y="11772901"/>
                    </a:cubicBezTo>
                    <a:lnTo>
                      <a:pt x="41123205" y="11772901"/>
                    </a:lnTo>
                    <a:cubicBezTo>
                      <a:pt x="41595644" y="11772901"/>
                      <a:pt x="41985533" y="11383011"/>
                      <a:pt x="41985533" y="10910570"/>
                    </a:cubicBezTo>
                    <a:lnTo>
                      <a:pt x="41985533" y="862330"/>
                    </a:lnTo>
                    <a:cubicBezTo>
                      <a:pt x="41985533" y="389890"/>
                      <a:pt x="41595644" y="0"/>
                      <a:pt x="41123205" y="0"/>
                    </a:cubicBezTo>
                    <a:close/>
                    <a:moveTo>
                      <a:pt x="41795033" y="927100"/>
                    </a:moveTo>
                    <a:lnTo>
                      <a:pt x="41795033" y="10910570"/>
                    </a:lnTo>
                    <a:cubicBezTo>
                      <a:pt x="41795033" y="11277600"/>
                      <a:pt x="41490233" y="11582400"/>
                      <a:pt x="41123205" y="11582400"/>
                    </a:cubicBezTo>
                    <a:lnTo>
                      <a:pt x="862330" y="11582400"/>
                    </a:lnTo>
                    <a:cubicBezTo>
                      <a:pt x="495300" y="11582400"/>
                      <a:pt x="190500" y="11277600"/>
                      <a:pt x="190500" y="10910570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41123205" y="190500"/>
                    </a:lnTo>
                    <a:cubicBezTo>
                      <a:pt x="41490233" y="190500"/>
                      <a:pt x="41795033" y="495300"/>
                      <a:pt x="41795033" y="862330"/>
                    </a:cubicBezTo>
                    <a:lnTo>
                      <a:pt x="41795033" y="927100"/>
                    </a:ln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  <p:sp>
          <p:nvSpPr>
            <p:cNvPr id="35" name="TextBox 35"/>
            <p:cNvSpPr txBox="1"/>
            <p:nvPr/>
          </p:nvSpPr>
          <p:spPr>
            <a:xfrm>
              <a:off x="366325" y="181967"/>
              <a:ext cx="3740387" cy="8891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00"/>
                </a:lnSpc>
                <a:spcBef>
                  <a:spcPct val="0"/>
                </a:spcBef>
              </a:pPr>
              <a:r>
                <a:rPr lang="ru-RU" sz="2400" b="1" u="none" spc="20" dirty="0" smtClean="0">
                  <a:solidFill>
                    <a:srgbClr val="FF6F28"/>
                  </a:solidFill>
                  <a:latin typeface="+mj-lt"/>
                </a:rPr>
                <a:t>Доход от реализации</a:t>
              </a:r>
              <a:endParaRPr lang="en-US" sz="2400" b="1" u="none" spc="20" dirty="0">
                <a:solidFill>
                  <a:srgbClr val="FF6F28"/>
                </a:solidFill>
                <a:latin typeface="+mj-lt"/>
              </a:endParaRP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4620899" y="2549672"/>
            <a:ext cx="1345332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0670" lvl="1">
              <a:spcBef>
                <a:spcPct val="0"/>
              </a:spcBef>
            </a:pPr>
            <a:r>
              <a:rPr lang="ru-RU" sz="2400" dirty="0" smtClean="0">
                <a:solidFill>
                  <a:srgbClr val="191919"/>
                </a:solidFill>
              </a:rPr>
              <a:t>Планируется получать доход от ежемесячной подписки. Прогнозируемое минимальное кол-во подписчиков-в месяц- 10. Стоимость подписки-10 тыс. руб.:</a:t>
            </a:r>
          </a:p>
          <a:p>
            <a:pPr marL="280670" lvl="1">
              <a:spcBef>
                <a:spcPct val="0"/>
              </a:spcBef>
            </a:pPr>
            <a:r>
              <a:rPr lang="ru-RU" sz="2400" dirty="0" smtClean="0">
                <a:solidFill>
                  <a:srgbClr val="191919"/>
                </a:solidFill>
              </a:rPr>
              <a:t>100 тыс. руб.</a:t>
            </a:r>
            <a:r>
              <a:rPr lang="en-US" sz="2400" dirty="0" smtClean="0">
                <a:solidFill>
                  <a:srgbClr val="191919"/>
                </a:solidFill>
              </a:rPr>
              <a:t>/</a:t>
            </a:r>
            <a:r>
              <a:rPr lang="ru-RU" sz="2400" dirty="0" smtClean="0">
                <a:solidFill>
                  <a:srgbClr val="191919"/>
                </a:solidFill>
              </a:rPr>
              <a:t>месяц*12 мес.= </a:t>
            </a:r>
            <a:r>
              <a:rPr lang="ru-RU" sz="2400" b="1" dirty="0" smtClean="0">
                <a:solidFill>
                  <a:srgbClr val="191919"/>
                </a:solidFill>
              </a:rPr>
              <a:t>1 200 тыс. руб.</a:t>
            </a:r>
            <a:r>
              <a:rPr lang="en-US" sz="2400" b="1" dirty="0" smtClean="0">
                <a:solidFill>
                  <a:srgbClr val="191919"/>
                </a:solidFill>
              </a:rPr>
              <a:t>/</a:t>
            </a:r>
            <a:r>
              <a:rPr lang="ru-RU" sz="2400" b="1" dirty="0" smtClean="0">
                <a:solidFill>
                  <a:srgbClr val="191919"/>
                </a:solidFill>
              </a:rPr>
              <a:t>год  </a:t>
            </a:r>
            <a:r>
              <a:rPr lang="ru-RU" sz="2400" dirty="0" smtClean="0">
                <a:solidFill>
                  <a:srgbClr val="191919"/>
                </a:solidFill>
              </a:rPr>
              <a:t/>
            </a:r>
            <a:br>
              <a:rPr lang="ru-RU" sz="2400" dirty="0" smtClean="0">
                <a:solidFill>
                  <a:srgbClr val="191919"/>
                </a:solidFill>
              </a:rPr>
            </a:br>
            <a:r>
              <a:rPr lang="ru-RU" sz="2400" dirty="0" smtClean="0">
                <a:solidFill>
                  <a:srgbClr val="191919"/>
                </a:solidFill>
              </a:rPr>
              <a:t>В дальнейшем планируется увеличить доход за счет рекламы в соц. сетях</a:t>
            </a:r>
            <a:endParaRPr lang="en-US" sz="2400" dirty="0">
              <a:solidFill>
                <a:srgbClr val="191919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0" y="312582"/>
            <a:ext cx="45870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ФИНАНСОВЫЕ ПОКАЗАТЕЛИ</a:t>
            </a:r>
          </a:p>
        </p:txBody>
      </p:sp>
      <p:pic>
        <p:nvPicPr>
          <p:cNvPr id="42" name="Picture 2" descr="https://avatars.mds.yandex.net/i?id=ff0ce3718980a4ecdda54a41aff3f9100f5004fa-909450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21426"/>
            <a:ext cx="6518689" cy="1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Group 32"/>
          <p:cNvGrpSpPr/>
          <p:nvPr/>
        </p:nvGrpSpPr>
        <p:grpSpPr>
          <a:xfrm>
            <a:off x="949719" y="4324767"/>
            <a:ext cx="3356811" cy="939800"/>
            <a:chOff x="0" y="0"/>
            <a:chExt cx="4475748" cy="1253067"/>
          </a:xfrm>
        </p:grpSpPr>
        <p:grpSp>
          <p:nvGrpSpPr>
            <p:cNvPr id="44" name="Group 33"/>
            <p:cNvGrpSpPr/>
            <p:nvPr/>
          </p:nvGrpSpPr>
          <p:grpSpPr>
            <a:xfrm>
              <a:off x="0" y="0"/>
              <a:ext cx="4475748" cy="1253067"/>
              <a:chOff x="0" y="0"/>
              <a:chExt cx="41960134" cy="11747500"/>
            </a:xfrm>
          </p:grpSpPr>
          <p:sp>
            <p:nvSpPr>
              <p:cNvPr id="46" name="Freeform 34"/>
              <p:cNvSpPr/>
              <p:nvPr/>
            </p:nvSpPr>
            <p:spPr>
              <a:xfrm>
                <a:off x="-12700" y="-12700"/>
                <a:ext cx="41985533" cy="11772901"/>
              </a:xfrm>
              <a:custGeom>
                <a:avLst/>
                <a:gdLst/>
                <a:ahLst/>
                <a:cxnLst/>
                <a:rect l="l" t="t" r="r" b="b"/>
                <a:pathLst>
                  <a:path w="41985533" h="11772901">
                    <a:moveTo>
                      <a:pt x="4112320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10910570"/>
                    </a:lnTo>
                    <a:cubicBezTo>
                      <a:pt x="0" y="11383011"/>
                      <a:pt x="389890" y="11772901"/>
                      <a:pt x="862330" y="11772901"/>
                    </a:cubicBezTo>
                    <a:lnTo>
                      <a:pt x="41123205" y="11772901"/>
                    </a:lnTo>
                    <a:cubicBezTo>
                      <a:pt x="41595644" y="11772901"/>
                      <a:pt x="41985533" y="11383011"/>
                      <a:pt x="41985533" y="10910570"/>
                    </a:cubicBezTo>
                    <a:lnTo>
                      <a:pt x="41985533" y="862330"/>
                    </a:lnTo>
                    <a:cubicBezTo>
                      <a:pt x="41985533" y="389890"/>
                      <a:pt x="41595644" y="0"/>
                      <a:pt x="41123205" y="0"/>
                    </a:cubicBezTo>
                    <a:close/>
                    <a:moveTo>
                      <a:pt x="41795033" y="927100"/>
                    </a:moveTo>
                    <a:lnTo>
                      <a:pt x="41795033" y="10910570"/>
                    </a:lnTo>
                    <a:cubicBezTo>
                      <a:pt x="41795033" y="11277600"/>
                      <a:pt x="41490233" y="11582400"/>
                      <a:pt x="41123205" y="11582400"/>
                    </a:cubicBezTo>
                    <a:lnTo>
                      <a:pt x="862330" y="11582400"/>
                    </a:lnTo>
                    <a:cubicBezTo>
                      <a:pt x="495300" y="11582400"/>
                      <a:pt x="190500" y="11277600"/>
                      <a:pt x="190500" y="10910570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41123205" y="190500"/>
                    </a:lnTo>
                    <a:cubicBezTo>
                      <a:pt x="41490233" y="190500"/>
                      <a:pt x="41795033" y="495300"/>
                      <a:pt x="41795033" y="862330"/>
                    </a:cubicBezTo>
                    <a:lnTo>
                      <a:pt x="41795033" y="927100"/>
                    </a:ln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  <p:sp>
          <p:nvSpPr>
            <p:cNvPr id="45" name="TextBox 35"/>
            <p:cNvSpPr txBox="1"/>
            <p:nvPr/>
          </p:nvSpPr>
          <p:spPr>
            <a:xfrm>
              <a:off x="369035" y="417587"/>
              <a:ext cx="3740387" cy="4445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00"/>
                </a:lnSpc>
                <a:spcBef>
                  <a:spcPct val="0"/>
                </a:spcBef>
              </a:pPr>
              <a:r>
                <a:rPr lang="ru-RU" sz="2400" b="1" u="none" spc="20" dirty="0" smtClean="0">
                  <a:solidFill>
                    <a:srgbClr val="FF6F28"/>
                  </a:solidFill>
                  <a:latin typeface="+mj-lt"/>
                </a:rPr>
                <a:t>Расходы</a:t>
              </a:r>
              <a:endParaRPr lang="en-US" sz="2400" b="1" u="none" spc="20" dirty="0">
                <a:solidFill>
                  <a:srgbClr val="FF6F28"/>
                </a:solidFill>
                <a:latin typeface="+mj-lt"/>
              </a:endParaRPr>
            </a:p>
          </p:txBody>
        </p:sp>
      </p:grpSp>
      <p:sp>
        <p:nvSpPr>
          <p:cNvPr id="51" name="Прямоугольник 50"/>
          <p:cNvSpPr/>
          <p:nvPr/>
        </p:nvSpPr>
        <p:spPr>
          <a:xfrm>
            <a:off x="4770120" y="4305498"/>
            <a:ext cx="133041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</a:rPr>
              <a:t>Единовременные </a:t>
            </a:r>
            <a:r>
              <a:rPr lang="ru-RU" sz="2400" b="1" dirty="0" smtClean="0">
                <a:solidFill>
                  <a:srgbClr val="000000"/>
                </a:solidFill>
              </a:rPr>
              <a:t>затраты:</a:t>
            </a:r>
            <a:endParaRPr lang="ru-RU" sz="2400" b="1" dirty="0" smtClean="0">
              <a:solidFill>
                <a:srgbClr val="000000"/>
              </a:solidFill>
            </a:endParaRPr>
          </a:p>
          <a:p>
            <a:r>
              <a:rPr lang="ru-RU" sz="2400" dirty="0" smtClean="0">
                <a:solidFill>
                  <a:srgbClr val="000000"/>
                </a:solidFill>
              </a:rPr>
              <a:t>Разработка приложения 350 </a:t>
            </a:r>
            <a:r>
              <a:rPr lang="ru-RU" sz="2400" dirty="0">
                <a:solidFill>
                  <a:srgbClr val="000000"/>
                </a:solidFill>
              </a:rPr>
              <a:t>тыс. руб</a:t>
            </a:r>
            <a:r>
              <a:rPr lang="ru-RU" sz="2400" dirty="0" smtClean="0">
                <a:solidFill>
                  <a:srgbClr val="000000"/>
                </a:solidFill>
              </a:rPr>
              <a:t>.</a:t>
            </a:r>
          </a:p>
          <a:p>
            <a:r>
              <a:rPr lang="ru-RU" sz="2400" dirty="0" smtClean="0">
                <a:solidFill>
                  <a:srgbClr val="000000"/>
                </a:solidFill>
              </a:rPr>
              <a:t>Тестирование и запуск приложения 100 тыс. руб.</a:t>
            </a:r>
            <a:endParaRPr lang="ru-RU" sz="2400" i="1" dirty="0" smtClean="0">
              <a:solidFill>
                <a:srgbClr val="000000"/>
              </a:solidFill>
            </a:endParaRPr>
          </a:p>
          <a:p>
            <a:r>
              <a:rPr lang="ru-RU" sz="2400" b="1" dirty="0" smtClean="0">
                <a:solidFill>
                  <a:srgbClr val="000000"/>
                </a:solidFill>
              </a:rPr>
              <a:t>Текущие </a:t>
            </a:r>
            <a:r>
              <a:rPr lang="ru-RU" sz="2400" b="1" dirty="0" smtClean="0">
                <a:solidFill>
                  <a:srgbClr val="000000"/>
                </a:solidFill>
              </a:rPr>
              <a:t>затраты: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>
                <a:solidFill>
                  <a:srgbClr val="000000"/>
                </a:solidFill>
              </a:rPr>
              <a:t>Техническое </a:t>
            </a:r>
            <a:r>
              <a:rPr lang="ru-RU" sz="2400" dirty="0">
                <a:solidFill>
                  <a:srgbClr val="000000"/>
                </a:solidFill>
              </a:rPr>
              <a:t>сопровождение и развитие </a:t>
            </a:r>
            <a:r>
              <a:rPr lang="ru-RU" sz="2400" dirty="0" smtClean="0">
                <a:solidFill>
                  <a:srgbClr val="000000"/>
                </a:solidFill>
              </a:rPr>
              <a:t>проекта (заработная плата </a:t>
            </a:r>
            <a:r>
              <a:rPr lang="en-US" sz="2400" dirty="0" smtClean="0">
                <a:solidFill>
                  <a:srgbClr val="000000"/>
                </a:solidFill>
              </a:rPr>
              <a:t>IT-</a:t>
            </a:r>
            <a:r>
              <a:rPr lang="ru-RU" sz="2400" dirty="0" smtClean="0">
                <a:solidFill>
                  <a:srgbClr val="000000"/>
                </a:solidFill>
              </a:rPr>
              <a:t>специалистов): 240 </a:t>
            </a:r>
            <a:r>
              <a:rPr lang="ru-RU" sz="2400" dirty="0">
                <a:solidFill>
                  <a:srgbClr val="000000"/>
                </a:solidFill>
              </a:rPr>
              <a:t>тыс. руб</a:t>
            </a:r>
            <a:r>
              <a:rPr lang="ru-RU" sz="2400" dirty="0" smtClean="0">
                <a:solidFill>
                  <a:srgbClr val="000000"/>
                </a:solidFill>
              </a:rPr>
              <a:t>.</a:t>
            </a:r>
          </a:p>
          <a:p>
            <a:r>
              <a:rPr lang="ru-RU" sz="2400" dirty="0" smtClean="0">
                <a:solidFill>
                  <a:srgbClr val="000000"/>
                </a:solidFill>
              </a:rPr>
              <a:t>Маркетинг и реклама: 120 тыс. руб.</a:t>
            </a:r>
          </a:p>
          <a:p>
            <a:r>
              <a:rPr lang="ru-RU" sz="2400" dirty="0" smtClean="0">
                <a:solidFill>
                  <a:srgbClr val="000000"/>
                </a:solidFill>
              </a:rPr>
              <a:t>Налог: 6%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769412" y="1400764"/>
            <a:ext cx="13269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</a:rPr>
              <a:t>Выручка за год (1 200 тыс. руб</a:t>
            </a:r>
            <a:r>
              <a:rPr lang="ru-RU" sz="2400" dirty="0" smtClean="0">
                <a:solidFill>
                  <a:srgbClr val="000000"/>
                </a:solidFill>
              </a:rPr>
              <a:t>.)- </a:t>
            </a:r>
            <a:r>
              <a:rPr lang="ru-RU" sz="2400" dirty="0" smtClean="0">
                <a:solidFill>
                  <a:srgbClr val="000000"/>
                </a:solidFill>
              </a:rPr>
              <a:t>Текущие издержки(360 тыс. руб.+ Налог  72 тыс. руб.)= </a:t>
            </a:r>
            <a:r>
              <a:rPr lang="ru-RU" sz="2400" b="1" dirty="0" smtClean="0">
                <a:solidFill>
                  <a:srgbClr val="000000"/>
                </a:solidFill>
              </a:rPr>
              <a:t>768 тыс. руб.</a:t>
            </a:r>
            <a:endParaRPr lang="ru-RU" sz="2400" b="1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4769412" y="8890467"/>
            <a:ext cx="116458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</a:rPr>
              <a:t>450 000</a:t>
            </a:r>
            <a:r>
              <a:rPr lang="en-US" sz="2400" dirty="0" smtClean="0">
                <a:solidFill>
                  <a:srgbClr val="000000"/>
                </a:solidFill>
              </a:rPr>
              <a:t>/</a:t>
            </a:r>
            <a:r>
              <a:rPr lang="ru-RU" sz="2400" dirty="0" smtClean="0">
                <a:solidFill>
                  <a:srgbClr val="000000"/>
                </a:solidFill>
              </a:rPr>
              <a:t>768 000-= 0,58 </a:t>
            </a:r>
            <a:r>
              <a:rPr lang="ru-RU" sz="2400" b="1" dirty="0" smtClean="0">
                <a:solidFill>
                  <a:srgbClr val="000000"/>
                </a:solidFill>
              </a:rPr>
              <a:t>Проект окупится приблизительно через 7 месяцев</a:t>
            </a:r>
          </a:p>
        </p:txBody>
      </p:sp>
      <p:grpSp>
        <p:nvGrpSpPr>
          <p:cNvPr id="38" name="Group 32"/>
          <p:cNvGrpSpPr/>
          <p:nvPr/>
        </p:nvGrpSpPr>
        <p:grpSpPr>
          <a:xfrm>
            <a:off x="949719" y="7066841"/>
            <a:ext cx="3356811" cy="939800"/>
            <a:chOff x="0" y="0"/>
            <a:chExt cx="4475748" cy="1253067"/>
          </a:xfrm>
        </p:grpSpPr>
        <p:grpSp>
          <p:nvGrpSpPr>
            <p:cNvPr id="39" name="Group 33"/>
            <p:cNvGrpSpPr/>
            <p:nvPr/>
          </p:nvGrpSpPr>
          <p:grpSpPr>
            <a:xfrm>
              <a:off x="0" y="0"/>
              <a:ext cx="4475748" cy="1253067"/>
              <a:chOff x="0" y="0"/>
              <a:chExt cx="41960134" cy="11747500"/>
            </a:xfrm>
          </p:grpSpPr>
          <p:sp>
            <p:nvSpPr>
              <p:cNvPr id="54" name="Freeform 34"/>
              <p:cNvSpPr/>
              <p:nvPr/>
            </p:nvSpPr>
            <p:spPr>
              <a:xfrm>
                <a:off x="-12700" y="-12700"/>
                <a:ext cx="41985533" cy="11772901"/>
              </a:xfrm>
              <a:custGeom>
                <a:avLst/>
                <a:gdLst/>
                <a:ahLst/>
                <a:cxnLst/>
                <a:rect l="l" t="t" r="r" b="b"/>
                <a:pathLst>
                  <a:path w="41985533" h="11772901">
                    <a:moveTo>
                      <a:pt x="4112320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10910570"/>
                    </a:lnTo>
                    <a:cubicBezTo>
                      <a:pt x="0" y="11383011"/>
                      <a:pt x="389890" y="11772901"/>
                      <a:pt x="862330" y="11772901"/>
                    </a:cubicBezTo>
                    <a:lnTo>
                      <a:pt x="41123205" y="11772901"/>
                    </a:lnTo>
                    <a:cubicBezTo>
                      <a:pt x="41595644" y="11772901"/>
                      <a:pt x="41985533" y="11383011"/>
                      <a:pt x="41985533" y="10910570"/>
                    </a:cubicBezTo>
                    <a:lnTo>
                      <a:pt x="41985533" y="862330"/>
                    </a:lnTo>
                    <a:cubicBezTo>
                      <a:pt x="41985533" y="389890"/>
                      <a:pt x="41595644" y="0"/>
                      <a:pt x="41123205" y="0"/>
                    </a:cubicBezTo>
                    <a:close/>
                    <a:moveTo>
                      <a:pt x="41795033" y="927100"/>
                    </a:moveTo>
                    <a:lnTo>
                      <a:pt x="41795033" y="10910570"/>
                    </a:lnTo>
                    <a:cubicBezTo>
                      <a:pt x="41795033" y="11277600"/>
                      <a:pt x="41490233" y="11582400"/>
                      <a:pt x="41123205" y="11582400"/>
                    </a:cubicBezTo>
                    <a:lnTo>
                      <a:pt x="862330" y="11582400"/>
                    </a:lnTo>
                    <a:cubicBezTo>
                      <a:pt x="495300" y="11582400"/>
                      <a:pt x="190500" y="11277600"/>
                      <a:pt x="190500" y="10910570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41123205" y="190500"/>
                    </a:lnTo>
                    <a:cubicBezTo>
                      <a:pt x="41490233" y="190500"/>
                      <a:pt x="41795033" y="495300"/>
                      <a:pt x="41795033" y="862330"/>
                    </a:cubicBezTo>
                    <a:lnTo>
                      <a:pt x="41795033" y="927100"/>
                    </a:ln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  <p:sp>
          <p:nvSpPr>
            <p:cNvPr id="40" name="TextBox 35"/>
            <p:cNvSpPr txBox="1"/>
            <p:nvPr/>
          </p:nvSpPr>
          <p:spPr>
            <a:xfrm>
              <a:off x="369035" y="417587"/>
              <a:ext cx="3740387" cy="4445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00"/>
                </a:lnSpc>
                <a:spcBef>
                  <a:spcPct val="0"/>
                </a:spcBef>
              </a:pPr>
              <a:r>
                <a:rPr lang="ru-RU" sz="2400" b="1" u="none" spc="20" dirty="0" smtClean="0">
                  <a:solidFill>
                    <a:srgbClr val="FF6F28"/>
                  </a:solidFill>
                  <a:latin typeface="+mj-lt"/>
                </a:rPr>
                <a:t>ЧДД</a:t>
              </a:r>
              <a:endParaRPr lang="en-US" sz="2400" b="1" u="none" spc="20" dirty="0">
                <a:solidFill>
                  <a:srgbClr val="FF6F28"/>
                </a:solidFill>
                <a:latin typeface="+mj-lt"/>
              </a:endParaRPr>
            </a:p>
          </p:txBody>
        </p:sp>
      </p:grpSp>
      <p:grpSp>
        <p:nvGrpSpPr>
          <p:cNvPr id="55" name="Group 32"/>
          <p:cNvGrpSpPr/>
          <p:nvPr/>
        </p:nvGrpSpPr>
        <p:grpSpPr>
          <a:xfrm>
            <a:off x="953783" y="8651401"/>
            <a:ext cx="3356811" cy="939800"/>
            <a:chOff x="0" y="0"/>
            <a:chExt cx="4475748" cy="1253067"/>
          </a:xfrm>
        </p:grpSpPr>
        <p:grpSp>
          <p:nvGrpSpPr>
            <p:cNvPr id="56" name="Group 33"/>
            <p:cNvGrpSpPr/>
            <p:nvPr/>
          </p:nvGrpSpPr>
          <p:grpSpPr>
            <a:xfrm>
              <a:off x="0" y="0"/>
              <a:ext cx="4475748" cy="1253067"/>
              <a:chOff x="0" y="0"/>
              <a:chExt cx="41960134" cy="11747500"/>
            </a:xfrm>
          </p:grpSpPr>
          <p:sp>
            <p:nvSpPr>
              <p:cNvPr id="58" name="Freeform 34"/>
              <p:cNvSpPr/>
              <p:nvPr/>
            </p:nvSpPr>
            <p:spPr>
              <a:xfrm>
                <a:off x="-12700" y="-12700"/>
                <a:ext cx="41985533" cy="11772901"/>
              </a:xfrm>
              <a:custGeom>
                <a:avLst/>
                <a:gdLst/>
                <a:ahLst/>
                <a:cxnLst/>
                <a:rect l="l" t="t" r="r" b="b"/>
                <a:pathLst>
                  <a:path w="41985533" h="11772901">
                    <a:moveTo>
                      <a:pt x="4112320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10910570"/>
                    </a:lnTo>
                    <a:cubicBezTo>
                      <a:pt x="0" y="11383011"/>
                      <a:pt x="389890" y="11772901"/>
                      <a:pt x="862330" y="11772901"/>
                    </a:cubicBezTo>
                    <a:lnTo>
                      <a:pt x="41123205" y="11772901"/>
                    </a:lnTo>
                    <a:cubicBezTo>
                      <a:pt x="41595644" y="11772901"/>
                      <a:pt x="41985533" y="11383011"/>
                      <a:pt x="41985533" y="10910570"/>
                    </a:cubicBezTo>
                    <a:lnTo>
                      <a:pt x="41985533" y="862330"/>
                    </a:lnTo>
                    <a:cubicBezTo>
                      <a:pt x="41985533" y="389890"/>
                      <a:pt x="41595644" y="0"/>
                      <a:pt x="41123205" y="0"/>
                    </a:cubicBezTo>
                    <a:close/>
                    <a:moveTo>
                      <a:pt x="41795033" y="927100"/>
                    </a:moveTo>
                    <a:lnTo>
                      <a:pt x="41795033" y="10910570"/>
                    </a:lnTo>
                    <a:cubicBezTo>
                      <a:pt x="41795033" y="11277600"/>
                      <a:pt x="41490233" y="11582400"/>
                      <a:pt x="41123205" y="11582400"/>
                    </a:cubicBezTo>
                    <a:lnTo>
                      <a:pt x="862330" y="11582400"/>
                    </a:lnTo>
                    <a:cubicBezTo>
                      <a:pt x="495300" y="11582400"/>
                      <a:pt x="190500" y="11277600"/>
                      <a:pt x="190500" y="10910570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41123205" y="190500"/>
                    </a:lnTo>
                    <a:cubicBezTo>
                      <a:pt x="41490233" y="190500"/>
                      <a:pt x="41795033" y="495300"/>
                      <a:pt x="41795033" y="862330"/>
                    </a:cubicBezTo>
                    <a:lnTo>
                      <a:pt x="41795033" y="927100"/>
                    </a:lnTo>
                    <a:close/>
                  </a:path>
                </a:pathLst>
              </a:custGeom>
              <a:solidFill>
                <a:srgbClr val="FF6F28"/>
              </a:solidFill>
            </p:spPr>
          </p:sp>
        </p:grpSp>
        <p:sp>
          <p:nvSpPr>
            <p:cNvPr id="57" name="TextBox 35"/>
            <p:cNvSpPr txBox="1"/>
            <p:nvPr/>
          </p:nvSpPr>
          <p:spPr>
            <a:xfrm>
              <a:off x="364971" y="181967"/>
              <a:ext cx="3740387" cy="8891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00"/>
                </a:lnSpc>
                <a:spcBef>
                  <a:spcPct val="0"/>
                </a:spcBef>
              </a:pPr>
              <a:r>
                <a:rPr lang="ru-RU" sz="2400" b="1" u="none" spc="20" dirty="0" smtClean="0">
                  <a:solidFill>
                    <a:srgbClr val="FF6F28"/>
                  </a:solidFill>
                  <a:latin typeface="+mj-lt"/>
                </a:rPr>
                <a:t>Период окупаемости</a:t>
              </a:r>
              <a:endParaRPr lang="en-US" sz="2400" b="1" u="none" spc="20" dirty="0">
                <a:solidFill>
                  <a:srgbClr val="FF6F28"/>
                </a:solidFill>
                <a:latin typeface="+mj-lt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4769412" y="7047029"/>
            <a:ext cx="13234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</a:rPr>
              <a:t>Ставка дисконтирования - </a:t>
            </a:r>
            <a:r>
              <a:rPr lang="ru-RU" sz="2400" dirty="0" smtClean="0">
                <a:solidFill>
                  <a:srgbClr val="000000"/>
                </a:solidFill>
              </a:rPr>
              <a:t>9%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Срок </a:t>
            </a:r>
            <a:r>
              <a:rPr lang="ru-RU" sz="2400" dirty="0">
                <a:solidFill>
                  <a:srgbClr val="000000"/>
                </a:solidFill>
              </a:rPr>
              <a:t>- 5 </a:t>
            </a:r>
            <a:r>
              <a:rPr lang="ru-RU" sz="2400" dirty="0" smtClean="0">
                <a:solidFill>
                  <a:srgbClr val="000000"/>
                </a:solidFill>
              </a:rPr>
              <a:t>лет</a:t>
            </a:r>
          </a:p>
          <a:p>
            <a:r>
              <a:rPr lang="ru-RU" sz="2400" b="1" dirty="0" smtClean="0">
                <a:solidFill>
                  <a:srgbClr val="000000"/>
                </a:solidFill>
              </a:rPr>
              <a:t>0 год- </a:t>
            </a:r>
            <a:r>
              <a:rPr lang="ru-RU" sz="2400" dirty="0" smtClean="0">
                <a:solidFill>
                  <a:srgbClr val="000000"/>
                </a:solidFill>
              </a:rPr>
              <a:t>450 </a:t>
            </a:r>
            <a:r>
              <a:rPr lang="ru-RU" sz="2400" dirty="0" err="1" smtClean="0">
                <a:solidFill>
                  <a:srgbClr val="000000"/>
                </a:solidFill>
              </a:rPr>
              <a:t>т.р</a:t>
            </a:r>
            <a:r>
              <a:rPr lang="ru-RU" sz="2400" dirty="0" smtClean="0">
                <a:solidFill>
                  <a:srgbClr val="000000"/>
                </a:solidFill>
              </a:rPr>
              <a:t>.</a:t>
            </a:r>
            <a:r>
              <a:rPr lang="ru-RU" sz="2400" dirty="0" smtClean="0"/>
              <a:t>  </a:t>
            </a:r>
            <a:r>
              <a:rPr lang="ru-RU" sz="2400" b="1" dirty="0" smtClean="0">
                <a:solidFill>
                  <a:srgbClr val="000000"/>
                </a:solidFill>
              </a:rPr>
              <a:t>1-5 года </a:t>
            </a:r>
            <a:r>
              <a:rPr lang="ru-RU" sz="2400" dirty="0">
                <a:solidFill>
                  <a:srgbClr val="000000"/>
                </a:solidFill>
              </a:rPr>
              <a:t>- </a:t>
            </a:r>
            <a:r>
              <a:rPr lang="ru-RU" sz="2400" dirty="0" smtClean="0">
                <a:solidFill>
                  <a:srgbClr val="000000"/>
                </a:solidFill>
              </a:rPr>
              <a:t>432 </a:t>
            </a:r>
            <a:r>
              <a:rPr lang="ru-RU" sz="2400" dirty="0" err="1" smtClean="0">
                <a:solidFill>
                  <a:srgbClr val="000000"/>
                </a:solidFill>
              </a:rPr>
              <a:t>т.р</a:t>
            </a:r>
            <a:r>
              <a:rPr lang="ru-RU" sz="2400" dirty="0" smtClean="0">
                <a:solidFill>
                  <a:srgbClr val="000000"/>
                </a:solidFill>
              </a:rPr>
              <a:t>.</a:t>
            </a:r>
            <a:r>
              <a:rPr lang="ru-RU" sz="2400" dirty="0" smtClean="0"/>
              <a:t>  </a:t>
            </a:r>
            <a:r>
              <a:rPr lang="ru-RU" sz="2400" b="1" dirty="0" smtClean="0">
                <a:solidFill>
                  <a:srgbClr val="000000"/>
                </a:solidFill>
              </a:rPr>
              <a:t>1-5 года (доходы) </a:t>
            </a:r>
            <a:r>
              <a:rPr lang="ru-RU" sz="2400" dirty="0">
                <a:solidFill>
                  <a:srgbClr val="000000"/>
                </a:solidFill>
              </a:rPr>
              <a:t>- 1 200 </a:t>
            </a:r>
            <a:r>
              <a:rPr lang="ru-RU" sz="2400" dirty="0" err="1" smtClean="0">
                <a:solidFill>
                  <a:srgbClr val="000000"/>
                </a:solidFill>
              </a:rPr>
              <a:t>т.р</a:t>
            </a:r>
            <a:r>
              <a:rPr lang="ru-RU" sz="2400" dirty="0" smtClean="0">
                <a:solidFill>
                  <a:srgbClr val="000000"/>
                </a:solidFill>
              </a:rPr>
              <a:t>.  </a:t>
            </a:r>
            <a:r>
              <a:rPr lang="ru-RU" sz="2400" b="1" dirty="0" smtClean="0">
                <a:solidFill>
                  <a:srgbClr val="000000"/>
                </a:solidFill>
              </a:rPr>
              <a:t>1-5 года (расходы) </a:t>
            </a:r>
            <a:r>
              <a:rPr lang="ru-RU" sz="2400" dirty="0">
                <a:solidFill>
                  <a:srgbClr val="000000"/>
                </a:solidFill>
              </a:rPr>
              <a:t>- 500 </a:t>
            </a:r>
            <a:r>
              <a:rPr lang="ru-RU" sz="2400" dirty="0" err="1">
                <a:solidFill>
                  <a:srgbClr val="000000"/>
                </a:solidFill>
              </a:rPr>
              <a:t>т.р</a:t>
            </a:r>
            <a:r>
              <a:rPr lang="ru-RU" sz="2400" dirty="0">
                <a:solidFill>
                  <a:srgbClr val="000000"/>
                </a:solidFill>
              </a:rPr>
              <a:t>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000000"/>
                </a:solidFill>
              </a:rPr>
              <a:t>ЧДД = </a:t>
            </a:r>
            <a:r>
              <a:rPr lang="ru-RU" sz="2400" dirty="0" smtClean="0">
                <a:solidFill>
                  <a:srgbClr val="000000"/>
                </a:solidFill>
              </a:rPr>
              <a:t>112,7 </a:t>
            </a:r>
            <a:r>
              <a:rPr lang="ru-RU" sz="2400" dirty="0" err="1">
                <a:solidFill>
                  <a:srgbClr val="000000"/>
                </a:solidFill>
              </a:rPr>
              <a:t>т.р</a:t>
            </a:r>
            <a:r>
              <a:rPr lang="ru-RU" sz="2400" dirty="0">
                <a:solidFill>
                  <a:srgbClr val="000000"/>
                </a:solidFill>
              </a:rPr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312582"/>
            <a:ext cx="53080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ИСТОЧНИКИ ФИНАНСИРОВАНИЯ</a:t>
            </a:r>
            <a:endParaRPr lang="ru-RU" sz="2800" b="1" dirty="0"/>
          </a:p>
        </p:txBody>
      </p:sp>
      <p:pic>
        <p:nvPicPr>
          <p:cNvPr id="9" name="Picture 2" descr="https://avatars.mds.yandex.net/i?id=ff0ce3718980a4ecdda54a41aff3f9100f5004fa-909450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21426"/>
            <a:ext cx="6518689" cy="1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90600" y="1866900"/>
            <a:ext cx="11353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0000"/>
                </a:solidFill>
              </a:rPr>
              <a:t>Сумма инвестиций: </a:t>
            </a:r>
            <a:r>
              <a:rPr lang="ru-RU" sz="2800" dirty="0" smtClean="0">
                <a:solidFill>
                  <a:srgbClr val="000000"/>
                </a:solidFill>
              </a:rPr>
              <a:t>450 тыс. руб.</a:t>
            </a:r>
            <a:endParaRPr lang="ru-RU" sz="2800" dirty="0"/>
          </a:p>
          <a:p>
            <a:endParaRPr lang="ru-RU" sz="2800" dirty="0" smtClean="0">
              <a:solidFill>
                <a:srgbClr val="000000"/>
              </a:solidFill>
            </a:endParaRPr>
          </a:p>
          <a:p>
            <a:endParaRPr lang="ru-RU" sz="2800" dirty="0" smtClean="0">
              <a:solidFill>
                <a:srgbClr val="000000"/>
              </a:solidFill>
            </a:endParaRPr>
          </a:p>
          <a:p>
            <a:r>
              <a:rPr lang="ru-RU" sz="2800" b="1" dirty="0" smtClean="0">
                <a:solidFill>
                  <a:srgbClr val="000000"/>
                </a:solidFill>
              </a:rPr>
              <a:t>Источники финансирования: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0000"/>
                </a:solidFill>
              </a:rPr>
              <a:t>грант в размере 337,5 тыс. руб. как молодым предпринимателям от Центра «Мой бизнес»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0000"/>
                </a:solidFill>
              </a:rPr>
              <a:t>собственные средства участников проекта в размере 112,5 тыс. руб. </a:t>
            </a:r>
            <a:endParaRPr lang="ru-RU" sz="2800" dirty="0">
              <a:solidFill>
                <a:srgbClr val="000000"/>
              </a:solidFill>
            </a:endParaRPr>
          </a:p>
          <a:p>
            <a:endParaRPr lang="ru-RU" sz="2800" dirty="0" smtClean="0">
              <a:solidFill>
                <a:srgbClr val="000000"/>
              </a:solidFill>
            </a:endParaRPr>
          </a:p>
        </p:txBody>
      </p:sp>
      <p:pic>
        <p:nvPicPr>
          <p:cNvPr id="2058" name="Picture 10" descr="https://static.tildacdn.com/tild3236-3366-4764-a162-373034616333/1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0" y="5766750"/>
            <a:ext cx="6676697" cy="467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36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s://ucare.timepad.ru/e90e19d7-be0e-4ec6-8d7e-de84c54e9200/poster_event_14740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4523720"/>
            <a:ext cx="10301295" cy="576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312582"/>
            <a:ext cx="36851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КОНТАКТЫ КОМАНДЫ</a:t>
            </a:r>
            <a:endParaRPr lang="ru-RU" sz="2800" b="1" dirty="0"/>
          </a:p>
        </p:txBody>
      </p:sp>
      <p:pic>
        <p:nvPicPr>
          <p:cNvPr id="9" name="Picture 2" descr="https://avatars.mds.yandex.net/i?id=ff0ce3718980a4ecdda54a41aff3f9100f5004fa-9094507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21426"/>
            <a:ext cx="6518689" cy="1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90650" y="2215143"/>
            <a:ext cx="6324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Смиренская </a:t>
            </a:r>
            <a:r>
              <a:rPr lang="ru-RU" sz="2800" b="1" dirty="0"/>
              <a:t>Елена </a:t>
            </a:r>
            <a:r>
              <a:rPr lang="ru-RU" sz="2800" b="1" dirty="0" smtClean="0"/>
              <a:t>Викторовна 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43800" y="2215143"/>
            <a:ext cx="34678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Тел. 8(987) 706-81-64 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138305" y="2215143"/>
            <a:ext cx="47793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elena.smirenskaya02@mail.ru</a:t>
            </a:r>
            <a:r>
              <a:rPr lang="ru-RU" sz="2800" b="1" dirty="0"/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90650" y="4000500"/>
            <a:ext cx="6324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Козлова Екатерина Олеговна</a:t>
            </a:r>
            <a:endParaRPr lang="ru-RU" sz="28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543800" y="4000500"/>
            <a:ext cx="34952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Тел. 8(953) 684-49-27 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105554" y="4000500"/>
            <a:ext cx="50157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kozlovakozlova2002@gmail.com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48076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9039" y="7306023"/>
            <a:ext cx="16300261" cy="1952277"/>
            <a:chOff x="0" y="0"/>
            <a:chExt cx="5513915" cy="660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13915" cy="660400"/>
            </a:xfrm>
            <a:custGeom>
              <a:avLst/>
              <a:gdLst/>
              <a:ahLst/>
              <a:cxnLst/>
              <a:rect l="l" t="t" r="r" b="b"/>
              <a:pathLst>
                <a:path w="5513915" h="660400">
                  <a:moveTo>
                    <a:pt x="5389455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89456" y="0"/>
                  </a:lnTo>
                  <a:cubicBezTo>
                    <a:pt x="5458035" y="0"/>
                    <a:pt x="5513915" y="55880"/>
                    <a:pt x="5513915" y="124460"/>
                  </a:cubicBezTo>
                  <a:lnTo>
                    <a:pt x="5513915" y="535940"/>
                  </a:lnTo>
                  <a:cubicBezTo>
                    <a:pt x="5513915" y="604520"/>
                    <a:pt x="5458035" y="660400"/>
                    <a:pt x="5389456" y="6604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1028700"/>
            <a:ext cx="16300261" cy="5989525"/>
            <a:chOff x="0" y="0"/>
            <a:chExt cx="5513915" cy="20260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13915" cy="2026086"/>
            </a:xfrm>
            <a:custGeom>
              <a:avLst/>
              <a:gdLst/>
              <a:ahLst/>
              <a:cxnLst/>
              <a:rect l="l" t="t" r="r" b="b"/>
              <a:pathLst>
                <a:path w="5513915" h="2026086">
                  <a:moveTo>
                    <a:pt x="5389455" y="2026086"/>
                  </a:moveTo>
                  <a:lnTo>
                    <a:pt x="124460" y="2026086"/>
                  </a:lnTo>
                  <a:cubicBezTo>
                    <a:pt x="55880" y="2026086"/>
                    <a:pt x="0" y="1970206"/>
                    <a:pt x="0" y="190162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89456" y="0"/>
                  </a:lnTo>
                  <a:cubicBezTo>
                    <a:pt x="5458035" y="0"/>
                    <a:pt x="5513915" y="55880"/>
                    <a:pt x="5513915" y="124460"/>
                  </a:cubicBezTo>
                  <a:lnTo>
                    <a:pt x="5513915" y="1901626"/>
                  </a:lnTo>
                  <a:cubicBezTo>
                    <a:pt x="5513915" y="1970206"/>
                    <a:pt x="5458035" y="2026086"/>
                    <a:pt x="5389456" y="2026086"/>
                  </a:cubicBezTo>
                  <a:close/>
                </a:path>
              </a:pathLst>
            </a:custGeom>
            <a:solidFill>
              <a:srgbClr val="FF6F28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3194782" y="3413863"/>
            <a:ext cx="11898435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</a:pPr>
            <a:r>
              <a:rPr lang="en-US" sz="8000" u="none" spc="-160">
                <a:solidFill>
                  <a:srgbClr val="FFFFFF"/>
                </a:solidFill>
                <a:latin typeface="Montserrat Bold"/>
              </a:rPr>
              <a:t>Спасибо!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03385" y="8029431"/>
            <a:ext cx="9011570" cy="45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191919"/>
                </a:solidFill>
                <a:latin typeface="Lato"/>
              </a:rPr>
              <a:t>У вас есть какие-то вопросы?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1052</Words>
  <Application>Microsoft Office PowerPoint</Application>
  <PresentationFormat>Произвольный</PresentationFormat>
  <Paragraphs>154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Calibri</vt:lpstr>
      <vt:lpstr>Times New Roman</vt:lpstr>
      <vt:lpstr>Montserrat Bold</vt:lpstr>
      <vt:lpstr>Arial</vt:lpstr>
      <vt:lpstr>Wingdings</vt:lpstr>
      <vt:lpstr>Lato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Белый и Оранжевый Чистый Цифровой Продажи и Маркетинг Еженедельный Команда Новости Презентация</dc:title>
  <dc:creator>Катя</dc:creator>
  <cp:lastModifiedBy>Учетная запись Майкрософт</cp:lastModifiedBy>
  <cp:revision>34</cp:revision>
  <dcterms:created xsi:type="dcterms:W3CDTF">2006-08-16T00:00:00Z</dcterms:created>
  <dcterms:modified xsi:type="dcterms:W3CDTF">2023-10-22T18:19:03Z</dcterms:modified>
  <dc:identifier>DAFx0XVCuvY</dc:identifier>
</cp:coreProperties>
</file>