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9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ABCFEBCE-6368-4F4C-B6D4-2D186D754051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2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C5EB942A-B4A9-4347-93D0-B9C4589EBA6D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2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BFAE035-0CE1-49C0-BAF1-0A656EA18E11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2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623D9F9-D725-43C7-AD8E-678A15F881AD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3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83CB131-799A-4959-A7A3-A4B0C9559FAD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3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066AA6FF-29BB-4287-8143-357F54AF791A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3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7349BC7-EC99-471B-91A7-DE27EAC0CA3A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3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C3897A2D-2CDF-4C45-BCD3-F13136409AEB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4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6362903-F422-4FA6-A8D9-685212E42EA9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4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D4C3214B-79E1-437B-B805-42D75B8EC05B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4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09106C86-E3B0-42C4-8597-B2F3845B261F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9880" y="457200"/>
            <a:ext cx="3931920" cy="741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7270200" y="98748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9357120" y="98748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183280" y="353340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7270200" y="353340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357120" y="353340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839880" y="457200"/>
            <a:ext cx="3931920" cy="741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183280" y="3533400"/>
            <a:ext cx="617184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8345880" y="98748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51832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8345880" y="3533400"/>
            <a:ext cx="301176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7270200" y="98748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9357120" y="98748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5183280" y="353340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7270200" y="353340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9357120" y="3533400"/>
            <a:ext cx="198720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859B2C9-E34C-4B51-9D33-E0936AE8CE55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16.12.24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35FB274-2F61-41B5-9283-61AA8423C580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058DFE0-10BB-4905-A79B-AE3CC47D9A8B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16.12.24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E719DED6-ECA0-45D6-9206-7F4FACFF28EF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585000" y="3421800"/>
            <a:ext cx="10362960" cy="2180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Tahoma"/>
                <a:ea typeface="Tahoma"/>
              </a:rPr>
              <a:t>Социальная сеть для студентов.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0" name="Рисунок 10" descr=""/>
          <p:cNvPicPr/>
          <p:nvPr/>
        </p:nvPicPr>
        <p:blipFill>
          <a:blip r:embed="rId2"/>
          <a:stretch/>
        </p:blipFill>
        <p:spPr>
          <a:xfrm>
            <a:off x="87120" y="-104760"/>
            <a:ext cx="1218960" cy="172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96960" y="1638360"/>
            <a:ext cx="824688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Актуальность проекта "Социальная сеть для студентов" обусловлена несколькими факторами: 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Во-первых, современные студенты активно используют интернет и социальные платформы для общения, обмена информацией и организации учебного процесса. 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Во-вторых, такая сеть может способствовать формированию сообщества, где студенты смогут делиться опытом, находить единомышленников и получать поддержку в учебе. 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В-третьих, проект может решить проблемы недостатка информации о мероприятиях, стажировках и карьерных возможностях, предоставляя студентам актуальные ресурсы и инструменты для развития. Наконец, создание специализированной социальной сети может способствовать улучшению взаимодействия между студентами и преподавателями, что в свою очередь повысит качество образовательного процесса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Рисунок 7" descr=""/>
          <p:cNvPicPr/>
          <p:nvPr/>
        </p:nvPicPr>
        <p:blipFill>
          <a:blip r:embed="rId2"/>
          <a:stretch/>
        </p:blipFill>
        <p:spPr>
          <a:xfrm>
            <a:off x="104400" y="-7200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93" name="TextShape 2"/>
          <p:cNvSpPr txBox="1"/>
          <p:nvPr/>
        </p:nvSpPr>
        <p:spPr>
          <a:xfrm>
            <a:off x="1289520" y="370440"/>
            <a:ext cx="7218000" cy="1076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Актуальность проекта</a:t>
            </a:r>
            <a:br/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696960" y="1412640"/>
            <a:ext cx="9471240" cy="8811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1.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Создание сообщества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Платформа обеспечит студентам возможность общения и взаимодействия, что способствует формированию дружеских связей и поддержке.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2.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 Обмен знаниями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Студенты смогут делиться учебными материалами, опытом и рекомендациями, что повысит качество обучения.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3.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Поддержка в учебе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Преподаватели смогут предоставлять дополнительные ресурсы, проводить онлайн-консультации и отвечать на вопросы студентов.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4.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Организация мероприятий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Платформа позволит организовывать учебные и внеучебные мероприятия, включая семинары, воркшопы и культурные события.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5.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Поиск стажировок и работы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Студенты смогут находить информацию о стажировках, вакансиях и карьерных возможностях, что упростит переход к профессиональной деятельности.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6.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Обратная связь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Преподаватели смогут получать отзывы от студентов о курсе и учебном процессе, что улучшит качество образования.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7.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Развитие навыков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Студенты смогут участвовать в групповых проектах и конкурсах, что поможет развивать командные и лидерские навыки.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8.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</a:rPr>
              <a:t>Доступ к ресурсам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: Платформа может предоставлять доступ к библиотекам, учебным материалам и другим образовательным ресурсам.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5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96" name="TextShape 2"/>
          <p:cNvSpPr txBox="1"/>
          <p:nvPr/>
        </p:nvSpPr>
        <p:spPr>
          <a:xfrm>
            <a:off x="1289520" y="336600"/>
            <a:ext cx="7218000" cy="1076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ПРОБЛЕМА</a:t>
            </a:r>
            <a:br/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CustomShape 3"/>
          <p:cNvSpPr/>
          <p:nvPr/>
        </p:nvSpPr>
        <p:spPr>
          <a:xfrm>
            <a:off x="1289520" y="925560"/>
            <a:ext cx="82468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896400" y="1211760"/>
            <a:ext cx="972216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Технические проблемы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i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Качество обслуживания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 Предоставление быстрой помощи от поддержки, программа обучения функционала платформы.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Проблемы, связанные с пользователем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i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Цена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 Предоставление подписок и услуг по более низким тарифам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i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Комфорт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 Наличие удобного интерфейса, регулярный контроль за возможными ошибками в работе платформы.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Проблемы, связанные с разработкой: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i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Сложность разработки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 Привлечение опытных программистов и дизайнеров, использование новых технологий, тестирование демоверсий.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i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Конкуренция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 Разработка уникальных функций и возможностей, фокусировка на конкретной нише рынка, продвижение продукта.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i="1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Маркетинг и продвижение</a:t>
            </a: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Tahoma"/>
              </a:rPr>
              <a:t>: Разработка эффективной стратегии маркетинга и продвижения, использование различных каналов коммуникации, создание сообщества пользователей.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9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100" name="CustomShape 2"/>
          <p:cNvSpPr/>
          <p:nvPr/>
        </p:nvSpPr>
        <p:spPr>
          <a:xfrm>
            <a:off x="1289520" y="561960"/>
            <a:ext cx="7218000" cy="107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РЕШЕНИЕ</a:t>
            </a:r>
            <a:br/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507320" y="561960"/>
            <a:ext cx="7218000" cy="1076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РЫНОК</a:t>
            </a:r>
            <a:br/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1004400" y="1694160"/>
            <a:ext cx="824688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Для анализа рынка проекта "Социальная сеть для студентов" можно выделить следующие сегменты: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1. </a:t>
            </a:r>
            <a:r>
              <a:rPr b="0" i="1" lang="ru-RU" sz="1300" spc="-1" strike="noStrike">
                <a:solidFill>
                  <a:srgbClr val="000000"/>
                </a:solidFill>
                <a:latin typeface="Calibri"/>
              </a:rPr>
              <a:t>Студенты</a:t>
            </a: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: Основная целевая аудитория, которая включает учащихся высших учебных заведений, колледжей и техникумов. Этот сегмент заинтересован в получении информации, общении и поддержке в учебном процессе.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2.</a:t>
            </a:r>
            <a:r>
              <a:rPr b="0" i="1" lang="ru-RU" sz="1300" spc="-1" strike="noStrike">
                <a:solidFill>
                  <a:srgbClr val="000000"/>
                </a:solidFill>
                <a:latin typeface="Calibri"/>
              </a:rPr>
              <a:t> Преподаватели</a:t>
            </a: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: Второй ключевой сегмент, который включает педагогов, профессоров и наставников. Они могут использовать платформу для взаимодействия со студентами, предоставления учебных материалов и получения обратной связи.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3. </a:t>
            </a:r>
            <a:r>
              <a:rPr b="0" i="1" lang="ru-RU" sz="1300" spc="-1" strike="noStrike">
                <a:solidFill>
                  <a:srgbClr val="000000"/>
                </a:solidFill>
                <a:latin typeface="Calibri"/>
              </a:rPr>
              <a:t>Учебные заведения</a:t>
            </a: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: Вузы и колледжи, которые могут быть заинтересованы в интеграции платформы в свою образовательную среду для улучшения коммуникации и повышения вовлеченности студентов.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4. </a:t>
            </a:r>
            <a:r>
              <a:rPr b="0" i="1" lang="ru-RU" sz="1300" spc="-1" strike="noStrike">
                <a:solidFill>
                  <a:srgbClr val="000000"/>
                </a:solidFill>
                <a:latin typeface="Calibri"/>
              </a:rPr>
              <a:t>Корпорации и компании</a:t>
            </a: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: Бизнесы, предлагающие стажировки и рабочие вакансии, которые могут использовать платформу для поиска потенциальных кандидатов и проведения онлайн-рекрутинга.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5. </a:t>
            </a:r>
            <a:r>
              <a:rPr b="0" i="1" lang="ru-RU" sz="1300" spc="-1" strike="noStrike">
                <a:solidFill>
                  <a:srgbClr val="000000"/>
                </a:solidFill>
                <a:latin typeface="Calibri"/>
              </a:rPr>
              <a:t>Поставщики образовательных услуг</a:t>
            </a: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: Компании и организации, предлагающие курсы, тренинги и семинары, которые могут использовать платформу для продвижения своих услуг среди студентов.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6. </a:t>
            </a:r>
            <a:r>
              <a:rPr b="0" i="1" lang="ru-RU" sz="1300" spc="-1" strike="noStrike">
                <a:solidFill>
                  <a:srgbClr val="000000"/>
                </a:solidFill>
                <a:latin typeface="Calibri"/>
              </a:rPr>
              <a:t>Родители студентов</a:t>
            </a: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: Этот сегмент может быть заинтересован в получении информации о возможностях и ресурсах, доступных для их детей, а также в мониторинге их образовательной активности.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00" spc="-1" strike="noStrike">
                <a:solidFill>
                  <a:srgbClr val="000000"/>
                </a:solidFill>
                <a:latin typeface="Calibri"/>
              </a:rPr>
              <a:t>Каждый из этих сегментов имеет свои потребности и ожидания, что позволяет сформировать стратегию по привлечению пользователей и развитию функционала платформы.</a:t>
            </a:r>
            <a:endParaRPr b="0" lang="ru-RU" sz="13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1289520" y="800640"/>
            <a:ext cx="7218000" cy="1076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БИЗНЕС-МОДЕЛЬ</a:t>
            </a:r>
            <a:br/>
            <a:br/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799200" y="1364760"/>
            <a:ext cx="985680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Бизнес-модель проекта "Социальная сеть для студентов" может включать следующие элементы: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1. Модель </a:t>
            </a:r>
            <a:r>
              <a:rPr b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freemium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Базовый доступ к платформе будет бесплатным для студентов и преподавателей, с возможностью покупки дополнительных функций или премиум-аккаунтов, предлагающих расширенные возможности.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2.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Реклама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Платформа может генерировать доход за счет размещения рекламы от компаний, предлагающих стажировки, вакансии, учебные материалы и другие образовательные услуги. 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3.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Партнерские программы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Сотрудничество с учебными заведениями и компаниями для продвижения их курсов, программ и услуг на платформе с получением комиссионных.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4.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Подписка для учебных заведений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Вузы могут оплачивать подписку для доступа к расширенным функциям, таким как аналитика, управление курсами и взаимодействие с студентами.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5.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Мероприятия и вебинары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Организация платных онлайн-мероприятий, семинаров и тренингов, которые могут быть интересны студентам и преподавателям.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6.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Продажа образовательных материалов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Платформа может предлагать возможность продажи учебных материалов, курсов и других ресурсов, получая процент от продаж.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7.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Курсы повышения квалификации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 Предложение специализированных курсов для преподавателей и студентов за плату, что позволит повысить их квалификацию и навыки.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Эта бизнес-модель позволяет разнообразить источники дохода и эффективно монетизировать платформу, обеспечивая при этом ценность для пользователей.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1081440" y="1296000"/>
            <a:ext cx="820656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1.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Конкуренция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Высокая конкуренция со стороны существующих социальных сетей и образовательных платформ может затруднить привлечение пользователей.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2.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 Модерация контента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Необходимость обеспечить контроль за содержанием, чтобы предотвратить появление нежелательного или оскорбительного контента.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3.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Привлечение пользователей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Сложности в привлечении студентов и преподавателей к новой платформе, особенно если они уже используют другие социальные сети.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4.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Безопасность данных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Защита личной информации пользователей и соблюдение норм законодательства о защите данных.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5.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 Адаптация к потребностям пользователей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Необходимость учитывать разнообразие образовательных программ и потребностей студентов из разных учебных заведений.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6.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Финансирование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Поиск источников финансирования для разработки, маркетинга и поддержки платформы.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7.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Технические проблемы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Обеспечение стабильной работы платформы, исправление ошибок и внедрение новых функций.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8.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 Удержание пользователей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Проблемы с вовлечением пользователей и удержанием их на платформе после первоначальной регистрации.</a:t>
            </a: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5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8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109" name="CustomShape 2"/>
          <p:cNvSpPr/>
          <p:nvPr/>
        </p:nvSpPr>
        <p:spPr>
          <a:xfrm>
            <a:off x="1289520" y="262440"/>
            <a:ext cx="7218000" cy="107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ТЕКУЩИЕ ПРОБЛЕМЫ</a:t>
            </a:r>
            <a:br/>
            <a:endParaRPr b="0" lang="ru-RU" sz="2000" spc="-1" strike="noStrike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1289520" y="830880"/>
            <a:ext cx="8246880" cy="100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504000" y="1868760"/>
            <a:ext cx="1070316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1.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Техническое развитие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Разработка инфраструктуры платформы, включая серверы и базы данных, для обеспечения стабильной работы.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Внедрение систем безопасности для защиты данных пользователей и предотвращения утечек информации.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Оптимизация пользовательского интерфейса и опытов (UX/UI) для повышения удобства использования.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Проведение регулярных обновлений и технического обслуживания для улучшения производительности и исправления ошибок.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2.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Развитие программного обеспечения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Создание и внедрение новых функций, таких как чаты, форумы и системы уведомлений для повышения взаимодействия пользователей.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Разработка мобильного приложения для увеличения доступности платформы и улучшения пользовательского опыта.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Интеграция аналитических инструментов для отслеживания поведения пользователей и оценки эффективности функций.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Обеспечение возможности интеграции с другими образовательными платформами и сервисами для расширения функционала.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3. </a:t>
            </a:r>
            <a:r>
              <a:rPr b="0" i="1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Маркетинг и коммерциализация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: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Разработка маркетинговой стратегии, включая таргетированную рекламу в социальных сетях и контентный маркетинг для привлечения студентов и преподавателей.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Установление партнерств с университетами и образовательными учреждениями для совместного продвижения и использования платформы.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Проведение вебинаров, семинаров и других мероприятий для повышения осведомленности о проекте и привлечения пользователей.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   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ahoma"/>
              </a:rPr>
              <a:t>- Разработка и тестирование различных моделей монетизации, включая подписки, платные курсы и рекламу, для обеспечения    устойчивого дохода</a:t>
            </a:r>
            <a:r>
              <a:rPr b="0" lang="ru-RU" sz="1400" spc="-1" strike="noStrike">
                <a:solidFill>
                  <a:srgbClr val="000000"/>
                </a:solidFill>
                <a:latin typeface="Tahoma"/>
                <a:ea typeface="Tahoma"/>
              </a:rPr>
              <a:t>.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2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113" name="CustomShape 2"/>
          <p:cNvSpPr/>
          <p:nvPr/>
        </p:nvSpPr>
        <p:spPr>
          <a:xfrm>
            <a:off x="1432080" y="561960"/>
            <a:ext cx="7218000" cy="107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ПЛАНЫ РАЗВИТИЯ</a:t>
            </a:r>
            <a:br/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115" name="CustomShape 1"/>
          <p:cNvSpPr/>
          <p:nvPr/>
        </p:nvSpPr>
        <p:spPr>
          <a:xfrm>
            <a:off x="1257840" y="480240"/>
            <a:ext cx="8534160" cy="527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b4c7dc"/>
                </a:solidFill>
                <a:latin typeface="Calibri"/>
                <a:ea typeface="Tahoma"/>
              </a:rPr>
              <a:t>ПАРТНЁРСТВА И СОТРУДНИЧЕСТВО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1.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Сотрудничество с учебными заведениями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Установление партнерских отношений с университетами, колледжами и техникумами для интеграции платформы в учебный процесс. Это позволит обеспечить доступ студентов к актуальным материалам, событиям и ресурсам.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2.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Партнерство с компаниями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Сотрудничество с работодателями и компаниями, предлагающими стажировки и вакансии. Это поможет создать раздел на платформе, где студенты смогут находить карьерные возможности и получать информацию о рынке труда.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3.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Образовательные организации и тренеры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Партнерство с организациями, предоставляющими курсы повышения квалификации и тренинги, позволит расширить контент платформы, предлагая пользователям доступ к качественным образовательным ресурсам.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4. </a:t>
            </a:r>
            <a:r>
              <a:rPr b="0" i="1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Проведение совместных мероприятий</a:t>
            </a:r>
            <a:r>
              <a:rPr b="0" lang="ru-RU" sz="1500" spc="-1" strike="noStrike">
                <a:solidFill>
                  <a:srgbClr val="000000"/>
                </a:solidFill>
                <a:latin typeface="Calibri"/>
                <a:ea typeface="Tahoma"/>
              </a:rPr>
              <a:t>: Организация совместных мероприятий, таких как семинары, вебинары и конференции, с участием преподавателей, студентов и представителей бизнеса. Это повысит активность сообщества и создаст дополнительные возможности для обучения и networking.</a:t>
            </a: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696960" y="1638360"/>
            <a:ext cx="8246880" cy="3819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i="1" lang="ru-RU" sz="2000" spc="-1" strike="noStrike">
                <a:solidFill>
                  <a:srgbClr val="000000"/>
                </a:solidFill>
                <a:latin typeface="Calibri"/>
                <a:ea typeface="Tahoma"/>
              </a:rPr>
              <a:t>1. Логунов Артём</a:t>
            </a:r>
            <a:endParaRPr b="0" i="1" lang="ru-RU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i="1" lang="ru-RU" sz="2000" spc="-1" strike="noStrike">
                <a:solidFill>
                  <a:srgbClr val="000000"/>
                </a:solidFill>
                <a:latin typeface="Calibri"/>
                <a:ea typeface="Tahoma"/>
              </a:rPr>
              <a:t>2. Буланова Кристина</a:t>
            </a:r>
            <a:endParaRPr b="0" i="1" lang="ru-RU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i="1" lang="ru-RU" sz="2000" spc="-1" strike="noStrike">
                <a:solidFill>
                  <a:srgbClr val="000000"/>
                </a:solidFill>
                <a:latin typeface="Calibri"/>
                <a:ea typeface="Tahoma"/>
              </a:rPr>
              <a:t>3. Овчарова Софья </a:t>
            </a:r>
            <a:endParaRPr b="0" i="1" lang="ru-RU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i="1" lang="ru-RU" sz="2000" spc="-1" strike="noStrike">
                <a:solidFill>
                  <a:srgbClr val="000000"/>
                </a:solidFill>
                <a:latin typeface="Calibri"/>
                <a:ea typeface="Tahoma"/>
              </a:rPr>
              <a:t>4. Тивикова Юлия  </a:t>
            </a:r>
            <a:endParaRPr b="0" i="1" lang="ru-RU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i="1" lang="ru-RU" sz="2000" spc="-1" strike="noStrike">
                <a:solidFill>
                  <a:srgbClr val="000000"/>
                </a:solidFill>
                <a:latin typeface="Calibri"/>
                <a:ea typeface="Tahoma"/>
              </a:rPr>
              <a:t>5. Чернышева Полина</a:t>
            </a:r>
            <a:endParaRPr b="0" i="1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7" name="Рисунок 7" descr=""/>
          <p:cNvPicPr/>
          <p:nvPr/>
        </p:nvPicPr>
        <p:blipFill>
          <a:blip r:embed="rId2"/>
          <a:stretch/>
        </p:blipFill>
        <p:spPr>
          <a:xfrm>
            <a:off x="104400" y="-37080"/>
            <a:ext cx="1184400" cy="1675080"/>
          </a:xfrm>
          <a:prstGeom prst="rect">
            <a:avLst/>
          </a:prstGeom>
          <a:ln>
            <a:noFill/>
          </a:ln>
        </p:spPr>
      </p:pic>
      <p:sp>
        <p:nvSpPr>
          <p:cNvPr id="118" name="TextShape 2"/>
          <p:cNvSpPr txBox="1"/>
          <p:nvPr/>
        </p:nvSpPr>
        <p:spPr>
          <a:xfrm>
            <a:off x="1211400" y="561960"/>
            <a:ext cx="7218000" cy="1076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2000" spc="-1" strike="noStrike" cap="all">
                <a:solidFill>
                  <a:srgbClr val="b4c7dc"/>
                </a:solidFill>
                <a:latin typeface="Calibri"/>
                <a:ea typeface="Tahoma"/>
              </a:rPr>
              <a:t>КОМАНДА</a:t>
            </a:r>
            <a:br/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Application>LibreOffice/6.3.4.2$Windows_X86_64 LibreOffice_project/60da17e045e08f1793c57c00ba83cdfce946d0aa</Application>
  <Words>36</Words>
  <Paragraphs>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2024-10-28T15:31:12Z</dcterms:created>
  <dc:creator>User</dc:creator>
  <dc:description/>
  <dc:language>ru-RU</dc:language>
  <cp:lastModifiedBy/>
  <dcterms:modified xsi:type="dcterms:W3CDTF">2024-12-16T20:55:33Z</dcterms:modified>
  <cp:revision>16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