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70" r:id="rId4"/>
    <p:sldId id="273" r:id="rId5"/>
    <p:sldId id="274" r:id="rId6"/>
    <p:sldId id="275" r:id="rId7"/>
    <p:sldId id="276" r:id="rId8"/>
    <p:sldId id="271" r:id="rId9"/>
    <p:sldId id="272" r:id="rId10"/>
    <p:sldId id="277" r:id="rId11"/>
    <p:sldId id="281" r:id="rId12"/>
    <p:sldId id="28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28E38D3-3BF4-415E-B4B2-6F58669C4710}">
          <p14:sldIdLst>
            <p14:sldId id="256"/>
          </p14:sldIdLst>
        </p14:section>
        <p14:section name="Раздел без заголовка" id="{E7FBFC08-DE8B-4980-B060-A3C72CFE8A6F}">
          <p14:sldIdLst>
            <p14:sldId id="257"/>
            <p14:sldId id="270"/>
            <p14:sldId id="273"/>
            <p14:sldId id="274"/>
            <p14:sldId id="275"/>
            <p14:sldId id="276"/>
            <p14:sldId id="271"/>
            <p14:sldId id="272"/>
            <p14:sldId id="277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ергей Скуматенко" initials="СС" lastIdx="1" clrIdx="0">
    <p:extLst>
      <p:ext uri="{19B8F6BF-5375-455C-9EA6-DF929625EA0E}">
        <p15:presenceInfo xmlns:p15="http://schemas.microsoft.com/office/powerpoint/2012/main" userId="645f50e1e225c59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F02"/>
    <a:srgbClr val="2779B1"/>
    <a:srgbClr val="009BD8"/>
    <a:srgbClr val="00BFEF"/>
    <a:srgbClr val="47CAFF"/>
    <a:srgbClr val="FF5050"/>
    <a:srgbClr val="FFFFFF"/>
    <a:srgbClr val="FDE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85" autoAdjust="0"/>
  </p:normalViewPr>
  <p:slideViewPr>
    <p:cSldViewPr>
      <p:cViewPr varScale="1">
        <p:scale>
          <a:sx n="75" d="100"/>
          <a:sy n="75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/>
              <a:t>Выручка - 6000 рублей</a:t>
            </a:r>
          </a:p>
        </c:rich>
      </c:tx>
      <c:layout>
        <c:manualLayout>
          <c:xMode val="edge"/>
          <c:yMode val="edge"/>
          <c:x val="0.16501033776780724"/>
          <c:y val="5.83727409188812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094130673111474"/>
          <c:y val="0.17837735147966605"/>
          <c:w val="0.3646364893570842"/>
          <c:h val="0.7824372896514287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Выручка - 6000 рублей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FE4-4740-8DEF-45DD2F1F4B7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ED7-4C43-8847-F9665261B8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ED7-4C43-8847-F9665261B8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FE4-4740-8DEF-45DD2F1F4B7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ED7-4C43-8847-F9665261B8CF}"/>
              </c:ext>
            </c:extLst>
          </c:dPt>
          <c:dLbls>
            <c:dLbl>
              <c:idx val="3"/>
              <c:layout>
                <c:manualLayout>
                  <c:x val="6.9296046673470177E-3"/>
                  <c:y val="2.9395630854525128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E4-4740-8DEF-45DD2F1F4B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Себестоимость</c:v>
                </c:pt>
                <c:pt idx="1">
                  <c:v>Транспортировка</c:v>
                </c:pt>
                <c:pt idx="2">
                  <c:v>Реклама</c:v>
                </c:pt>
                <c:pt idx="3">
                  <c:v>Упаковка</c:v>
                </c:pt>
                <c:pt idx="4">
                  <c:v>Маржинальная прибыль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3200</c:v>
                </c:pt>
                <c:pt idx="1">
                  <c:v>400</c:v>
                </c:pt>
                <c:pt idx="2">
                  <c:v>360</c:v>
                </c:pt>
                <c:pt idx="3">
                  <c:v>40</c:v>
                </c:pt>
                <c:pt idx="4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E4-4740-8DEF-45DD2F1F4B7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956371666488609"/>
          <c:y val="3.5861215067894477E-2"/>
          <c:w val="0.2846088268343121"/>
          <c:h val="0.922154471858278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841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725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817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169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908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1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90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05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140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3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027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F4F93-7F08-4367-A721-6BA7B22F376A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7A0C1-EE44-4ED0-99AA-3D6AA9F5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46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8F3D1A-69AA-73A8-D3D8-0CBB6198E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50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F029B31-539B-4B90-AAAC-10DBD79E2BF8}"/>
              </a:ext>
            </a:extLst>
          </p:cNvPr>
          <p:cNvSpPr/>
          <p:nvPr/>
        </p:nvSpPr>
        <p:spPr>
          <a:xfrm>
            <a:off x="1056639" y="1769590"/>
            <a:ext cx="10099041" cy="4539409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22594"/>
              <a:gd name="connsiteY0" fmla="*/ 756347 h 4558308"/>
              <a:gd name="connsiteX1" fmla="*/ 402878 w 10522594"/>
              <a:gd name="connsiteY1" fmla="*/ 0 h 4558308"/>
              <a:gd name="connsiteX2" fmla="*/ 10056024 w 10522594"/>
              <a:gd name="connsiteY2" fmla="*/ 10160 h 4558308"/>
              <a:gd name="connsiteX3" fmla="*/ 10517731 w 10522594"/>
              <a:gd name="connsiteY3" fmla="*/ 756347 h 4558308"/>
              <a:gd name="connsiteX4" fmla="*/ 10517731 w 10522594"/>
              <a:gd name="connsiteY4" fmla="*/ 3822281 h 4558308"/>
              <a:gd name="connsiteX5" fmla="*/ 10167784 w 10522594"/>
              <a:gd name="connsiteY5" fmla="*/ 4547244 h 4558308"/>
              <a:gd name="connsiteX6" fmla="*/ 372398 w 10522594"/>
              <a:gd name="connsiteY6" fmla="*/ 4558308 h 4558308"/>
              <a:gd name="connsiteX7" fmla="*/ 2131 w 10522594"/>
              <a:gd name="connsiteY7" fmla="*/ 3822281 h 4558308"/>
              <a:gd name="connsiteX8" fmla="*/ 2131 w 10522594"/>
              <a:gd name="connsiteY8" fmla="*/ 756347 h 455830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167784 w 10517731"/>
              <a:gd name="connsiteY5" fmla="*/ 4547244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58308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509779" y="4557630"/>
                  <a:pt x="10167784" y="4547244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1BF40FC-D27E-474C-9BF2-21A68AB5A90D}"/>
              </a:ext>
            </a:extLst>
          </p:cNvPr>
          <p:cNvSpPr/>
          <p:nvPr/>
        </p:nvSpPr>
        <p:spPr>
          <a:xfrm>
            <a:off x="6400181" y="3399902"/>
            <a:ext cx="4138366" cy="2185214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FFFFFF"/>
              </a:highlight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C5D8BF-6BED-4583-B686-9E8D5A15A5C8}"/>
              </a:ext>
            </a:extLst>
          </p:cNvPr>
          <p:cNvSpPr/>
          <p:nvPr/>
        </p:nvSpPr>
        <p:spPr>
          <a:xfrm>
            <a:off x="1056640" y="549000"/>
            <a:ext cx="10099040" cy="114168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B9CC3-A72E-F1E1-A48E-72B5093E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49000"/>
            <a:ext cx="10119360" cy="1141688"/>
          </a:xfrm>
        </p:spPr>
        <p:txBody>
          <a:bodyPr/>
          <a:lstStyle/>
          <a:p>
            <a:pPr algn="ctr"/>
            <a:r>
              <a:rPr lang="ru-RU" dirty="0">
                <a:latin typeface="TT Travels Bold" panose="02000803040000020004" pitchFamily="2" charset="-52"/>
              </a:rPr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6B54F-E957-6170-E6C6-C5D3BCC7F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3114" y="2009342"/>
            <a:ext cx="9586089" cy="119106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400" kern="1000" dirty="0">
                <a:latin typeface="TT Travels Medium" panose="02000803030000020004" pitchFamily="2" charset="-52"/>
              </a:rPr>
              <a:t>Некоторые люди</a:t>
            </a:r>
            <a:r>
              <a:rPr lang="en-US" sz="2400" kern="1000" dirty="0">
                <a:latin typeface="TT Travels Medium" panose="02000803030000020004" pitchFamily="2" charset="-52"/>
              </a:rPr>
              <a:t>,</a:t>
            </a:r>
            <a:r>
              <a:rPr lang="ru-RU" sz="2400" kern="1000" dirty="0">
                <a:latin typeface="TT Travels Medium" panose="02000803030000020004" pitchFamily="2" charset="-52"/>
              </a:rPr>
              <a:t> находясь вдали от дома</a:t>
            </a:r>
            <a:r>
              <a:rPr lang="en-US" sz="2400" kern="1000">
                <a:latin typeface="TT Travels Medium" panose="02000803030000020004" pitchFamily="2" charset="-52"/>
              </a:rPr>
              <a:t>,</a:t>
            </a:r>
            <a:r>
              <a:rPr lang="ru-RU" sz="2400" kern="1000">
                <a:latin typeface="TT Travels Medium" panose="02000803030000020004" pitchFamily="2" charset="-52"/>
              </a:rPr>
              <a:t> </a:t>
            </a:r>
            <a:r>
              <a:rPr lang="ru-RU" sz="2400" kern="1000" dirty="0">
                <a:latin typeface="TT Travels Medium" panose="02000803030000020004" pitchFamily="2" charset="-52"/>
              </a:rPr>
              <a:t>не могут разогреть свою еду. Что приводит к отказу от домашних блюд в пользу </a:t>
            </a:r>
            <a:r>
              <a:rPr lang="en-US" sz="2400" kern="1000" dirty="0">
                <a:latin typeface="TT Travels Medium" panose="02000803030000020004" pitchFamily="2" charset="-52"/>
              </a:rPr>
              <a:t>fast-food </a:t>
            </a:r>
            <a:r>
              <a:rPr lang="ru-RU" sz="2400" kern="1000" dirty="0">
                <a:latin typeface="TT Travels Medium" panose="02000803030000020004" pitchFamily="2" charset="-52"/>
              </a:rPr>
              <a:t>и выпечки.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6C8DC-1F23-AD41-CE52-A9300DB95CE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3C34B-A073-E49C-47ED-8D8AD77F376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5288D-C387-4F7E-3156-ADE3FEEDFE9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753D44-E0EB-51C7-50A5-5B5580510471}"/>
              </a:ext>
            </a:extLst>
          </p:cNvPr>
          <p:cNvSpPr txBox="1"/>
          <p:nvPr/>
        </p:nvSpPr>
        <p:spPr>
          <a:xfrm>
            <a:off x="1314708" y="3294000"/>
            <a:ext cx="35311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TT Travels Medium" panose="02000803030000020004" pitchFamily="2" charset="-52"/>
              </a:rPr>
              <a:t>35%</a:t>
            </a:r>
            <a:r>
              <a:rPr lang="ru-RU" dirty="0">
                <a:latin typeface="TT Travels Medium" panose="02000803030000020004" pitchFamily="2" charset="-52"/>
              </a:rPr>
              <a:t> </a:t>
            </a:r>
            <a:r>
              <a:rPr lang="ru-RU" sz="2000" dirty="0">
                <a:latin typeface="TT Travels Medium" panose="02000803030000020004" pitchFamily="2" charset="-52"/>
              </a:rPr>
              <a:t>студентов </a:t>
            </a:r>
            <a:endParaRPr lang="en-US" sz="2000" dirty="0">
              <a:latin typeface="TT Travels Medium" panose="02000803030000020004" pitchFamily="2" charset="-52"/>
            </a:endParaRPr>
          </a:p>
          <a:p>
            <a:r>
              <a:rPr lang="ru-RU" sz="2000" dirty="0">
                <a:latin typeface="TT Travels Medium" panose="02000803030000020004" pitchFamily="2" charset="-52"/>
              </a:rPr>
              <a:t>страдают гастритом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71B627-3D84-51B7-EFBF-876CD87D4392}"/>
              </a:ext>
            </a:extLst>
          </p:cNvPr>
          <p:cNvSpPr txBox="1"/>
          <p:nvPr/>
        </p:nvSpPr>
        <p:spPr>
          <a:xfrm flipH="1">
            <a:off x="1313114" y="4400561"/>
            <a:ext cx="41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T Travels Medium" panose="02000803030000020004" pitchFamily="2" charset="-52"/>
              </a:rPr>
              <a:t>Примерно у </a:t>
            </a:r>
            <a:r>
              <a:rPr lang="ru-RU" sz="4000" dirty="0">
                <a:solidFill>
                  <a:srgbClr val="FF0000"/>
                </a:solidFill>
                <a:latin typeface="TT Travels Medium" panose="02000803030000020004" pitchFamily="2" charset="-52"/>
              </a:rPr>
              <a:t>15-20%</a:t>
            </a:r>
            <a:r>
              <a:rPr lang="ru-RU" sz="2000" dirty="0">
                <a:latin typeface="TT Travels Medium" panose="02000803030000020004" pitchFamily="2" charset="-52"/>
              </a:rPr>
              <a:t> россиян имеется какая либо стадия ожирения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B63B58-7A6F-03C9-FBB3-6938504942D5}"/>
              </a:ext>
            </a:extLst>
          </p:cNvPr>
          <p:cNvSpPr txBox="1"/>
          <p:nvPr/>
        </p:nvSpPr>
        <p:spPr>
          <a:xfrm>
            <a:off x="6657847" y="3200409"/>
            <a:ext cx="362303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sz="3200" dirty="0">
                <a:solidFill>
                  <a:srgbClr val="FF0000"/>
                </a:solidFill>
                <a:latin typeface="TT Travels Bold" panose="02000803040000020004" pitchFamily="2" charset="-52"/>
              </a:rPr>
              <a:t>Последствия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0000"/>
                </a:solidFill>
                <a:latin typeface="TT Travels Medium" panose="02000803030000020004" pitchFamily="2" charset="-52"/>
              </a:rPr>
              <a:t>Расстройство ЖКТ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0000"/>
                </a:solidFill>
                <a:latin typeface="TT Travels Medium" panose="02000803030000020004" pitchFamily="2" charset="-52"/>
              </a:rPr>
              <a:t>Ожирение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0000"/>
                </a:solidFill>
                <a:latin typeface="TT Travels Medium" panose="02000803030000020004" pitchFamily="2" charset="-52"/>
              </a:rPr>
              <a:t>Рак</a:t>
            </a:r>
          </a:p>
        </p:txBody>
      </p:sp>
    </p:spTree>
    <p:extLst>
      <p:ext uri="{BB962C8B-B14F-4D97-AF65-F5344CB8AC3E}">
        <p14:creationId xmlns:p14="http://schemas.microsoft.com/office/powerpoint/2010/main" val="2702477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F029B31-539B-4B90-AAAC-10DBD79E2BF8}"/>
              </a:ext>
            </a:extLst>
          </p:cNvPr>
          <p:cNvSpPr/>
          <p:nvPr/>
        </p:nvSpPr>
        <p:spPr>
          <a:xfrm>
            <a:off x="1056000" y="1769591"/>
            <a:ext cx="10080002" cy="4539409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C5D8BF-6BED-4583-B686-9E8D5A15A5C8}"/>
              </a:ext>
            </a:extLst>
          </p:cNvPr>
          <p:cNvSpPr/>
          <p:nvPr/>
        </p:nvSpPr>
        <p:spPr>
          <a:xfrm>
            <a:off x="1055999" y="549000"/>
            <a:ext cx="10080002" cy="114168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B9CC3-A72E-F1E1-A48E-72B5093E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998" y="549000"/>
            <a:ext cx="10080003" cy="1141688"/>
          </a:xfrm>
        </p:spPr>
        <p:txBody>
          <a:bodyPr/>
          <a:lstStyle/>
          <a:p>
            <a:pPr algn="ctr"/>
            <a:r>
              <a:rPr lang="ru-RU" dirty="0">
                <a:latin typeface="TT Travels Bold" panose="02000803040000020004" pitchFamily="2" charset="-52"/>
              </a:rPr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6B54F-E957-6170-E6C6-C5D3BCC7F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910" y="1948176"/>
            <a:ext cx="9017090" cy="105914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kern="1000" dirty="0">
                <a:latin typeface="TT Travels Medium" panose="02000803030000020004" pitchFamily="2" charset="-52"/>
              </a:rPr>
              <a:t>Портативное устройство для разогрева, </a:t>
            </a:r>
            <a:endParaRPr lang="en-US" sz="2400" kern="1000" dirty="0">
              <a:latin typeface="TT Travels Medium" panose="02000803030000020004" pitchFamily="2" charset="-5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400" kern="1000" dirty="0">
                <a:latin typeface="TT Travels Medium" panose="02000803030000020004" pitchFamily="2" charset="-52"/>
              </a:rPr>
              <a:t>которое позволит не зависеть от доступа к электросети.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400" kern="1000" dirty="0">
              <a:latin typeface="TT Travels Medium" panose="02000803030000020004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6C8DC-1F23-AD41-CE52-A9300DB95CE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3C34B-A073-E49C-47ED-8D8AD77F376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5288D-C387-4F7E-3156-ADE3FEEDFE9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86A18-8935-1EF3-A9E3-73E0C4813CF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F2D92A-7858-4BF7-AB84-0865B0E21CAE}"/>
              </a:ext>
            </a:extLst>
          </p:cNvPr>
          <p:cNvSpPr txBox="1"/>
          <p:nvPr/>
        </p:nvSpPr>
        <p:spPr>
          <a:xfrm>
            <a:off x="1820471" y="3330118"/>
            <a:ext cx="85955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TT Travels Bold" panose="02000803040000020004" pitchFamily="2" charset="-52"/>
              </a:rPr>
              <a:t>Позволяет </a:t>
            </a:r>
            <a:r>
              <a:rPr lang="ru-RU" sz="2400" dirty="0">
                <a:solidFill>
                  <a:srgbClr val="018F02"/>
                </a:solidFill>
                <a:latin typeface="TT Travels Bold" panose="02000803040000020004" pitchFamily="2" charset="-52"/>
              </a:rPr>
              <a:t>полноценно питаться горячей едой</a:t>
            </a:r>
            <a:endParaRPr lang="en-US" sz="2400" dirty="0">
              <a:solidFill>
                <a:srgbClr val="018F02"/>
              </a:solidFill>
              <a:latin typeface="TT Travels Bold" panose="02000803040000020004" pitchFamily="2" charset="-52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TT Travels Bold" panose="02000803040000020004" pitchFamily="2" charset="-52"/>
              </a:rPr>
              <a:t>в любой точке мира.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8F02"/>
                </a:solidFill>
                <a:latin typeface="TT Travels Bold" panose="02000803040000020004" pitchFamily="2" charset="-52"/>
              </a:rPr>
              <a:t>Экономит</a:t>
            </a:r>
            <a:r>
              <a:rPr lang="ru-RU" sz="2400" dirty="0">
                <a:latin typeface="TT Travels Bold" panose="02000803040000020004" pitchFamily="2" charset="-52"/>
              </a:rPr>
              <a:t> ваши финансы.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8F02"/>
                </a:solidFill>
                <a:latin typeface="TT Travels Bold" panose="02000803040000020004" pitchFamily="2" charset="-52"/>
              </a:rPr>
              <a:t>Уменьшает время</a:t>
            </a:r>
            <a:r>
              <a:rPr lang="en-US" sz="2400" dirty="0">
                <a:latin typeface="TT Travels Bold" panose="02000803040000020004" pitchFamily="2" charset="-52"/>
              </a:rPr>
              <a:t>,</a:t>
            </a:r>
            <a:r>
              <a:rPr lang="ru-RU" sz="2400" dirty="0">
                <a:latin typeface="TT Travels Bold" panose="02000803040000020004" pitchFamily="2" charset="-52"/>
              </a:rPr>
              <a:t> затраченное на прием пищи.</a:t>
            </a:r>
          </a:p>
          <a:p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131F3A2-8F8F-4436-811A-815767955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910" y="3376746"/>
            <a:ext cx="411329" cy="44363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0A515AA-1345-4CE5-B0C6-05808F99F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910" y="4471490"/>
            <a:ext cx="411329" cy="44363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B5ECFFB-8751-4307-94B8-E8F13CA72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910" y="5016104"/>
            <a:ext cx="411329" cy="44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20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F029B31-539B-4B90-AAAC-10DBD79E2BF8}"/>
              </a:ext>
            </a:extLst>
          </p:cNvPr>
          <p:cNvSpPr/>
          <p:nvPr/>
        </p:nvSpPr>
        <p:spPr>
          <a:xfrm>
            <a:off x="1050907" y="1752315"/>
            <a:ext cx="10080002" cy="4539409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C5D8BF-6BED-4583-B686-9E8D5A15A5C8}"/>
              </a:ext>
            </a:extLst>
          </p:cNvPr>
          <p:cNvSpPr/>
          <p:nvPr/>
        </p:nvSpPr>
        <p:spPr>
          <a:xfrm>
            <a:off x="1055999" y="549000"/>
            <a:ext cx="10080002" cy="114168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B9CC3-A72E-F1E1-A48E-72B5093E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998" y="549000"/>
            <a:ext cx="10080003" cy="1141688"/>
          </a:xfrm>
        </p:spPr>
        <p:txBody>
          <a:bodyPr/>
          <a:lstStyle/>
          <a:p>
            <a:pPr algn="ctr"/>
            <a:r>
              <a:rPr lang="ru-RU" dirty="0">
                <a:latin typeface="TT Travels Bold" panose="02000803040000020004" pitchFamily="2" charset="-52"/>
              </a:rPr>
              <a:t>Конкурентный анализ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6C8DC-1F23-AD41-CE52-A9300DB95CE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3C34B-A073-E49C-47ED-8D8AD77F376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5288D-C387-4F7E-3156-ADE3FEEDFE9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86A18-8935-1EF3-A9E3-73E0C4813CF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7" name="Объект 3">
            <a:extLst>
              <a:ext uri="{FF2B5EF4-FFF2-40B4-BE49-F238E27FC236}">
                <a16:creationId xmlns:a16="http://schemas.microsoft.com/office/drawing/2014/main" id="{30CE5AB2-C34B-4F65-99B6-041CBE57AD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6259821"/>
              </p:ext>
            </p:extLst>
          </p:nvPr>
        </p:nvGraphicFramePr>
        <p:xfrm>
          <a:off x="1647159" y="1870228"/>
          <a:ext cx="8887498" cy="430358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91983">
                  <a:extLst>
                    <a:ext uri="{9D8B030D-6E8A-4147-A177-3AD203B41FA5}">
                      <a16:colId xmlns:a16="http://schemas.microsoft.com/office/drawing/2014/main" val="4279812357"/>
                    </a:ext>
                  </a:extLst>
                </a:gridCol>
                <a:gridCol w="2294291">
                  <a:extLst>
                    <a:ext uri="{9D8B030D-6E8A-4147-A177-3AD203B41FA5}">
                      <a16:colId xmlns:a16="http://schemas.microsoft.com/office/drawing/2014/main" val="3942764435"/>
                    </a:ext>
                  </a:extLst>
                </a:gridCol>
                <a:gridCol w="2211244">
                  <a:extLst>
                    <a:ext uri="{9D8B030D-6E8A-4147-A177-3AD203B41FA5}">
                      <a16:colId xmlns:a16="http://schemas.microsoft.com/office/drawing/2014/main" val="3972214289"/>
                    </a:ext>
                  </a:extLst>
                </a:gridCol>
                <a:gridCol w="2189980">
                  <a:extLst>
                    <a:ext uri="{9D8B030D-6E8A-4147-A177-3AD203B41FA5}">
                      <a16:colId xmlns:a16="http://schemas.microsoft.com/office/drawing/2014/main" val="1191362238"/>
                    </a:ext>
                  </a:extLst>
                </a:gridCol>
              </a:tblGrid>
              <a:tr h="85329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00016" marR="100016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18F02"/>
                          </a:solidFill>
                          <a:latin typeface="TT Travels Bold" panose="02000803040000020004" pitchFamily="2" charset="-52"/>
                        </a:rPr>
                        <a:t>Наш продукт</a:t>
                      </a: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TT Travels DemiBold" panose="02000503030000020004" pitchFamily="2" charset="-52"/>
                        </a:rPr>
                        <a:t> Aqua Work C5</a:t>
                      </a:r>
                      <a:endParaRPr lang="en-US" sz="2000" b="1" i="0" kern="1200" dirty="0">
                        <a:solidFill>
                          <a:schemeClr val="tx1"/>
                        </a:solidFill>
                        <a:effectLst/>
                        <a:latin typeface="TT Travels DemiBold" panose="02000503030000020004" pitchFamily="2" charset="-52"/>
                        <a:ea typeface="+mn-ea"/>
                        <a:cs typeface="+mn-cs"/>
                      </a:endParaRP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TT Travels DemiBold" panose="02000503030000020004" pitchFamily="2" charset="-52"/>
                        </a:rPr>
                        <a:t>THE LUNCH Home</a:t>
                      </a:r>
                      <a:endParaRPr lang="ru-RU" sz="2000" dirty="0">
                        <a:solidFill>
                          <a:schemeClr val="tx1"/>
                        </a:solidFill>
                        <a:latin typeface="TT Travels DemiBold" panose="02000503030000020004" pitchFamily="2" charset="-52"/>
                      </a:endParaRP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911715"/>
                  </a:ext>
                </a:extLst>
              </a:tr>
              <a:tr h="1446893">
                <a:tc>
                  <a:txBody>
                    <a:bodyPr/>
                    <a:lstStyle/>
                    <a:p>
                      <a:r>
                        <a:rPr lang="ru-RU" sz="2000" kern="1100" spc="-70" baseline="0" dirty="0">
                          <a:latin typeface="TT Travels Medium" panose="02000803030000020004" pitchFamily="2" charset="-52"/>
                        </a:rPr>
                        <a:t>Электропитание</a:t>
                      </a:r>
                      <a:r>
                        <a:rPr lang="ru-RU" sz="2000" spc="-100" dirty="0"/>
                        <a:t> </a:t>
                      </a:r>
                    </a:p>
                  </a:txBody>
                  <a:tcPr marL="100016" marR="100016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T Travels Medium" panose="02000803030000020004" pitchFamily="2" charset="-52"/>
                        </a:rPr>
                        <a:t>Аккумулятор 10000</a:t>
                      </a:r>
                      <a:r>
                        <a:rPr lang="en-US" sz="2400" dirty="0">
                          <a:latin typeface="TT Travels Medium" panose="02000803030000020004" pitchFamily="2" charset="-52"/>
                        </a:rPr>
                        <a:t> mA/h</a:t>
                      </a:r>
                    </a:p>
                    <a:p>
                      <a:endParaRPr lang="ru-RU" sz="2400" dirty="0">
                        <a:latin typeface="TT Travels Medium" panose="02000803030000020004" pitchFamily="2" charset="-52"/>
                      </a:endParaRP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T Travels Medium" panose="02000803030000020004" pitchFamily="2" charset="-52"/>
                        </a:rPr>
                        <a:t>Сеть 12</a:t>
                      </a:r>
                      <a:r>
                        <a:rPr lang="en-US" sz="2400" dirty="0">
                          <a:latin typeface="TT Travels Medium" panose="02000803030000020004" pitchFamily="2" charset="-52"/>
                        </a:rPr>
                        <a:t>v</a:t>
                      </a:r>
                      <a:endParaRPr lang="ru-RU" sz="2400" dirty="0">
                        <a:latin typeface="TT Travels Medium" panose="02000803030000020004" pitchFamily="2" charset="-52"/>
                      </a:endParaRP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T Travels Medium" panose="02000803030000020004" pitchFamily="2" charset="-52"/>
                        </a:rPr>
                        <a:t>Сеть 220</a:t>
                      </a:r>
                      <a:r>
                        <a:rPr lang="en-US" sz="2400" dirty="0">
                          <a:latin typeface="TT Travels Medium" panose="02000803030000020004" pitchFamily="2" charset="-52"/>
                        </a:rPr>
                        <a:t>v</a:t>
                      </a:r>
                      <a:endParaRPr lang="ru-RU" sz="2400" dirty="0">
                        <a:latin typeface="TT Travels Medium" panose="02000803030000020004" pitchFamily="2" charset="-52"/>
                      </a:endParaRP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925242"/>
                  </a:ext>
                </a:extLst>
              </a:tr>
              <a:tr h="1001696">
                <a:tc>
                  <a:txBody>
                    <a:bodyPr/>
                    <a:lstStyle/>
                    <a:p>
                      <a:r>
                        <a:rPr lang="ru-RU" sz="2000" spc="-70" baseline="0" dirty="0">
                          <a:latin typeface="TT Travels Medium" panose="02000803030000020004" pitchFamily="2" charset="-52"/>
                        </a:rPr>
                        <a:t>Стоимость</a:t>
                      </a:r>
                    </a:p>
                  </a:txBody>
                  <a:tcPr marL="100016" marR="100016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T Travels Medium" panose="02000803030000020004" pitchFamily="2" charset="-52"/>
                        </a:rPr>
                        <a:t>6000 рублей</a:t>
                      </a: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T Travels Medium" panose="02000803030000020004" pitchFamily="2" charset="-52"/>
                        </a:rPr>
                        <a:t>2400</a:t>
                      </a:r>
                      <a:r>
                        <a:rPr lang="en-US" sz="2400" dirty="0">
                          <a:latin typeface="TT Travels Medium" panose="02000803030000020004" pitchFamily="2" charset="-52"/>
                        </a:rPr>
                        <a:t> </a:t>
                      </a:r>
                      <a:r>
                        <a:rPr lang="ru-RU" sz="2400" dirty="0">
                          <a:latin typeface="TT Travels Medium" panose="02000803030000020004" pitchFamily="2" charset="-52"/>
                        </a:rPr>
                        <a:t>рублей</a:t>
                      </a: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T Travels Medium" panose="02000803030000020004" pitchFamily="2" charset="-52"/>
                        </a:rPr>
                        <a:t>5500 рублей</a:t>
                      </a: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458258"/>
                  </a:ext>
                </a:extLst>
              </a:tr>
              <a:tr h="1001696">
                <a:tc>
                  <a:txBody>
                    <a:bodyPr/>
                    <a:lstStyle/>
                    <a:p>
                      <a:r>
                        <a:rPr lang="ru-RU" sz="2000" spc="-70" baseline="0" dirty="0">
                          <a:latin typeface="TT Travels Medium" panose="02000803030000020004" pitchFamily="2" charset="-52"/>
                        </a:rPr>
                        <a:t>Размеры</a:t>
                      </a:r>
                    </a:p>
                  </a:txBody>
                  <a:tcPr marL="100016" marR="100016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T Travels Medium" panose="02000803030000020004" pitchFamily="2" charset="-52"/>
                        </a:rPr>
                        <a:t>(</a:t>
                      </a:r>
                      <a:r>
                        <a:rPr lang="ru-RU" sz="2400" dirty="0">
                          <a:latin typeface="TT Travels Medium" panose="02000803030000020004" pitchFamily="2" charset="-52"/>
                        </a:rPr>
                        <a:t>25</a:t>
                      </a:r>
                      <a:r>
                        <a:rPr lang="en-US" sz="2400" dirty="0">
                          <a:latin typeface="TT Travels Medium" panose="02000803030000020004" pitchFamily="2" charset="-52"/>
                        </a:rPr>
                        <a:t>x15x6)</a:t>
                      </a:r>
                      <a:r>
                        <a:rPr lang="ru-RU" sz="2400" dirty="0">
                          <a:latin typeface="TT Travels Medium" panose="02000803030000020004" pitchFamily="2" charset="-52"/>
                        </a:rPr>
                        <a:t>см</a:t>
                      </a:r>
                    </a:p>
                    <a:p>
                      <a:r>
                        <a:rPr lang="ru-RU" sz="2400">
                          <a:latin typeface="TT Travels Medium" panose="02000803030000020004" pitchFamily="2" charset="-52"/>
                        </a:rPr>
                        <a:t>0.9 </a:t>
                      </a:r>
                      <a:r>
                        <a:rPr lang="ru-RU" sz="2400" dirty="0">
                          <a:latin typeface="TT Travels Medium" panose="02000803030000020004" pitchFamily="2" charset="-52"/>
                        </a:rPr>
                        <a:t>литра</a:t>
                      </a: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(2</a:t>
                      </a:r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x1</a:t>
                      </a:r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x1</a:t>
                      </a:r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.5)</a:t>
                      </a:r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см</a:t>
                      </a:r>
                    </a:p>
                    <a:p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1,05 литра</a:t>
                      </a:r>
                      <a:endParaRPr lang="en-US" sz="2400" b="0" i="0" kern="1200" dirty="0">
                        <a:solidFill>
                          <a:schemeClr val="dk1"/>
                        </a:solidFill>
                        <a:effectLst/>
                        <a:latin typeface="TT Travels Medium" panose="02000803030000020004"/>
                        <a:ea typeface="+mn-ea"/>
                        <a:cs typeface="+mn-cs"/>
                      </a:endParaRP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(24x17x11.5)</a:t>
                      </a:r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см</a:t>
                      </a:r>
                    </a:p>
                    <a:p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TT Travels Medium" panose="02000803030000020004"/>
                          <a:ea typeface="+mn-ea"/>
                          <a:cs typeface="+mn-cs"/>
                        </a:rPr>
                        <a:t>1 литр</a:t>
                      </a:r>
                      <a:endParaRPr lang="en-US" sz="2400" b="0" i="0" kern="1200" dirty="0">
                        <a:solidFill>
                          <a:schemeClr val="dk1"/>
                        </a:solidFill>
                        <a:effectLst/>
                        <a:latin typeface="TT Travels Medium" panose="02000803030000020004"/>
                        <a:ea typeface="+mn-ea"/>
                        <a:cs typeface="+mn-cs"/>
                      </a:endParaRPr>
                    </a:p>
                  </a:txBody>
                  <a:tcPr marL="100016" marR="10001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115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3373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F029B31-539B-4B90-AAAC-10DBD79E2BF8}"/>
              </a:ext>
            </a:extLst>
          </p:cNvPr>
          <p:cNvSpPr/>
          <p:nvPr/>
        </p:nvSpPr>
        <p:spPr>
          <a:xfrm>
            <a:off x="1055998" y="1773457"/>
            <a:ext cx="5040001" cy="2396685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C5D8BF-6BED-4583-B686-9E8D5A15A5C8}"/>
              </a:ext>
            </a:extLst>
          </p:cNvPr>
          <p:cNvSpPr/>
          <p:nvPr/>
        </p:nvSpPr>
        <p:spPr>
          <a:xfrm>
            <a:off x="1055999" y="549000"/>
            <a:ext cx="10080002" cy="114168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B9CC3-A72E-F1E1-A48E-72B5093E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998" y="549000"/>
            <a:ext cx="10080003" cy="1141688"/>
          </a:xfrm>
        </p:spPr>
        <p:txBody>
          <a:bodyPr/>
          <a:lstStyle/>
          <a:p>
            <a:pPr algn="ctr"/>
            <a:r>
              <a:rPr lang="ru-RU" dirty="0">
                <a:latin typeface="TT Travels Bold" panose="02000803040000020004" pitchFamily="2" charset="-52"/>
              </a:rPr>
              <a:t>Бизнес - модель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6C8DC-1F23-AD41-CE52-A9300DB95CE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3C34B-A073-E49C-47ED-8D8AD77F376F}"/>
              </a:ext>
            </a:extLst>
          </p:cNvPr>
          <p:cNvSpPr txBox="1"/>
          <p:nvPr/>
        </p:nvSpPr>
        <p:spPr>
          <a:xfrm>
            <a:off x="5903976" y="39690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5288D-C387-4F7E-3156-ADE3FEEDFE98}"/>
              </a:ext>
            </a:extLst>
          </p:cNvPr>
          <p:cNvSpPr txBox="1"/>
          <p:nvPr/>
        </p:nvSpPr>
        <p:spPr>
          <a:xfrm>
            <a:off x="6095999" y="39690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968E08-BC2F-432B-917B-E2FE78EE0BDF}"/>
              </a:ext>
            </a:extLst>
          </p:cNvPr>
          <p:cNvSpPr txBox="1"/>
          <p:nvPr/>
        </p:nvSpPr>
        <p:spPr>
          <a:xfrm>
            <a:off x="1253031" y="1925359"/>
            <a:ext cx="475296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T Travels Bold" panose="02000803040000020004" pitchFamily="2" charset="-52"/>
                <a:cs typeface="Times New Roman" panose="02020603050405020304" pitchFamily="18" charset="0"/>
              </a:rPr>
              <a:t>Формат использования продукта</a:t>
            </a:r>
            <a:endParaRPr lang="en-US" sz="2000" dirty="0">
              <a:solidFill>
                <a:schemeClr val="bg1"/>
              </a:solidFill>
              <a:latin typeface="TT Travels Bold" panose="02000803040000020004" pitchFamily="2" charset="-52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BA1407-2CAA-4027-A802-498A6A1B9CF0}"/>
              </a:ext>
            </a:extLst>
          </p:cNvPr>
          <p:cNvSpPr txBox="1"/>
          <p:nvPr/>
        </p:nvSpPr>
        <p:spPr>
          <a:xfrm>
            <a:off x="1253032" y="2690336"/>
            <a:ext cx="42974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T Travels Medium" panose="02000803030000020004" pitchFamily="2" charset="-52"/>
                <a:cs typeface="Times New Roman" panose="02020603050405020304" pitchFamily="18" charset="0"/>
              </a:rPr>
              <a:t>Индивидуальный подогрев пищи в любом месте в любое время</a:t>
            </a:r>
          </a:p>
          <a:p>
            <a:endParaRPr lang="ru-RU" dirty="0"/>
          </a:p>
        </p:txBody>
      </p:sp>
      <p:sp>
        <p:nvSpPr>
          <p:cNvPr id="15" name="Прямоугольник: скругленные углы 15">
            <a:extLst>
              <a:ext uri="{FF2B5EF4-FFF2-40B4-BE49-F238E27FC236}">
                <a16:creationId xmlns:a16="http://schemas.microsoft.com/office/drawing/2014/main" id="{36F81322-66B4-4FDF-AF6E-EB9D61D2E135}"/>
              </a:ext>
            </a:extLst>
          </p:cNvPr>
          <p:cNvSpPr/>
          <p:nvPr/>
        </p:nvSpPr>
        <p:spPr>
          <a:xfrm>
            <a:off x="1055998" y="4270023"/>
            <a:ext cx="5040001" cy="2038978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F7ABBB-A66B-4483-9EAC-CA610636DC7C}"/>
              </a:ext>
            </a:extLst>
          </p:cNvPr>
          <p:cNvSpPr txBox="1"/>
          <p:nvPr/>
        </p:nvSpPr>
        <p:spPr>
          <a:xfrm>
            <a:off x="1253031" y="4490204"/>
            <a:ext cx="46666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T Travels Bold" panose="02000803040000020004" pitchFamily="2" charset="-52"/>
                <a:cs typeface="Times New Roman" panose="02020603050405020304" pitchFamily="18" charset="0"/>
              </a:rPr>
              <a:t>Монетизация</a:t>
            </a:r>
            <a:endParaRPr lang="en-US" sz="2000" dirty="0">
              <a:solidFill>
                <a:schemeClr val="bg1"/>
              </a:solidFill>
              <a:latin typeface="TT Travels Bold" panose="02000803040000020004" pitchFamily="2" charset="-52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0C0AC0-9BFB-4EDE-B162-7669B9C85D3E}"/>
              </a:ext>
            </a:extLst>
          </p:cNvPr>
          <p:cNvSpPr txBox="1"/>
          <p:nvPr/>
        </p:nvSpPr>
        <p:spPr>
          <a:xfrm>
            <a:off x="1253031" y="5033277"/>
            <a:ext cx="4666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T Travels Medium" panose="02000803030000020004" pitchFamily="2" charset="-52"/>
              </a:rPr>
              <a:t>Прибыль от продаж устройства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AB5982D-B2D5-4D05-BDCB-D32A639EA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791" y="2053023"/>
            <a:ext cx="411329" cy="4436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24F76E7-A137-415B-B186-55EED96B1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834" y="4454334"/>
            <a:ext cx="649247" cy="649247"/>
          </a:xfrm>
          <a:prstGeom prst="rect">
            <a:avLst/>
          </a:prstGeom>
        </p:spPr>
      </p:pic>
      <p:sp>
        <p:nvSpPr>
          <p:cNvPr id="21" name="Прямоугольник: скругленные углы 15">
            <a:extLst>
              <a:ext uri="{FF2B5EF4-FFF2-40B4-BE49-F238E27FC236}">
                <a16:creationId xmlns:a16="http://schemas.microsoft.com/office/drawing/2014/main" id="{242A8824-6444-4E36-AF30-8A5748CBE36A}"/>
              </a:ext>
            </a:extLst>
          </p:cNvPr>
          <p:cNvSpPr/>
          <p:nvPr/>
        </p:nvSpPr>
        <p:spPr>
          <a:xfrm>
            <a:off x="6198024" y="1770979"/>
            <a:ext cx="4937978" cy="3112421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595DF4-8AD4-4865-95DC-C7C7F8E3B55D}"/>
              </a:ext>
            </a:extLst>
          </p:cNvPr>
          <p:cNvSpPr txBox="1"/>
          <p:nvPr/>
        </p:nvSpPr>
        <p:spPr>
          <a:xfrm>
            <a:off x="6411000" y="2429494"/>
            <a:ext cx="440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T Travels Medium" panose="02000803030000020004" pitchFamily="2" charset="-52"/>
              </a:rPr>
              <a:t>Авито</a:t>
            </a:r>
            <a:r>
              <a:rPr lang="ru-RU" sz="2000" dirty="0">
                <a:latin typeface="TT Travels Medium" panose="02000803030000020004" pitchFamily="2" charset="-52"/>
              </a:rPr>
              <a:t>, </a:t>
            </a:r>
            <a:r>
              <a:rPr lang="ru-RU" sz="2000" dirty="0" err="1">
                <a:latin typeface="TT Travels Medium" panose="02000803030000020004" pitchFamily="2" charset="-52"/>
              </a:rPr>
              <a:t>соц.сети</a:t>
            </a:r>
            <a:r>
              <a:rPr lang="ru-RU" sz="2000" dirty="0">
                <a:latin typeface="TT Travels Medium" panose="02000803030000020004" pitchFamily="2" charset="-52"/>
              </a:rPr>
              <a:t> (ВК, </a:t>
            </a:r>
            <a:r>
              <a:rPr lang="en-US" sz="2000" dirty="0">
                <a:latin typeface="TT Travels Medium" panose="02000803030000020004" pitchFamily="2" charset="-52"/>
              </a:rPr>
              <a:t>telegram) </a:t>
            </a:r>
            <a:r>
              <a:rPr lang="ru-RU" sz="2000" dirty="0">
                <a:latin typeface="TT Travels Medium" panose="02000803030000020004" pitchFamily="2" charset="-52"/>
              </a:rPr>
              <a:t>маркетплейсы (</a:t>
            </a:r>
            <a:r>
              <a:rPr lang="en-US" sz="2000" dirty="0" err="1">
                <a:latin typeface="TT Travels Medium" panose="02000803030000020004" pitchFamily="2" charset="-52"/>
              </a:rPr>
              <a:t>Galamart</a:t>
            </a:r>
            <a:r>
              <a:rPr lang="en-US" sz="2000" dirty="0">
                <a:latin typeface="TT Travels Medium" panose="02000803030000020004" pitchFamily="2" charset="-52"/>
              </a:rPr>
              <a:t>, Ozon, </a:t>
            </a:r>
            <a:r>
              <a:rPr lang="en-US" sz="2000" dirty="0" err="1">
                <a:latin typeface="TT Travels Medium" panose="02000803030000020004" pitchFamily="2" charset="-52"/>
              </a:rPr>
              <a:t>Wildberries</a:t>
            </a:r>
            <a:r>
              <a:rPr lang="en-US" sz="2000" dirty="0">
                <a:latin typeface="TT Travels Medium" panose="02000803030000020004" pitchFamily="2" charset="-52"/>
              </a:rPr>
              <a:t>)</a:t>
            </a:r>
          </a:p>
        </p:txBody>
      </p:sp>
      <p:sp>
        <p:nvSpPr>
          <p:cNvPr id="24" name="Прямоугольник: скругленные углы 15">
            <a:extLst>
              <a:ext uri="{FF2B5EF4-FFF2-40B4-BE49-F238E27FC236}">
                <a16:creationId xmlns:a16="http://schemas.microsoft.com/office/drawing/2014/main" id="{92077D26-6140-4ED6-9E32-2E57CF5C6BE6}"/>
              </a:ext>
            </a:extLst>
          </p:cNvPr>
          <p:cNvSpPr/>
          <p:nvPr/>
        </p:nvSpPr>
        <p:spPr>
          <a:xfrm>
            <a:off x="6198024" y="4963691"/>
            <a:ext cx="4946725" cy="1345310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800" dirty="0">
              <a:solidFill>
                <a:schemeClr val="tx1"/>
              </a:solidFill>
              <a:latin typeface="TT Travels Medium" panose="02000803030000020004" pitchFamily="2" charset="-52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52ABFC-AB42-49AD-AA82-E286E45109D0}"/>
              </a:ext>
            </a:extLst>
          </p:cNvPr>
          <p:cNvSpPr txBox="1"/>
          <p:nvPr/>
        </p:nvSpPr>
        <p:spPr>
          <a:xfrm>
            <a:off x="6333703" y="5103581"/>
            <a:ext cx="4666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T Travels Bold" panose="02000803040000020004" pitchFamily="2" charset="-52"/>
                <a:cs typeface="Times New Roman" panose="02020603050405020304" pitchFamily="18" charset="0"/>
              </a:rPr>
              <a:t>Текущие клиенты: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5D828D-5EBF-4F1D-BA42-91697A90F2D3}"/>
              </a:ext>
            </a:extLst>
          </p:cNvPr>
          <p:cNvSpPr txBox="1"/>
          <p:nvPr/>
        </p:nvSpPr>
        <p:spPr>
          <a:xfrm>
            <a:off x="6333702" y="5603660"/>
            <a:ext cx="45322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T Travels Medium" panose="02000803030000020004" pitchFamily="2" charset="-52"/>
                <a:cs typeface="Times New Roman" panose="02020603050405020304" pitchFamily="18" charset="0"/>
              </a:rPr>
              <a:t>Пока что отсутствуют </a:t>
            </a:r>
          </a:p>
          <a:p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36EF7E2-4E23-4CFE-8D6A-09938BA7CFB4}"/>
              </a:ext>
            </a:extLst>
          </p:cNvPr>
          <p:cNvSpPr txBox="1"/>
          <p:nvPr/>
        </p:nvSpPr>
        <p:spPr>
          <a:xfrm>
            <a:off x="6456000" y="1971535"/>
            <a:ext cx="346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T Travels Bold" panose="02000803040000020004" pitchFamily="2" charset="-52"/>
              </a:rPr>
              <a:t>Каналы продаж: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F3AE46F-B180-49DB-BAA6-314BFB5D13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9" t="9736" r="20106" b="15389"/>
          <a:stretch/>
        </p:blipFill>
        <p:spPr bwMode="auto">
          <a:xfrm>
            <a:off x="6457578" y="3454015"/>
            <a:ext cx="739518" cy="72938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BB13B2F-9D35-409F-8BDA-3979900F86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0" t="2598" r="24308"/>
          <a:stretch/>
        </p:blipFill>
        <p:spPr bwMode="auto">
          <a:xfrm>
            <a:off x="7350705" y="3448948"/>
            <a:ext cx="719999" cy="729631"/>
          </a:xfrm>
          <a:prstGeom prst="roundRect">
            <a:avLst>
              <a:gd name="adj" fmla="val 2301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98471FD6-3BD5-4D7E-98EA-C10A098E3A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3" t="9576" r="20180" b="10295"/>
          <a:stretch/>
        </p:blipFill>
        <p:spPr bwMode="auto">
          <a:xfrm>
            <a:off x="8265206" y="3453763"/>
            <a:ext cx="719999" cy="719999"/>
          </a:xfrm>
          <a:prstGeom prst="roundRect">
            <a:avLst>
              <a:gd name="adj" fmla="val 2423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C218F68-1FE8-4CE0-9CCD-E37865CCA0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6000" y="4356727"/>
            <a:ext cx="1530000" cy="332273"/>
          </a:xfrm>
          <a:prstGeom prst="rect">
            <a:avLst/>
          </a:prstGeom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5E545ABF-27A1-4074-81FF-B40553F44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0" t="16060" r="31813" b="15978"/>
          <a:stretch/>
        </p:blipFill>
        <p:spPr bwMode="auto">
          <a:xfrm>
            <a:off x="9176968" y="3456059"/>
            <a:ext cx="739518" cy="720749"/>
          </a:xfrm>
          <a:prstGeom prst="roundRect">
            <a:avLst>
              <a:gd name="adj" fmla="val 2160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BE30C173-7570-481C-8337-178FD231E9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9" t="15846" r="20390" b="20829"/>
          <a:stretch/>
        </p:blipFill>
        <p:spPr bwMode="auto">
          <a:xfrm>
            <a:off x="10133598" y="3457829"/>
            <a:ext cx="720750" cy="720750"/>
          </a:xfrm>
          <a:prstGeom prst="roundRect">
            <a:avLst>
              <a:gd name="adj" fmla="val 2088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118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F029B31-539B-4B90-AAAC-10DBD79E2BF8}"/>
              </a:ext>
            </a:extLst>
          </p:cNvPr>
          <p:cNvSpPr/>
          <p:nvPr/>
        </p:nvSpPr>
        <p:spPr>
          <a:xfrm>
            <a:off x="1050907" y="1752315"/>
            <a:ext cx="10080002" cy="4539409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C5D8BF-6BED-4583-B686-9E8D5A15A5C8}"/>
              </a:ext>
            </a:extLst>
          </p:cNvPr>
          <p:cNvSpPr/>
          <p:nvPr/>
        </p:nvSpPr>
        <p:spPr>
          <a:xfrm>
            <a:off x="1055999" y="549000"/>
            <a:ext cx="10080002" cy="114168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B9CC3-A72E-F1E1-A48E-72B5093E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998" y="549000"/>
            <a:ext cx="10080003" cy="1141688"/>
          </a:xfrm>
        </p:spPr>
        <p:txBody>
          <a:bodyPr/>
          <a:lstStyle/>
          <a:p>
            <a:pPr algn="ctr"/>
            <a:r>
              <a:rPr lang="ru-RU" dirty="0">
                <a:latin typeface="TT Travels Bold" panose="02000803040000020004" pitchFamily="2" charset="-52"/>
              </a:rPr>
              <a:t>Анализ рынка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6C8DC-1F23-AD41-CE52-A9300DB95CE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3C34B-A073-E49C-47ED-8D8AD77F376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5288D-C387-4F7E-3156-ADE3FEEDFE9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86A18-8935-1EF3-A9E3-73E0C4813CF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Rectangle 66">
            <a:extLst>
              <a:ext uri="{FF2B5EF4-FFF2-40B4-BE49-F238E27FC236}">
                <a16:creationId xmlns:a16="http://schemas.microsoft.com/office/drawing/2014/main" id="{AD819A78-174B-487D-BB2C-487957DA37F4}"/>
              </a:ext>
            </a:extLst>
          </p:cNvPr>
          <p:cNvSpPr/>
          <p:nvPr/>
        </p:nvSpPr>
        <p:spPr>
          <a:xfrm>
            <a:off x="7041000" y="2431783"/>
            <a:ext cx="3643946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TT Travels Medium" panose="02000803030000020004" pitchFamily="2" charset="-52"/>
                <a:cs typeface="Segoe UI" panose="020B0502040204020203" pitchFamily="34" charset="0"/>
              </a:rPr>
              <a:t>Total Available Market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DCDB7B-F999-4183-A4D9-1BEC44463A33}"/>
              </a:ext>
            </a:extLst>
          </p:cNvPr>
          <p:cNvSpPr txBox="1"/>
          <p:nvPr/>
        </p:nvSpPr>
        <p:spPr>
          <a:xfrm>
            <a:off x="7041000" y="3720698"/>
            <a:ext cx="302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T Travels Medium" panose="02000803030000020004" pitchFamily="2" charset="-52"/>
              </a:rPr>
              <a:t>2.6 </a:t>
            </a:r>
            <a:r>
              <a:rPr lang="ru-RU" sz="2400" dirty="0" err="1">
                <a:latin typeface="TT Travels Medium" panose="02000803030000020004" pitchFamily="2" charset="-52"/>
              </a:rPr>
              <a:t>трл</a:t>
            </a:r>
            <a:r>
              <a:rPr lang="ru-RU" sz="2400" dirty="0">
                <a:latin typeface="TT Travels Medium" panose="02000803030000020004" pitchFamily="2" charset="-52"/>
              </a:rPr>
              <a:t>. рублей </a:t>
            </a:r>
          </a:p>
        </p:txBody>
      </p:sp>
      <p:sp>
        <p:nvSpPr>
          <p:cNvPr id="15" name="Rectangle 78">
            <a:extLst>
              <a:ext uri="{FF2B5EF4-FFF2-40B4-BE49-F238E27FC236}">
                <a16:creationId xmlns:a16="http://schemas.microsoft.com/office/drawing/2014/main" id="{BBED2F1F-61B5-4E83-8953-0B0C728BE2AD}"/>
              </a:ext>
            </a:extLst>
          </p:cNvPr>
          <p:cNvSpPr/>
          <p:nvPr/>
        </p:nvSpPr>
        <p:spPr>
          <a:xfrm>
            <a:off x="7046840" y="5004359"/>
            <a:ext cx="302473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TT Travels Medium" panose="02000803030000020004" pitchFamily="2" charset="-52"/>
                <a:cs typeface="Segoe UI" panose="020B0502040204020203" pitchFamily="34" charset="0"/>
              </a:rPr>
              <a:t>2.16 млрд. рублей</a:t>
            </a:r>
            <a:r>
              <a:rPr lang="ru-RU" sz="1600" dirty="0">
                <a:latin typeface="TT Travels Medium" panose="02000803030000020004" pitchFamily="2" charset="-52"/>
                <a:cs typeface="Segoe UI" panose="020B0502040204020203" pitchFamily="34" charset="0"/>
              </a:rPr>
              <a:t> </a:t>
            </a:r>
            <a:endParaRPr lang="en-US" sz="1600" dirty="0">
              <a:latin typeface="TT Travels Medium" panose="02000803030000020004" pitchFamily="2" charset="-52"/>
              <a:cs typeface="Segoe UI" panose="020B0502040204020203" pitchFamily="34" charset="0"/>
            </a:endParaRPr>
          </a:p>
        </p:txBody>
      </p:sp>
      <p:sp>
        <p:nvSpPr>
          <p:cNvPr id="18" name="Rectangle 78">
            <a:extLst>
              <a:ext uri="{FF2B5EF4-FFF2-40B4-BE49-F238E27FC236}">
                <a16:creationId xmlns:a16="http://schemas.microsoft.com/office/drawing/2014/main" id="{C98D79AB-9E41-419C-9C42-A346D3FAD8CB}"/>
              </a:ext>
            </a:extLst>
          </p:cNvPr>
          <p:cNvSpPr/>
          <p:nvPr/>
        </p:nvSpPr>
        <p:spPr>
          <a:xfrm>
            <a:off x="5826000" y="5006658"/>
            <a:ext cx="963725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TT Travels Bold" panose="02000803040000020004" pitchFamily="2" charset="-52"/>
                <a:ea typeface="Segoe UI" panose="020B0502040204020203" pitchFamily="34" charset="0"/>
                <a:cs typeface="Segoe UI" panose="020B0502040204020203" pitchFamily="34" charset="0"/>
              </a:rPr>
              <a:t>SOM</a:t>
            </a:r>
            <a:endParaRPr lang="en-US" sz="2400" dirty="0">
              <a:latin typeface="TT Travels Bold" panose="02000803040000020004" pitchFamily="2" charset="-52"/>
              <a:cs typeface="Segoe UI" panose="020B0502040204020203" pitchFamily="34" charset="0"/>
            </a:endParaRPr>
          </a:p>
        </p:txBody>
      </p:sp>
      <p:sp>
        <p:nvSpPr>
          <p:cNvPr id="19" name="Rectangle 78">
            <a:extLst>
              <a:ext uri="{FF2B5EF4-FFF2-40B4-BE49-F238E27FC236}">
                <a16:creationId xmlns:a16="http://schemas.microsoft.com/office/drawing/2014/main" id="{3F0556A2-2F15-4E8C-AD11-A69E82752042}"/>
              </a:ext>
            </a:extLst>
          </p:cNvPr>
          <p:cNvSpPr/>
          <p:nvPr/>
        </p:nvSpPr>
        <p:spPr>
          <a:xfrm>
            <a:off x="5826000" y="3716994"/>
            <a:ext cx="939681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TT Travels Bold" panose="02000803040000020004" pitchFamily="2" charset="-52"/>
                <a:ea typeface="Segoe UI" panose="020B0502040204020203" pitchFamily="34" charset="0"/>
                <a:cs typeface="Segoe UI" panose="020B0502040204020203" pitchFamily="34" charset="0"/>
              </a:rPr>
              <a:t>SAM</a:t>
            </a:r>
            <a:endParaRPr lang="en-US" sz="2400" dirty="0">
              <a:latin typeface="TT Travels Bold" panose="02000803040000020004" pitchFamily="2" charset="-52"/>
              <a:cs typeface="Segoe UI" panose="020B0502040204020203" pitchFamily="34" charset="0"/>
            </a:endParaRPr>
          </a:p>
        </p:txBody>
      </p:sp>
      <p:sp>
        <p:nvSpPr>
          <p:cNvPr id="20" name="Rectangle 78">
            <a:extLst>
              <a:ext uri="{FF2B5EF4-FFF2-40B4-BE49-F238E27FC236}">
                <a16:creationId xmlns:a16="http://schemas.microsoft.com/office/drawing/2014/main" id="{6724086F-9FF0-4BA7-8AC4-BC4165DC99AE}"/>
              </a:ext>
            </a:extLst>
          </p:cNvPr>
          <p:cNvSpPr/>
          <p:nvPr/>
        </p:nvSpPr>
        <p:spPr>
          <a:xfrm>
            <a:off x="5870884" y="2431783"/>
            <a:ext cx="918841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TT Travels Bold" panose="02000803040000020004" pitchFamily="2" charset="-52"/>
                <a:ea typeface="Segoe UI" panose="020B0502040204020203" pitchFamily="34" charset="0"/>
                <a:cs typeface="Segoe UI" panose="020B0502040204020203" pitchFamily="34" charset="0"/>
              </a:rPr>
              <a:t>TAM</a:t>
            </a:r>
            <a:endParaRPr lang="en-US" sz="2400" dirty="0">
              <a:latin typeface="TT Travels Bold" panose="02000803040000020004" pitchFamily="2" charset="-52"/>
              <a:cs typeface="Segoe UI" panose="020B0502040204020203" pitchFamily="34" charset="0"/>
            </a:endParaRPr>
          </a:p>
        </p:txBody>
      </p:sp>
      <p:sp>
        <p:nvSpPr>
          <p:cNvPr id="21" name="Google Shape;84;p17">
            <a:extLst>
              <a:ext uri="{FF2B5EF4-FFF2-40B4-BE49-F238E27FC236}">
                <a16:creationId xmlns:a16="http://schemas.microsoft.com/office/drawing/2014/main" id="{E3AC7174-1915-4681-96F6-0E3DA1F2799D}"/>
              </a:ext>
            </a:extLst>
          </p:cNvPr>
          <p:cNvSpPr/>
          <p:nvPr/>
        </p:nvSpPr>
        <p:spPr>
          <a:xfrm>
            <a:off x="1872930" y="2328494"/>
            <a:ext cx="3381822" cy="3381824"/>
          </a:xfrm>
          <a:prstGeom prst="ellipse">
            <a:avLst/>
          </a:prstGeom>
          <a:gradFill flip="none" rotWithShape="1">
            <a:gsLst>
              <a:gs pos="60000">
                <a:srgbClr val="009CD9"/>
              </a:gs>
              <a:gs pos="25000">
                <a:schemeClr val="accent1"/>
              </a:gs>
              <a:gs pos="100000">
                <a:srgbClr val="00D8FF"/>
              </a:gs>
            </a:gsLst>
            <a:lin ang="16200000" scaled="0"/>
            <a:tileRect/>
          </a:gradFill>
          <a:ln>
            <a:noFill/>
          </a:ln>
          <a:effectLst>
            <a:outerShdw blurRad="571500" dist="381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4" name="Google Shape;86;p17">
            <a:extLst>
              <a:ext uri="{FF2B5EF4-FFF2-40B4-BE49-F238E27FC236}">
                <a16:creationId xmlns:a16="http://schemas.microsoft.com/office/drawing/2014/main" id="{F69E2C57-CA92-4302-A87E-C88D6A173219}"/>
              </a:ext>
            </a:extLst>
          </p:cNvPr>
          <p:cNvSpPr/>
          <p:nvPr/>
        </p:nvSpPr>
        <p:spPr>
          <a:xfrm rot="17629694">
            <a:off x="2277443" y="3083349"/>
            <a:ext cx="2626968" cy="2626969"/>
          </a:xfrm>
          <a:prstGeom prst="ellipse">
            <a:avLst/>
          </a:prstGeom>
          <a:solidFill>
            <a:srgbClr val="2779B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/>
          </a:p>
        </p:txBody>
      </p:sp>
      <p:sp>
        <p:nvSpPr>
          <p:cNvPr id="23" name="Google Shape;86;p17">
            <a:extLst>
              <a:ext uri="{FF2B5EF4-FFF2-40B4-BE49-F238E27FC236}">
                <a16:creationId xmlns:a16="http://schemas.microsoft.com/office/drawing/2014/main" id="{853E7F2D-8E0E-40F9-A301-1A5B0B48B546}"/>
              </a:ext>
            </a:extLst>
          </p:cNvPr>
          <p:cNvSpPr/>
          <p:nvPr/>
        </p:nvSpPr>
        <p:spPr>
          <a:xfrm rot="631894">
            <a:off x="2683367" y="3884891"/>
            <a:ext cx="1825426" cy="182542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rgbClr val="47CAFF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/>
          </a:p>
        </p:txBody>
      </p:sp>
      <p:cxnSp>
        <p:nvCxnSpPr>
          <p:cNvPr id="26" name="Google Shape;92;p17">
            <a:extLst>
              <a:ext uri="{FF2B5EF4-FFF2-40B4-BE49-F238E27FC236}">
                <a16:creationId xmlns:a16="http://schemas.microsoft.com/office/drawing/2014/main" id="{79A308FA-B1DF-42C8-AE27-580FF4B77C20}"/>
              </a:ext>
            </a:extLst>
          </p:cNvPr>
          <p:cNvCxnSpPr>
            <a:cxnSpLocks/>
          </p:cNvCxnSpPr>
          <p:nvPr/>
        </p:nvCxnSpPr>
        <p:spPr>
          <a:xfrm>
            <a:off x="4228790" y="3924000"/>
            <a:ext cx="1345837" cy="0"/>
          </a:xfrm>
          <a:prstGeom prst="straightConnector1">
            <a:avLst/>
          </a:prstGeom>
          <a:noFill/>
          <a:ln w="12700" cap="flat" cmpd="sng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Google Shape;92;p17">
            <a:extLst>
              <a:ext uri="{FF2B5EF4-FFF2-40B4-BE49-F238E27FC236}">
                <a16:creationId xmlns:a16="http://schemas.microsoft.com/office/drawing/2014/main" id="{D3226C86-24B0-4709-A386-3BE3202E0B0E}"/>
              </a:ext>
            </a:extLst>
          </p:cNvPr>
          <p:cNvCxnSpPr>
            <a:cxnSpLocks/>
          </p:cNvCxnSpPr>
          <p:nvPr/>
        </p:nvCxnSpPr>
        <p:spPr>
          <a:xfrm>
            <a:off x="4206000" y="5184000"/>
            <a:ext cx="1345837" cy="0"/>
          </a:xfrm>
          <a:prstGeom prst="straightConnector1">
            <a:avLst/>
          </a:prstGeom>
          <a:noFill/>
          <a:ln w="12700" cap="flat" cmpd="sng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Google Shape;92;p17">
            <a:extLst>
              <a:ext uri="{FF2B5EF4-FFF2-40B4-BE49-F238E27FC236}">
                <a16:creationId xmlns:a16="http://schemas.microsoft.com/office/drawing/2014/main" id="{8194F4A8-CD2D-4EA5-B824-B5E39B7EF2F0}"/>
              </a:ext>
            </a:extLst>
          </p:cNvPr>
          <p:cNvCxnSpPr>
            <a:cxnSpLocks/>
          </p:cNvCxnSpPr>
          <p:nvPr/>
        </p:nvCxnSpPr>
        <p:spPr>
          <a:xfrm>
            <a:off x="4245792" y="2651366"/>
            <a:ext cx="1345837" cy="0"/>
          </a:xfrm>
          <a:prstGeom prst="straightConnector1">
            <a:avLst/>
          </a:prstGeom>
          <a:noFill/>
          <a:ln w="12700" cap="flat" cmpd="sng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176202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F029B31-539B-4B90-AAAC-10DBD79E2BF8}"/>
              </a:ext>
            </a:extLst>
          </p:cNvPr>
          <p:cNvSpPr/>
          <p:nvPr/>
        </p:nvSpPr>
        <p:spPr>
          <a:xfrm>
            <a:off x="2894719" y="1101019"/>
            <a:ext cx="3105001" cy="2213420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C5D8BF-6BED-4583-B686-9E8D5A15A5C8}"/>
              </a:ext>
            </a:extLst>
          </p:cNvPr>
          <p:cNvSpPr/>
          <p:nvPr/>
        </p:nvSpPr>
        <p:spPr>
          <a:xfrm>
            <a:off x="704200" y="417013"/>
            <a:ext cx="2454929" cy="55668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B9CC3-A72E-F1E1-A48E-72B5093E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9" y="417013"/>
            <a:ext cx="2454929" cy="5566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T Travels Bold" panose="02000803040000020004" pitchFamily="2" charset="-52"/>
              </a:rPr>
              <a:t>Hustler</a:t>
            </a:r>
            <a:endParaRPr lang="ru-RU" dirty="0">
              <a:latin typeface="TT Travels Bold" panose="02000803040000020004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6C8DC-1F23-AD41-CE52-A9300DB95CEF}"/>
              </a:ext>
            </a:extLst>
          </p:cNvPr>
          <p:cNvSpPr txBox="1"/>
          <p:nvPr/>
        </p:nvSpPr>
        <p:spPr>
          <a:xfrm>
            <a:off x="5991520" y="3440338"/>
            <a:ext cx="563336" cy="445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3C34B-A073-E49C-47ED-8D8AD77F376F}"/>
              </a:ext>
            </a:extLst>
          </p:cNvPr>
          <p:cNvSpPr txBox="1"/>
          <p:nvPr/>
        </p:nvSpPr>
        <p:spPr>
          <a:xfrm>
            <a:off x="5991520" y="3440338"/>
            <a:ext cx="563336" cy="445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5288D-C387-4F7E-3156-ADE3FEEDFE98}"/>
              </a:ext>
            </a:extLst>
          </p:cNvPr>
          <p:cNvSpPr txBox="1"/>
          <p:nvPr/>
        </p:nvSpPr>
        <p:spPr>
          <a:xfrm>
            <a:off x="5991520" y="3440338"/>
            <a:ext cx="563336" cy="445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86A18-8935-1EF3-A9E3-73E0C4813CF8}"/>
              </a:ext>
            </a:extLst>
          </p:cNvPr>
          <p:cNvSpPr txBox="1"/>
          <p:nvPr/>
        </p:nvSpPr>
        <p:spPr>
          <a:xfrm>
            <a:off x="5991520" y="3440338"/>
            <a:ext cx="563336" cy="445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4B9B49FE-7FE4-4743-A36F-904F60A40C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1" t="8340" r="33480" b="52521"/>
          <a:stretch/>
        </p:blipFill>
        <p:spPr bwMode="auto">
          <a:xfrm>
            <a:off x="794200" y="1055439"/>
            <a:ext cx="1844566" cy="2273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C6FF8B6-2E76-4FEB-A71A-908F0044A626}"/>
              </a:ext>
            </a:extLst>
          </p:cNvPr>
          <p:cNvSpPr txBox="1"/>
          <p:nvPr/>
        </p:nvSpPr>
        <p:spPr>
          <a:xfrm>
            <a:off x="2950167" y="1133680"/>
            <a:ext cx="30495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T Travels Bold" panose="02000803040000020004" pitchFamily="2" charset="-52"/>
              </a:rPr>
              <a:t>Петров Даниил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353C6A-BCBA-4557-AB15-FEDCAC494F4F}"/>
              </a:ext>
            </a:extLst>
          </p:cNvPr>
          <p:cNvSpPr txBox="1"/>
          <p:nvPr/>
        </p:nvSpPr>
        <p:spPr>
          <a:xfrm>
            <a:off x="2958365" y="1649246"/>
            <a:ext cx="3000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T Travels Bold" panose="02000803040000020004" pitchFamily="2" charset="-52"/>
              </a:rPr>
              <a:t>Руководитель разработки</a:t>
            </a:r>
            <a:r>
              <a:rPr lang="en-US" dirty="0">
                <a:latin typeface="TT Travels Bold" panose="02000803040000020004" pitchFamily="2" charset="-52"/>
              </a:rPr>
              <a:t> </a:t>
            </a:r>
            <a:endParaRPr lang="ru-RU" dirty="0">
              <a:latin typeface="TT Travels Bold" panose="02000803040000020004" pitchFamily="2" charset="-52"/>
            </a:endParaRPr>
          </a:p>
          <a:p>
            <a:r>
              <a:rPr lang="ru-RU" dirty="0">
                <a:latin typeface="TT Travels Medium" panose="02000803030000020004" pitchFamily="2" charset="-52"/>
              </a:rPr>
              <a:t>2 курс РЭСС (НИУ) </a:t>
            </a:r>
            <a:r>
              <a:rPr lang="ru-RU" dirty="0" err="1">
                <a:latin typeface="TT Travels Medium" panose="02000803030000020004" pitchFamily="2" charset="-52"/>
              </a:rPr>
              <a:t>ЮУрГУ</a:t>
            </a:r>
            <a:r>
              <a:rPr lang="ru-RU" dirty="0">
                <a:latin typeface="TT Travels Medium" panose="02000803030000020004" pitchFamily="2" charset="-52"/>
              </a:rPr>
              <a:t> </a:t>
            </a:r>
          </a:p>
          <a:p>
            <a:r>
              <a:rPr lang="ru-RU" dirty="0">
                <a:latin typeface="TT Travels Medium" panose="02000803030000020004" pitchFamily="2" charset="-52"/>
              </a:rPr>
              <a:t>по специальности «Радиоэлектронные системы и комплексы»</a:t>
            </a:r>
          </a:p>
          <a:p>
            <a:endParaRPr lang="ru-RU" dirty="0"/>
          </a:p>
        </p:txBody>
      </p:sp>
      <p:sp>
        <p:nvSpPr>
          <p:cNvPr id="23" name="Прямоугольник: скругленные углы 15">
            <a:extLst>
              <a:ext uri="{FF2B5EF4-FFF2-40B4-BE49-F238E27FC236}">
                <a16:creationId xmlns:a16="http://schemas.microsoft.com/office/drawing/2014/main" id="{C11B59E2-DACB-4F90-6FB6-8951B0382EC2}"/>
              </a:ext>
            </a:extLst>
          </p:cNvPr>
          <p:cNvSpPr/>
          <p:nvPr/>
        </p:nvSpPr>
        <p:spPr>
          <a:xfrm>
            <a:off x="8615173" y="1091784"/>
            <a:ext cx="2992273" cy="2176062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5E0C2C62-FE76-F676-0611-31F6250AD0DA}"/>
              </a:ext>
            </a:extLst>
          </p:cNvPr>
          <p:cNvSpPr/>
          <p:nvPr/>
        </p:nvSpPr>
        <p:spPr>
          <a:xfrm>
            <a:off x="6474767" y="413013"/>
            <a:ext cx="2454929" cy="541361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0FAC33F-9A7B-879A-CFE1-1AE52D771130}"/>
              </a:ext>
            </a:extLst>
          </p:cNvPr>
          <p:cNvSpPr txBox="1"/>
          <p:nvPr/>
        </p:nvSpPr>
        <p:spPr>
          <a:xfrm>
            <a:off x="5942534" y="3692626"/>
            <a:ext cx="612321" cy="193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2B9C6C-6D93-DCE7-5F40-73541A8158BA}"/>
              </a:ext>
            </a:extLst>
          </p:cNvPr>
          <p:cNvSpPr txBox="1"/>
          <p:nvPr/>
        </p:nvSpPr>
        <p:spPr>
          <a:xfrm>
            <a:off x="5942534" y="3692626"/>
            <a:ext cx="612321" cy="193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641867A-F9AF-E0DB-5728-6DFDE42777F7}"/>
              </a:ext>
            </a:extLst>
          </p:cNvPr>
          <p:cNvSpPr txBox="1"/>
          <p:nvPr/>
        </p:nvSpPr>
        <p:spPr>
          <a:xfrm>
            <a:off x="5942534" y="3692626"/>
            <a:ext cx="612321" cy="193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F70B6C-0ABE-8911-42C9-2F6A4CF83EE9}"/>
              </a:ext>
            </a:extLst>
          </p:cNvPr>
          <p:cNvSpPr txBox="1"/>
          <p:nvPr/>
        </p:nvSpPr>
        <p:spPr>
          <a:xfrm>
            <a:off x="5942534" y="3692626"/>
            <a:ext cx="612321" cy="193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EF7905-D230-C03E-B9DE-1DA3B07013BF}"/>
              </a:ext>
            </a:extLst>
          </p:cNvPr>
          <p:cNvSpPr txBox="1"/>
          <p:nvPr/>
        </p:nvSpPr>
        <p:spPr>
          <a:xfrm>
            <a:off x="8615173" y="1126026"/>
            <a:ext cx="29922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T Travels Bold" panose="02000803040000020004" pitchFamily="2" charset="-52"/>
              </a:rPr>
              <a:t>Телегин</a:t>
            </a:r>
            <a:r>
              <a:rPr lang="ru-RU" sz="2400" dirty="0">
                <a:latin typeface="TT Travels Bold" panose="02000803040000020004" pitchFamily="2" charset="-52"/>
              </a:rPr>
              <a:t> </a:t>
            </a:r>
            <a:r>
              <a:rPr lang="ru-RU" sz="2800" dirty="0">
                <a:latin typeface="TT Travels Bold" panose="02000803040000020004" pitchFamily="2" charset="-52"/>
              </a:rPr>
              <a:t>Алексей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467CE1-1BDA-DEDD-EC02-E667E097D7A3}"/>
              </a:ext>
            </a:extLst>
          </p:cNvPr>
          <p:cNvSpPr txBox="1"/>
          <p:nvPr/>
        </p:nvSpPr>
        <p:spPr>
          <a:xfrm>
            <a:off x="8612447" y="1649246"/>
            <a:ext cx="29922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dirty="0">
                <a:latin typeface="TT Travels Medium" panose="02000803030000020004"/>
              </a:rPr>
              <a:t>Разработчик ПО</a:t>
            </a:r>
            <a:r>
              <a:rPr lang="en-US" dirty="0">
                <a:latin typeface="TT Travels Bold" panose="02000803040000020004" pitchFamily="2" charset="-52"/>
              </a:rPr>
              <a:t> </a:t>
            </a:r>
            <a:endParaRPr lang="ru-RU" dirty="0">
              <a:latin typeface="TT Travels Medium" panose="02000803030000020004"/>
            </a:endParaRPr>
          </a:p>
          <a:p>
            <a:pPr marL="0" indent="0">
              <a:buNone/>
            </a:pPr>
            <a:r>
              <a:rPr lang="ru-RU" dirty="0">
                <a:latin typeface="TT Travels Medium" panose="02000803030000020004"/>
              </a:rPr>
              <a:t>2 курс РЭСС (НИУ) </a:t>
            </a:r>
            <a:r>
              <a:rPr lang="ru-RU" dirty="0" err="1">
                <a:latin typeface="TT Travels Medium" panose="02000803030000020004"/>
              </a:rPr>
              <a:t>ЮУрГУ</a:t>
            </a:r>
            <a:r>
              <a:rPr lang="ru-RU" dirty="0">
                <a:latin typeface="TT Travels Medium" panose="02000803030000020004"/>
              </a:rPr>
              <a:t> по специальности «Радиоэлектронные системы и комплексы»</a:t>
            </a:r>
          </a:p>
          <a:p>
            <a:endParaRPr lang="ru-RU" dirty="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0AE0A54-5D2E-0CA4-FCB3-383CB38918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818" t="61031" r="48522" b="27148"/>
          <a:stretch/>
        </p:blipFill>
        <p:spPr>
          <a:xfrm>
            <a:off x="6523754" y="1126026"/>
            <a:ext cx="1877226" cy="2247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Прямоугольник: скругленные углы 15">
            <a:extLst>
              <a:ext uri="{FF2B5EF4-FFF2-40B4-BE49-F238E27FC236}">
                <a16:creationId xmlns:a16="http://schemas.microsoft.com/office/drawing/2014/main" id="{760509E1-FE5E-81EF-A440-4E627358269E}"/>
              </a:ext>
            </a:extLst>
          </p:cNvPr>
          <p:cNvSpPr/>
          <p:nvPr/>
        </p:nvSpPr>
        <p:spPr>
          <a:xfrm>
            <a:off x="2941967" y="4386240"/>
            <a:ext cx="3105001" cy="2204500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D54F5CE2-AA9D-0D87-1B73-F2BAF9DDC146}"/>
              </a:ext>
            </a:extLst>
          </p:cNvPr>
          <p:cNvSpPr/>
          <p:nvPr/>
        </p:nvSpPr>
        <p:spPr>
          <a:xfrm>
            <a:off x="704199" y="3708437"/>
            <a:ext cx="2454929" cy="53420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Заголовок 1">
            <a:extLst>
              <a:ext uri="{FF2B5EF4-FFF2-40B4-BE49-F238E27FC236}">
                <a16:creationId xmlns:a16="http://schemas.microsoft.com/office/drawing/2014/main" id="{39BA986D-453F-0C2F-0676-BCA9EB6EB57B}"/>
              </a:ext>
            </a:extLst>
          </p:cNvPr>
          <p:cNvSpPr txBox="1">
            <a:spLocks/>
          </p:cNvSpPr>
          <p:nvPr/>
        </p:nvSpPr>
        <p:spPr>
          <a:xfrm>
            <a:off x="6456000" y="442020"/>
            <a:ext cx="2454930" cy="54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T Travels Bold" panose="02000803040000020004" pitchFamily="2" charset="-52"/>
              </a:rPr>
              <a:t>Builder</a:t>
            </a:r>
            <a:endParaRPr lang="ru-RU" dirty="0">
              <a:latin typeface="TT Travels Bold" panose="02000803040000020004" pitchFamily="2" charset="-5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4A334B-BF95-A819-A412-D0482E4D09BB}"/>
              </a:ext>
            </a:extLst>
          </p:cNvPr>
          <p:cNvSpPr txBox="1"/>
          <p:nvPr/>
        </p:nvSpPr>
        <p:spPr>
          <a:xfrm>
            <a:off x="5182541" y="4012575"/>
            <a:ext cx="669471" cy="10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AA0C70B-83D1-9CBE-83BD-BE13D6AF8630}"/>
              </a:ext>
            </a:extLst>
          </p:cNvPr>
          <p:cNvSpPr txBox="1"/>
          <p:nvPr/>
        </p:nvSpPr>
        <p:spPr>
          <a:xfrm>
            <a:off x="5182541" y="4012575"/>
            <a:ext cx="669471" cy="10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5F30E5C-971F-540C-0945-A808F323C30F}"/>
              </a:ext>
            </a:extLst>
          </p:cNvPr>
          <p:cNvSpPr txBox="1"/>
          <p:nvPr/>
        </p:nvSpPr>
        <p:spPr>
          <a:xfrm>
            <a:off x="5182541" y="4012575"/>
            <a:ext cx="669471" cy="10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51CCCFC-CEF3-066C-816A-D54772759E01}"/>
              </a:ext>
            </a:extLst>
          </p:cNvPr>
          <p:cNvSpPr txBox="1"/>
          <p:nvPr/>
        </p:nvSpPr>
        <p:spPr>
          <a:xfrm>
            <a:off x="5182541" y="4012575"/>
            <a:ext cx="669471" cy="10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D459786-FE66-6B0D-25CD-81AA37C4BAC8}"/>
              </a:ext>
            </a:extLst>
          </p:cNvPr>
          <p:cNvSpPr txBox="1"/>
          <p:nvPr/>
        </p:nvSpPr>
        <p:spPr>
          <a:xfrm>
            <a:off x="2950996" y="4423824"/>
            <a:ext cx="30959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T Travels Bold" panose="02000803040000020004" pitchFamily="2" charset="-52"/>
              </a:rPr>
              <a:t>Карякин Вячеслав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A24FEE4-989E-9712-C4B4-91D4AF80DBCA}"/>
              </a:ext>
            </a:extLst>
          </p:cNvPr>
          <p:cNvSpPr txBox="1"/>
          <p:nvPr/>
        </p:nvSpPr>
        <p:spPr>
          <a:xfrm>
            <a:off x="2941967" y="4859487"/>
            <a:ext cx="31050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dirty="0">
                <a:latin typeface="TT Travels Medium" panose="02000803030000020004"/>
              </a:rPr>
              <a:t>Разработчик АО </a:t>
            </a:r>
          </a:p>
          <a:p>
            <a:pPr marL="0" indent="0">
              <a:buNone/>
            </a:pPr>
            <a:r>
              <a:rPr lang="ru-RU" dirty="0">
                <a:latin typeface="TT Travels Medium" panose="02000803030000020004"/>
              </a:rPr>
              <a:t>(аппаратное обеспечение )</a:t>
            </a:r>
            <a:r>
              <a:rPr lang="en-US" dirty="0">
                <a:latin typeface="TT Travels Bold" panose="02000803040000020004" pitchFamily="2" charset="-52"/>
              </a:rPr>
              <a:t> </a:t>
            </a:r>
            <a:endParaRPr lang="ru-RU" dirty="0">
              <a:latin typeface="TT Travels Medium" panose="02000803030000020004"/>
            </a:endParaRPr>
          </a:p>
          <a:p>
            <a:pPr marL="0" indent="0">
              <a:buNone/>
            </a:pPr>
            <a:r>
              <a:rPr lang="ru-RU" dirty="0">
                <a:latin typeface="TT Travels Medium" panose="02000803030000020004"/>
              </a:rPr>
              <a:t>2 курс РЭСС (НИУ) </a:t>
            </a:r>
            <a:r>
              <a:rPr lang="ru-RU" dirty="0" err="1">
                <a:latin typeface="TT Travels Medium" panose="02000803030000020004"/>
              </a:rPr>
              <a:t>ЮУрГУ</a:t>
            </a:r>
            <a:r>
              <a:rPr lang="ru-RU" dirty="0">
                <a:latin typeface="TT Travels Medium" panose="02000803030000020004"/>
              </a:rPr>
              <a:t> по специальности «Радиоэлектронные системы </a:t>
            </a:r>
          </a:p>
          <a:p>
            <a:pPr marL="0" indent="0">
              <a:buNone/>
            </a:pPr>
            <a:r>
              <a:rPr lang="ru-RU" dirty="0">
                <a:latin typeface="TT Travels Medium" panose="02000803030000020004"/>
              </a:rPr>
              <a:t>и комплексы»</a:t>
            </a:r>
          </a:p>
          <a:p>
            <a:endParaRPr lang="ru-RU" sz="2400" dirty="0">
              <a:latin typeface="TT Travels Medium" panose="02000803030000020004" pitchFamily="2" charset="-52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F8DFDC6-A62C-472F-4C80-31C9BE4DFC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40" t="14783" r="28036" b="28261"/>
          <a:stretch/>
        </p:blipFill>
        <p:spPr>
          <a:xfrm>
            <a:off x="786000" y="4374000"/>
            <a:ext cx="1844566" cy="2273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AFAB3C13-3792-FD6A-8F13-4AEFD9DF658D}"/>
              </a:ext>
            </a:extLst>
          </p:cNvPr>
          <p:cNvSpPr txBox="1">
            <a:spLocks/>
          </p:cNvSpPr>
          <p:nvPr/>
        </p:nvSpPr>
        <p:spPr>
          <a:xfrm>
            <a:off x="704199" y="3712846"/>
            <a:ext cx="2446729" cy="541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TT Travels Bold" panose="02000803040000020004" pitchFamily="2" charset="-52"/>
              </a:rPr>
              <a:t>Builder</a:t>
            </a:r>
            <a:endParaRPr lang="ru-RU" sz="4000" dirty="0">
              <a:latin typeface="TT Travels Bold" panose="02000803040000020004" pitchFamily="2" charset="-52"/>
            </a:endParaRPr>
          </a:p>
        </p:txBody>
      </p:sp>
      <p:sp>
        <p:nvSpPr>
          <p:cNvPr id="47" name="Прямоугольник: скругленные углы 15">
            <a:extLst>
              <a:ext uri="{FF2B5EF4-FFF2-40B4-BE49-F238E27FC236}">
                <a16:creationId xmlns:a16="http://schemas.microsoft.com/office/drawing/2014/main" id="{FAC8B3B7-CABE-21C6-EB1F-A8C7FD5409B3}"/>
              </a:ext>
            </a:extLst>
          </p:cNvPr>
          <p:cNvSpPr/>
          <p:nvPr/>
        </p:nvSpPr>
        <p:spPr>
          <a:xfrm>
            <a:off x="8612447" y="4312655"/>
            <a:ext cx="3105001" cy="2231455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E3EB1E25-63FF-11BD-4F4B-51B56530CAEF}"/>
              </a:ext>
            </a:extLst>
          </p:cNvPr>
          <p:cNvSpPr/>
          <p:nvPr/>
        </p:nvSpPr>
        <p:spPr>
          <a:xfrm>
            <a:off x="6442064" y="3584583"/>
            <a:ext cx="2468866" cy="551637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541C0248-2990-548F-0F2D-2C0B9E05F64F}"/>
              </a:ext>
            </a:extLst>
          </p:cNvPr>
          <p:cNvSpPr txBox="1">
            <a:spLocks/>
          </p:cNvSpPr>
          <p:nvPr/>
        </p:nvSpPr>
        <p:spPr>
          <a:xfrm>
            <a:off x="6456000" y="3584583"/>
            <a:ext cx="2454930" cy="570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T Travels Bold" panose="02000803040000020004" pitchFamily="2" charset="-52"/>
              </a:rPr>
              <a:t>Hipster</a:t>
            </a:r>
            <a:endParaRPr lang="ru-RU" dirty="0">
              <a:latin typeface="TT Travels Bold" panose="02000803040000020004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FD5CAFA-3D8C-B640-B738-9E1ACB1DD48B}"/>
              </a:ext>
            </a:extLst>
          </p:cNvPr>
          <p:cNvSpPr txBox="1"/>
          <p:nvPr/>
        </p:nvSpPr>
        <p:spPr>
          <a:xfrm>
            <a:off x="5606014" y="3001277"/>
            <a:ext cx="938893" cy="87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58AD7AF-F86B-B654-87BB-6E93909C4D31}"/>
              </a:ext>
            </a:extLst>
          </p:cNvPr>
          <p:cNvSpPr txBox="1"/>
          <p:nvPr/>
        </p:nvSpPr>
        <p:spPr>
          <a:xfrm>
            <a:off x="5606014" y="3001277"/>
            <a:ext cx="938893" cy="87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A0C386F-421A-BC46-B477-108E84C610EC}"/>
              </a:ext>
            </a:extLst>
          </p:cNvPr>
          <p:cNvSpPr txBox="1"/>
          <p:nvPr/>
        </p:nvSpPr>
        <p:spPr>
          <a:xfrm>
            <a:off x="5606014" y="3001277"/>
            <a:ext cx="938893" cy="87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A0E3A68-3CE5-5AB4-783A-9130A9C0FD47}"/>
              </a:ext>
            </a:extLst>
          </p:cNvPr>
          <p:cNvSpPr txBox="1"/>
          <p:nvPr/>
        </p:nvSpPr>
        <p:spPr>
          <a:xfrm>
            <a:off x="5606014" y="3001277"/>
            <a:ext cx="938893" cy="87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73CC8A8-C9C4-386D-1FBE-7CF097FE9559}"/>
              </a:ext>
            </a:extLst>
          </p:cNvPr>
          <p:cNvSpPr txBox="1"/>
          <p:nvPr/>
        </p:nvSpPr>
        <p:spPr>
          <a:xfrm>
            <a:off x="8607327" y="4336267"/>
            <a:ext cx="353828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dirty="0" err="1">
                <a:latin typeface="TT Travels Bold" panose="02000803040000020004" pitchFamily="2" charset="-52"/>
              </a:rPr>
              <a:t>Скуматенко</a:t>
            </a:r>
            <a:r>
              <a:rPr lang="ru-RU" sz="2500" dirty="0">
                <a:latin typeface="TT Travels Bold" panose="02000803040000020004" pitchFamily="2" charset="-52"/>
              </a:rPr>
              <a:t> Всеволод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C00BC6E-FC16-9F9E-F2A1-A12B9142BA6D}"/>
              </a:ext>
            </a:extLst>
          </p:cNvPr>
          <p:cNvSpPr txBox="1"/>
          <p:nvPr/>
        </p:nvSpPr>
        <p:spPr>
          <a:xfrm>
            <a:off x="8634484" y="4826675"/>
            <a:ext cx="30829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dirty="0">
                <a:latin typeface="TT Travels Medium" panose="02000803030000020004"/>
              </a:rPr>
              <a:t>Менеджер по продажам и логистике </a:t>
            </a:r>
          </a:p>
          <a:p>
            <a:pPr marL="0" indent="0">
              <a:buNone/>
            </a:pPr>
            <a:r>
              <a:rPr lang="ru-RU" dirty="0">
                <a:latin typeface="TT Travels Medium" panose="02000803030000020004"/>
              </a:rPr>
              <a:t>2 курс РЭСС (НИУ) </a:t>
            </a:r>
            <a:r>
              <a:rPr lang="ru-RU" dirty="0" err="1">
                <a:latin typeface="TT Travels Medium" panose="02000803030000020004"/>
              </a:rPr>
              <a:t>ЮУрГУ</a:t>
            </a:r>
            <a:r>
              <a:rPr lang="ru-RU" dirty="0">
                <a:latin typeface="TT Travels Medium" panose="02000803030000020004"/>
              </a:rPr>
              <a:t> по специальности «Радиоэлектронные системы и комплексы»</a:t>
            </a:r>
          </a:p>
          <a:p>
            <a:endParaRPr lang="ru-RU" dirty="0">
              <a:latin typeface="TT Travels Medium" panose="02000803030000020004"/>
            </a:endParaRP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094235DB-1FF8-0180-F286-EBBDDB5CD5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000" t="29141" r="435" b="15876"/>
          <a:stretch/>
        </p:blipFill>
        <p:spPr>
          <a:xfrm>
            <a:off x="6542114" y="4323620"/>
            <a:ext cx="1978769" cy="2329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3516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Объект 3">
            <a:extLst>
              <a:ext uri="{FF2B5EF4-FFF2-40B4-BE49-F238E27FC236}">
                <a16:creationId xmlns:a16="http://schemas.microsoft.com/office/drawing/2014/main" id="{F3D6077B-615F-4FF5-8316-933CF5F4E8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9324" y="1629000"/>
            <a:ext cx="7213351" cy="4680000"/>
          </a:xfrm>
          <a:prstGeom prst="roundRect">
            <a:avLst>
              <a:gd name="adj" fmla="val 5991"/>
            </a:avLst>
          </a:prstGeom>
          <a:effectLst>
            <a:softEdge rad="0"/>
          </a:effec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C5D8BF-6BED-4583-B686-9E8D5A15A5C8}"/>
              </a:ext>
            </a:extLst>
          </p:cNvPr>
          <p:cNvSpPr/>
          <p:nvPr/>
        </p:nvSpPr>
        <p:spPr>
          <a:xfrm>
            <a:off x="1776000" y="549000"/>
            <a:ext cx="8640000" cy="990000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B9CC3-A72E-F1E1-A48E-72B5093E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000" y="549000"/>
            <a:ext cx="8640000" cy="9900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T Travels Bold" panose="02000803040000020004" pitchFamily="2" charset="-52"/>
              </a:rPr>
              <a:t>3D – </a:t>
            </a:r>
            <a:r>
              <a:rPr lang="ru-RU" sz="4000" dirty="0">
                <a:latin typeface="TT Travels Bold" panose="02000803040000020004" pitchFamily="2" charset="-52"/>
              </a:rPr>
              <a:t>модель ланч-бокса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6C8DC-1F23-AD41-CE52-A9300DB95CE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3C34B-A073-E49C-47ED-8D8AD77F376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5288D-C387-4F7E-3156-ADE3FEEDFE9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9179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C5D8BF-6BED-4583-B686-9E8D5A15A5C8}"/>
              </a:ext>
            </a:extLst>
          </p:cNvPr>
          <p:cNvSpPr/>
          <p:nvPr/>
        </p:nvSpPr>
        <p:spPr>
          <a:xfrm>
            <a:off x="1776000" y="549000"/>
            <a:ext cx="8640000" cy="990000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B9CC3-A72E-F1E1-A48E-72B5093E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000" y="549000"/>
            <a:ext cx="8640000" cy="99000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T Travels Bold" panose="02000803040000020004" pitchFamily="2" charset="-52"/>
              </a:rPr>
              <a:t>Схема электроцепи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6C8DC-1F23-AD41-CE52-A9300DB95CE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3C34B-A073-E49C-47ED-8D8AD77F376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5288D-C387-4F7E-3156-ADE3FEEDFE9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" name="Объект 3">
            <a:extLst>
              <a:ext uri="{FF2B5EF4-FFF2-40B4-BE49-F238E27FC236}">
                <a16:creationId xmlns:a16="http://schemas.microsoft.com/office/drawing/2014/main" id="{51ECDA02-8075-4867-9BDA-58A25FB7E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281" y="1629000"/>
            <a:ext cx="7837438" cy="4679999"/>
          </a:xfrm>
          <a:prstGeom prst="roundRect">
            <a:avLst>
              <a:gd name="adj" fmla="val 7401"/>
            </a:avLst>
          </a:prstGeom>
        </p:spPr>
      </p:pic>
    </p:spTree>
    <p:extLst>
      <p:ext uri="{BB962C8B-B14F-4D97-AF65-F5344CB8AC3E}">
        <p14:creationId xmlns:p14="http://schemas.microsoft.com/office/powerpoint/2010/main" val="1454576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F029B31-539B-4B90-AAAC-10DBD79E2BF8}"/>
              </a:ext>
            </a:extLst>
          </p:cNvPr>
          <p:cNvSpPr/>
          <p:nvPr/>
        </p:nvSpPr>
        <p:spPr>
          <a:xfrm>
            <a:off x="1050907" y="1752315"/>
            <a:ext cx="10080002" cy="4539409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C5D8BF-6BED-4583-B686-9E8D5A15A5C8}"/>
              </a:ext>
            </a:extLst>
          </p:cNvPr>
          <p:cNvSpPr/>
          <p:nvPr/>
        </p:nvSpPr>
        <p:spPr>
          <a:xfrm>
            <a:off x="1055999" y="549000"/>
            <a:ext cx="10080002" cy="114168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B9CC3-A72E-F1E1-A48E-72B5093E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998" y="549000"/>
            <a:ext cx="10080003" cy="1141688"/>
          </a:xfrm>
        </p:spPr>
        <p:txBody>
          <a:bodyPr/>
          <a:lstStyle/>
          <a:p>
            <a:pPr algn="ctr"/>
            <a:r>
              <a:rPr lang="ru-RU" dirty="0">
                <a:latin typeface="TT Travels Bold" panose="02000803040000020004" pitchFamily="2" charset="-52"/>
              </a:rPr>
              <a:t>Планы на 2024-2025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6C8DC-1F23-AD41-CE52-A9300DB95CE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3C34B-A073-E49C-47ED-8D8AD77F376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5288D-C387-4F7E-3156-ADE3FEEDFE9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86A18-8935-1EF3-A9E3-73E0C4813CF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73999C1-088B-42CD-9979-BB553466E722}"/>
              </a:ext>
            </a:extLst>
          </p:cNvPr>
          <p:cNvCxnSpPr>
            <a:cxnSpLocks/>
          </p:cNvCxnSpPr>
          <p:nvPr/>
        </p:nvCxnSpPr>
        <p:spPr>
          <a:xfrm>
            <a:off x="1430170" y="5228998"/>
            <a:ext cx="3270830" cy="2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3587CBC-D6E3-4F25-860D-ABA43CAB8BC7}"/>
              </a:ext>
            </a:extLst>
          </p:cNvPr>
          <p:cNvCxnSpPr>
            <a:cxnSpLocks/>
          </p:cNvCxnSpPr>
          <p:nvPr/>
        </p:nvCxnSpPr>
        <p:spPr>
          <a:xfrm>
            <a:off x="4701000" y="3789000"/>
            <a:ext cx="0" cy="144000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3CD79158-6CAE-491B-A271-A1A34C023E80}"/>
              </a:ext>
            </a:extLst>
          </p:cNvPr>
          <p:cNvCxnSpPr/>
          <p:nvPr/>
        </p:nvCxnSpPr>
        <p:spPr>
          <a:xfrm>
            <a:off x="4656000" y="3789000"/>
            <a:ext cx="2925000" cy="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8E6CEF91-F6B2-4750-B972-FE9D64596E39}"/>
              </a:ext>
            </a:extLst>
          </p:cNvPr>
          <p:cNvCxnSpPr>
            <a:cxnSpLocks/>
          </p:cNvCxnSpPr>
          <p:nvPr/>
        </p:nvCxnSpPr>
        <p:spPr>
          <a:xfrm>
            <a:off x="7581000" y="2709000"/>
            <a:ext cx="0" cy="108000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EA2E659-0583-425A-B7D2-617B641BE389}"/>
              </a:ext>
            </a:extLst>
          </p:cNvPr>
          <p:cNvCxnSpPr>
            <a:cxnSpLocks/>
          </p:cNvCxnSpPr>
          <p:nvPr/>
        </p:nvCxnSpPr>
        <p:spPr>
          <a:xfrm>
            <a:off x="7536000" y="2709000"/>
            <a:ext cx="3285000" cy="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>
            <a:extLst>
              <a:ext uri="{FF2B5EF4-FFF2-40B4-BE49-F238E27FC236}">
                <a16:creationId xmlns:a16="http://schemas.microsoft.com/office/drawing/2014/main" id="{CE8CDB31-50A4-4BCD-9279-04FEEB3D1DAE}"/>
              </a:ext>
            </a:extLst>
          </p:cNvPr>
          <p:cNvSpPr/>
          <p:nvPr/>
        </p:nvSpPr>
        <p:spPr>
          <a:xfrm>
            <a:off x="1275753" y="5071499"/>
            <a:ext cx="314997" cy="314997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4F8F81A5-491E-4185-9518-C224E8DD44B0}"/>
              </a:ext>
            </a:extLst>
          </p:cNvPr>
          <p:cNvSpPr/>
          <p:nvPr/>
        </p:nvSpPr>
        <p:spPr>
          <a:xfrm>
            <a:off x="4543501" y="5071500"/>
            <a:ext cx="314997" cy="314997"/>
          </a:xfrm>
          <a:prstGeom prst="ellipse">
            <a:avLst/>
          </a:prstGeom>
          <a:solidFill>
            <a:srgbClr val="018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BCE8B3BB-F150-4141-A3FE-886D3B43DE0C}"/>
              </a:ext>
            </a:extLst>
          </p:cNvPr>
          <p:cNvSpPr/>
          <p:nvPr/>
        </p:nvSpPr>
        <p:spPr>
          <a:xfrm>
            <a:off x="7423502" y="3631501"/>
            <a:ext cx="314997" cy="314997"/>
          </a:xfrm>
          <a:prstGeom prst="ellipse">
            <a:avLst/>
          </a:prstGeom>
          <a:solidFill>
            <a:srgbClr val="018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027A51-B6A5-45A7-BF7E-43B0D669A2F4}"/>
              </a:ext>
            </a:extLst>
          </p:cNvPr>
          <p:cNvSpPr txBox="1"/>
          <p:nvPr/>
        </p:nvSpPr>
        <p:spPr>
          <a:xfrm>
            <a:off x="1359359" y="3849417"/>
            <a:ext cx="31841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T Travels Medium" panose="02000803030000020004" pitchFamily="2" charset="-52"/>
              </a:rPr>
              <a:t>Запуск производства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T Travels Medium" panose="02000803030000020004" pitchFamily="2" charset="-52"/>
              </a:rPr>
              <a:t>Начало продаж через социальные сети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T Travels Medium" panose="02000803030000020004" pitchFamily="2" charset="-52"/>
              </a:rPr>
              <a:t>Создание личного сайта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DB31F3-0BCF-41DD-8D87-4999B0437E0F}"/>
              </a:ext>
            </a:extLst>
          </p:cNvPr>
          <p:cNvSpPr txBox="1"/>
          <p:nvPr/>
        </p:nvSpPr>
        <p:spPr>
          <a:xfrm>
            <a:off x="4656000" y="2572416"/>
            <a:ext cx="31841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T Travels Medium" panose="02000803030000020004" pitchFamily="2" charset="-52"/>
              </a:rPr>
              <a:t>Запуск продаж на маркетплейсах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T Travels Medium" panose="02000803030000020004" pitchFamily="2" charset="-52"/>
              </a:rPr>
              <a:t>Привлечение инвестиций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BDE9E5-5235-47F8-A54E-8ABDB6DD8619}"/>
              </a:ext>
            </a:extLst>
          </p:cNvPr>
          <p:cNvSpPr txBox="1"/>
          <p:nvPr/>
        </p:nvSpPr>
        <p:spPr>
          <a:xfrm>
            <a:off x="7431518" y="1975436"/>
            <a:ext cx="389838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T Travels Medium" panose="02000803030000020004" pitchFamily="2" charset="-52"/>
              </a:rPr>
              <a:t>Расширение производства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TT Travels Medium" panose="02000803030000020004" pitchFamily="2" charset="-52"/>
              </a:rPr>
              <a:t>Выход на рынок стран СНГ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dirty="0">
              <a:latin typeface="TT Travels Medium" panose="02000803030000020004" pitchFamily="2" charset="-52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8FC5C6FA-C119-4A7F-8BA5-A48A919C4E4A}"/>
              </a:ext>
            </a:extLst>
          </p:cNvPr>
          <p:cNvSpPr/>
          <p:nvPr/>
        </p:nvSpPr>
        <p:spPr>
          <a:xfrm>
            <a:off x="10635573" y="2545689"/>
            <a:ext cx="314997" cy="314997"/>
          </a:xfrm>
          <a:prstGeom prst="ellipse">
            <a:avLst/>
          </a:prstGeom>
          <a:solidFill>
            <a:srgbClr val="018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DF648F8-94D0-4AAF-961A-A9F27A1CAE59}"/>
              </a:ext>
            </a:extLst>
          </p:cNvPr>
          <p:cNvSpPr txBox="1"/>
          <p:nvPr/>
        </p:nvSpPr>
        <p:spPr>
          <a:xfrm>
            <a:off x="1216649" y="5420518"/>
            <a:ext cx="1721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T Travels Light" panose="02000503030000020003" pitchFamily="2" charset="-52"/>
              </a:rPr>
              <a:t>Февраль 2024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86C1B3-6235-40EE-A4CF-40F64D83EC18}"/>
              </a:ext>
            </a:extLst>
          </p:cNvPr>
          <p:cNvSpPr txBox="1"/>
          <p:nvPr/>
        </p:nvSpPr>
        <p:spPr>
          <a:xfrm>
            <a:off x="4471278" y="5401225"/>
            <a:ext cx="1721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T Travels Light" panose="02000503030000020003" pitchFamily="2" charset="-52"/>
              </a:rPr>
              <a:t>Апрель </a:t>
            </a:r>
          </a:p>
          <a:p>
            <a:r>
              <a:rPr lang="ru-RU" sz="1600" dirty="0">
                <a:latin typeface="TT Travels Light" panose="02000503030000020003" pitchFamily="2" charset="-52"/>
              </a:rPr>
              <a:t>2024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83B9E80-2AF0-4246-B578-032D55DEE630}"/>
              </a:ext>
            </a:extLst>
          </p:cNvPr>
          <p:cNvSpPr txBox="1"/>
          <p:nvPr/>
        </p:nvSpPr>
        <p:spPr>
          <a:xfrm>
            <a:off x="7266000" y="3979691"/>
            <a:ext cx="1721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T Travels DemiBold" panose="02000503030000020004" pitchFamily="2" charset="-52"/>
              </a:rPr>
              <a:t>Осень</a:t>
            </a:r>
            <a:r>
              <a:rPr lang="ru-RU" sz="1600" dirty="0">
                <a:latin typeface="TT Travels Medium" panose="02000803030000020004" pitchFamily="2" charset="-52"/>
              </a:rPr>
              <a:t> </a:t>
            </a:r>
          </a:p>
          <a:p>
            <a:r>
              <a:rPr lang="ru-RU" sz="1600" dirty="0">
                <a:latin typeface="TT Travels Light" panose="02000503030000020003" pitchFamily="2" charset="-52"/>
              </a:rPr>
              <a:t>2024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D86201-43D9-421F-8E9A-BD0E984CF6F2}"/>
              </a:ext>
            </a:extLst>
          </p:cNvPr>
          <p:cNvSpPr txBox="1"/>
          <p:nvPr/>
        </p:nvSpPr>
        <p:spPr>
          <a:xfrm>
            <a:off x="10265917" y="2889355"/>
            <a:ext cx="1054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T Travels Bold" panose="02000803040000020004" pitchFamily="2" charset="-52"/>
              </a:rPr>
              <a:t> 202</a:t>
            </a:r>
            <a:r>
              <a:rPr lang="en-US" sz="1600" dirty="0">
                <a:latin typeface="TT Travels Bold" panose="02000803040000020004" pitchFamily="2" charset="-52"/>
              </a:rPr>
              <a:t>5</a:t>
            </a:r>
            <a:endParaRPr lang="ru-RU" sz="1600" dirty="0">
              <a:latin typeface="TT Travels Bold" panose="02000803040000020004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90089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F029B31-539B-4B90-AAAC-10DBD79E2BF8}"/>
              </a:ext>
            </a:extLst>
          </p:cNvPr>
          <p:cNvSpPr/>
          <p:nvPr/>
        </p:nvSpPr>
        <p:spPr>
          <a:xfrm>
            <a:off x="1050907" y="1752315"/>
            <a:ext cx="10080002" cy="4539409"/>
          </a:xfrm>
          <a:custGeom>
            <a:avLst/>
            <a:gdLst>
              <a:gd name="connsiteX0" fmla="*/ 0 w 10515600"/>
              <a:gd name="connsiteY0" fmla="*/ 766507 h 4598948"/>
              <a:gd name="connsiteX1" fmla="*/ 766507 w 10515600"/>
              <a:gd name="connsiteY1" fmla="*/ 0 h 4598948"/>
              <a:gd name="connsiteX2" fmla="*/ 9749093 w 10515600"/>
              <a:gd name="connsiteY2" fmla="*/ 0 h 4598948"/>
              <a:gd name="connsiteX3" fmla="*/ 10515600 w 10515600"/>
              <a:gd name="connsiteY3" fmla="*/ 766507 h 4598948"/>
              <a:gd name="connsiteX4" fmla="*/ 10515600 w 10515600"/>
              <a:gd name="connsiteY4" fmla="*/ 3832441 h 4598948"/>
              <a:gd name="connsiteX5" fmla="*/ 9749093 w 10515600"/>
              <a:gd name="connsiteY5" fmla="*/ 4598948 h 4598948"/>
              <a:gd name="connsiteX6" fmla="*/ 766507 w 10515600"/>
              <a:gd name="connsiteY6" fmla="*/ 4598948 h 4598948"/>
              <a:gd name="connsiteX7" fmla="*/ 0 w 10515600"/>
              <a:gd name="connsiteY7" fmla="*/ 3832441 h 4598948"/>
              <a:gd name="connsiteX8" fmla="*/ 0 w 10515600"/>
              <a:gd name="connsiteY8" fmla="*/ 766507 h 4598948"/>
              <a:gd name="connsiteX0" fmla="*/ 209 w 10515809"/>
              <a:gd name="connsiteY0" fmla="*/ 766507 h 4598948"/>
              <a:gd name="connsiteX1" fmla="*/ 400956 w 10515809"/>
              <a:gd name="connsiteY1" fmla="*/ 10160 h 4598948"/>
              <a:gd name="connsiteX2" fmla="*/ 9749302 w 10515809"/>
              <a:gd name="connsiteY2" fmla="*/ 0 h 4598948"/>
              <a:gd name="connsiteX3" fmla="*/ 10515809 w 10515809"/>
              <a:gd name="connsiteY3" fmla="*/ 766507 h 4598948"/>
              <a:gd name="connsiteX4" fmla="*/ 10515809 w 10515809"/>
              <a:gd name="connsiteY4" fmla="*/ 3832441 h 4598948"/>
              <a:gd name="connsiteX5" fmla="*/ 9749302 w 10515809"/>
              <a:gd name="connsiteY5" fmla="*/ 4598948 h 4598948"/>
              <a:gd name="connsiteX6" fmla="*/ 766716 w 10515809"/>
              <a:gd name="connsiteY6" fmla="*/ 4598948 h 4598948"/>
              <a:gd name="connsiteX7" fmla="*/ 209 w 10515809"/>
              <a:gd name="connsiteY7" fmla="*/ 3832441 h 4598948"/>
              <a:gd name="connsiteX8" fmla="*/ 209 w 10515809"/>
              <a:gd name="connsiteY8" fmla="*/ 766507 h 4598948"/>
              <a:gd name="connsiteX0" fmla="*/ 40305 w 10555905"/>
              <a:gd name="connsiteY0" fmla="*/ 766507 h 4598948"/>
              <a:gd name="connsiteX1" fmla="*/ 441052 w 10555905"/>
              <a:gd name="connsiteY1" fmla="*/ 10160 h 4598948"/>
              <a:gd name="connsiteX2" fmla="*/ 9789398 w 10555905"/>
              <a:gd name="connsiteY2" fmla="*/ 0 h 4598948"/>
              <a:gd name="connsiteX3" fmla="*/ 10555905 w 10555905"/>
              <a:gd name="connsiteY3" fmla="*/ 766507 h 4598948"/>
              <a:gd name="connsiteX4" fmla="*/ 10555905 w 10555905"/>
              <a:gd name="connsiteY4" fmla="*/ 3832441 h 4598948"/>
              <a:gd name="connsiteX5" fmla="*/ 9789398 w 10555905"/>
              <a:gd name="connsiteY5" fmla="*/ 4598948 h 4598948"/>
              <a:gd name="connsiteX6" fmla="*/ 278492 w 10555905"/>
              <a:gd name="connsiteY6" fmla="*/ 4588788 h 4598948"/>
              <a:gd name="connsiteX7" fmla="*/ 40305 w 10555905"/>
              <a:gd name="connsiteY7" fmla="*/ 3832441 h 4598948"/>
              <a:gd name="connsiteX8" fmla="*/ 40305 w 10555905"/>
              <a:gd name="connsiteY8" fmla="*/ 766507 h 4598948"/>
              <a:gd name="connsiteX0" fmla="*/ 210 w 10515810"/>
              <a:gd name="connsiteY0" fmla="*/ 766507 h 4598948"/>
              <a:gd name="connsiteX1" fmla="*/ 400957 w 10515810"/>
              <a:gd name="connsiteY1" fmla="*/ 10160 h 4598948"/>
              <a:gd name="connsiteX2" fmla="*/ 9749303 w 10515810"/>
              <a:gd name="connsiteY2" fmla="*/ 0 h 4598948"/>
              <a:gd name="connsiteX3" fmla="*/ 10515810 w 10515810"/>
              <a:gd name="connsiteY3" fmla="*/ 766507 h 4598948"/>
              <a:gd name="connsiteX4" fmla="*/ 10515810 w 10515810"/>
              <a:gd name="connsiteY4" fmla="*/ 3832441 h 4598948"/>
              <a:gd name="connsiteX5" fmla="*/ 9749303 w 10515810"/>
              <a:gd name="connsiteY5" fmla="*/ 4598948 h 4598948"/>
              <a:gd name="connsiteX6" fmla="*/ 441597 w 10515810"/>
              <a:gd name="connsiteY6" fmla="*/ 4568468 h 4598948"/>
              <a:gd name="connsiteX7" fmla="*/ 210 w 10515810"/>
              <a:gd name="connsiteY7" fmla="*/ 3832441 h 4598948"/>
              <a:gd name="connsiteX8" fmla="*/ 210 w 10515810"/>
              <a:gd name="connsiteY8" fmla="*/ 766507 h 4598948"/>
              <a:gd name="connsiteX0" fmla="*/ 2131 w 10517731"/>
              <a:gd name="connsiteY0" fmla="*/ 766507 h 4598948"/>
              <a:gd name="connsiteX1" fmla="*/ 402878 w 10517731"/>
              <a:gd name="connsiteY1" fmla="*/ 10160 h 4598948"/>
              <a:gd name="connsiteX2" fmla="*/ 9751224 w 10517731"/>
              <a:gd name="connsiteY2" fmla="*/ 0 h 4598948"/>
              <a:gd name="connsiteX3" fmla="*/ 10517731 w 10517731"/>
              <a:gd name="connsiteY3" fmla="*/ 766507 h 4598948"/>
              <a:gd name="connsiteX4" fmla="*/ 10517731 w 10517731"/>
              <a:gd name="connsiteY4" fmla="*/ 3832441 h 4598948"/>
              <a:gd name="connsiteX5" fmla="*/ 9751224 w 10517731"/>
              <a:gd name="connsiteY5" fmla="*/ 4598948 h 4598948"/>
              <a:gd name="connsiteX6" fmla="*/ 372398 w 10517731"/>
              <a:gd name="connsiteY6" fmla="*/ 4568468 h 4598948"/>
              <a:gd name="connsiteX7" fmla="*/ 2131 w 10517731"/>
              <a:gd name="connsiteY7" fmla="*/ 3832441 h 4598948"/>
              <a:gd name="connsiteX8" fmla="*/ 2131 w 10517731"/>
              <a:gd name="connsiteY8" fmla="*/ 766507 h 4598948"/>
              <a:gd name="connsiteX0" fmla="*/ 2131 w 10517731"/>
              <a:gd name="connsiteY0" fmla="*/ 756347 h 4588788"/>
              <a:gd name="connsiteX1" fmla="*/ 402878 w 10517731"/>
              <a:gd name="connsiteY1" fmla="*/ 0 h 4588788"/>
              <a:gd name="connsiteX2" fmla="*/ 10056024 w 10517731"/>
              <a:gd name="connsiteY2" fmla="*/ 10160 h 4588788"/>
              <a:gd name="connsiteX3" fmla="*/ 10517731 w 10517731"/>
              <a:gd name="connsiteY3" fmla="*/ 756347 h 4588788"/>
              <a:gd name="connsiteX4" fmla="*/ 10517731 w 10517731"/>
              <a:gd name="connsiteY4" fmla="*/ 3822281 h 4588788"/>
              <a:gd name="connsiteX5" fmla="*/ 9751224 w 10517731"/>
              <a:gd name="connsiteY5" fmla="*/ 4588788 h 4588788"/>
              <a:gd name="connsiteX6" fmla="*/ 372398 w 10517731"/>
              <a:gd name="connsiteY6" fmla="*/ 4558308 h 4588788"/>
              <a:gd name="connsiteX7" fmla="*/ 2131 w 10517731"/>
              <a:gd name="connsiteY7" fmla="*/ 3822281 h 4588788"/>
              <a:gd name="connsiteX8" fmla="*/ 2131 w 10517731"/>
              <a:gd name="connsiteY8" fmla="*/ 756347 h 4588788"/>
              <a:gd name="connsiteX0" fmla="*/ 2131 w 10522594"/>
              <a:gd name="connsiteY0" fmla="*/ 756347 h 4588788"/>
              <a:gd name="connsiteX1" fmla="*/ 402878 w 10522594"/>
              <a:gd name="connsiteY1" fmla="*/ 0 h 4588788"/>
              <a:gd name="connsiteX2" fmla="*/ 10056024 w 10522594"/>
              <a:gd name="connsiteY2" fmla="*/ 10160 h 4588788"/>
              <a:gd name="connsiteX3" fmla="*/ 10517731 w 10522594"/>
              <a:gd name="connsiteY3" fmla="*/ 756347 h 4588788"/>
              <a:gd name="connsiteX4" fmla="*/ 10517731 w 10522594"/>
              <a:gd name="connsiteY4" fmla="*/ 3822281 h 4588788"/>
              <a:gd name="connsiteX5" fmla="*/ 10167784 w 10522594"/>
              <a:gd name="connsiteY5" fmla="*/ 4588788 h 4588788"/>
              <a:gd name="connsiteX6" fmla="*/ 372398 w 10522594"/>
              <a:gd name="connsiteY6" fmla="*/ 4558308 h 4588788"/>
              <a:gd name="connsiteX7" fmla="*/ 2131 w 10522594"/>
              <a:gd name="connsiteY7" fmla="*/ 3822281 h 4588788"/>
              <a:gd name="connsiteX8" fmla="*/ 2131 w 10522594"/>
              <a:gd name="connsiteY8" fmla="*/ 756347 h 4588788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96617 w 10517731"/>
              <a:gd name="connsiteY5" fmla="*/ 4526472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96617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  <a:gd name="connsiteX0" fmla="*/ 2131 w 10517731"/>
              <a:gd name="connsiteY0" fmla="*/ 756347 h 4558308"/>
              <a:gd name="connsiteX1" fmla="*/ 402878 w 10517731"/>
              <a:gd name="connsiteY1" fmla="*/ 0 h 4558308"/>
              <a:gd name="connsiteX2" fmla="*/ 10056024 w 10517731"/>
              <a:gd name="connsiteY2" fmla="*/ 10160 h 4558308"/>
              <a:gd name="connsiteX3" fmla="*/ 10517731 w 10517731"/>
              <a:gd name="connsiteY3" fmla="*/ 756347 h 4558308"/>
              <a:gd name="connsiteX4" fmla="*/ 10517731 w 10517731"/>
              <a:gd name="connsiteY4" fmla="*/ 3822281 h 4558308"/>
              <a:gd name="connsiteX5" fmla="*/ 10025450 w 10517731"/>
              <a:gd name="connsiteY5" fmla="*/ 4516086 h 4558308"/>
              <a:gd name="connsiteX6" fmla="*/ 372398 w 10517731"/>
              <a:gd name="connsiteY6" fmla="*/ 4558308 h 4558308"/>
              <a:gd name="connsiteX7" fmla="*/ 2131 w 10517731"/>
              <a:gd name="connsiteY7" fmla="*/ 3822281 h 4558308"/>
              <a:gd name="connsiteX8" fmla="*/ 2131 w 10517731"/>
              <a:gd name="connsiteY8" fmla="*/ 756347 h 4558308"/>
              <a:gd name="connsiteX0" fmla="*/ 2131 w 10517731"/>
              <a:gd name="connsiteY0" fmla="*/ 756347 h 4568016"/>
              <a:gd name="connsiteX1" fmla="*/ 402878 w 10517731"/>
              <a:gd name="connsiteY1" fmla="*/ 0 h 4568016"/>
              <a:gd name="connsiteX2" fmla="*/ 10056024 w 10517731"/>
              <a:gd name="connsiteY2" fmla="*/ 10160 h 4568016"/>
              <a:gd name="connsiteX3" fmla="*/ 10517731 w 10517731"/>
              <a:gd name="connsiteY3" fmla="*/ 756347 h 4568016"/>
              <a:gd name="connsiteX4" fmla="*/ 10517731 w 10517731"/>
              <a:gd name="connsiteY4" fmla="*/ 3822281 h 4568016"/>
              <a:gd name="connsiteX5" fmla="*/ 10025450 w 10517731"/>
              <a:gd name="connsiteY5" fmla="*/ 4568016 h 4568016"/>
              <a:gd name="connsiteX6" fmla="*/ 372398 w 10517731"/>
              <a:gd name="connsiteY6" fmla="*/ 4558308 h 4568016"/>
              <a:gd name="connsiteX7" fmla="*/ 2131 w 10517731"/>
              <a:gd name="connsiteY7" fmla="*/ 3822281 h 4568016"/>
              <a:gd name="connsiteX8" fmla="*/ 2131 w 10517731"/>
              <a:gd name="connsiteY8" fmla="*/ 756347 h 456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17731" h="4568016">
                <a:moveTo>
                  <a:pt x="2131" y="756347"/>
                </a:moveTo>
                <a:cubicBezTo>
                  <a:pt x="2131" y="333017"/>
                  <a:pt x="-20452" y="0"/>
                  <a:pt x="402878" y="0"/>
                </a:cubicBezTo>
                <a:lnTo>
                  <a:pt x="10056024" y="10160"/>
                </a:lnTo>
                <a:cubicBezTo>
                  <a:pt x="10479354" y="10160"/>
                  <a:pt x="10517731" y="333017"/>
                  <a:pt x="10517731" y="756347"/>
                </a:cubicBezTo>
                <a:lnTo>
                  <a:pt x="10517731" y="3822281"/>
                </a:lnTo>
                <a:cubicBezTo>
                  <a:pt x="10517731" y="4245611"/>
                  <a:pt x="10448780" y="4568016"/>
                  <a:pt x="10025450" y="4568016"/>
                </a:cubicBezTo>
                <a:lnTo>
                  <a:pt x="372398" y="4558308"/>
                </a:lnTo>
                <a:cubicBezTo>
                  <a:pt x="-50932" y="4558308"/>
                  <a:pt x="2131" y="4245611"/>
                  <a:pt x="2131" y="3822281"/>
                </a:cubicBezTo>
                <a:lnTo>
                  <a:pt x="2131" y="756347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C5D8BF-6BED-4583-B686-9E8D5A15A5C8}"/>
              </a:ext>
            </a:extLst>
          </p:cNvPr>
          <p:cNvSpPr/>
          <p:nvPr/>
        </p:nvSpPr>
        <p:spPr>
          <a:xfrm>
            <a:off x="1055999" y="549000"/>
            <a:ext cx="10080002" cy="114168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B9CC3-A72E-F1E1-A48E-72B5093E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998" y="549000"/>
            <a:ext cx="10080003" cy="1141688"/>
          </a:xfrm>
        </p:spPr>
        <p:txBody>
          <a:bodyPr/>
          <a:lstStyle/>
          <a:p>
            <a:pPr algn="ctr"/>
            <a:r>
              <a:rPr lang="en-US" dirty="0">
                <a:latin typeface="TT Travels Bold" panose="02000803040000020004" pitchFamily="2" charset="-52"/>
              </a:rPr>
              <a:t>Unit-</a:t>
            </a:r>
            <a:r>
              <a:rPr lang="ru-RU" dirty="0">
                <a:latin typeface="TT Travels Bold" panose="02000803040000020004" pitchFamily="2" charset="-52"/>
              </a:rPr>
              <a:t>предмет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6C8DC-1F23-AD41-CE52-A9300DB95CE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3C34B-A073-E49C-47ED-8D8AD77F376F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5288D-C387-4F7E-3156-ADE3FEEDFE9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86A18-8935-1EF3-A9E3-73E0C4813CF8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BBC6E60C-5EF3-41EC-9D4B-2E782A985C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096769"/>
              </p:ext>
            </p:extLst>
          </p:nvPr>
        </p:nvGraphicFramePr>
        <p:xfrm>
          <a:off x="966000" y="1771591"/>
          <a:ext cx="10090186" cy="4537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3176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8E58CC-4103-BF56-0C8F-BFAB6F31E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01" y="234000"/>
            <a:ext cx="5265000" cy="13427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B82C3F-CA38-E567-A9B6-57BC04BF2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6001" y="1891040"/>
            <a:ext cx="3644999" cy="7078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DE73B0-E6AC-9B78-28C0-DA9852A93DDE}"/>
              </a:ext>
            </a:extLst>
          </p:cNvPr>
          <p:cNvSpPr txBox="1"/>
          <p:nvPr/>
        </p:nvSpPr>
        <p:spPr>
          <a:xfrm>
            <a:off x="7266000" y="1891040"/>
            <a:ext cx="364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Стоимость </a:t>
            </a:r>
            <a:r>
              <a:rPr lang="en-US" sz="4000" dirty="0"/>
              <a:t>MVP</a:t>
            </a:r>
            <a:endParaRPr lang="ru-RU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4D3272-B636-47CC-3271-FFB167CAEF73}"/>
              </a:ext>
            </a:extLst>
          </p:cNvPr>
          <p:cNvSpPr txBox="1"/>
          <p:nvPr/>
        </p:nvSpPr>
        <p:spPr>
          <a:xfrm>
            <a:off x="561000" y="253360"/>
            <a:ext cx="5641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Деньги необходимы на запуск производства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2099D1-8C61-EFC9-CC4D-07A35D0F87E4}"/>
              </a:ext>
            </a:extLst>
          </p:cNvPr>
          <p:cNvSpPr txBox="1"/>
          <p:nvPr/>
        </p:nvSpPr>
        <p:spPr>
          <a:xfrm>
            <a:off x="7266000" y="2828835"/>
            <a:ext cx="4635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2000 рублей – стоимость комплектующих</a:t>
            </a:r>
          </a:p>
          <a:p>
            <a:r>
              <a:rPr lang="ru-RU" sz="2400" dirty="0"/>
              <a:t>500 рублей – стоимость корпуса</a:t>
            </a:r>
          </a:p>
          <a:p>
            <a:endParaRPr lang="ru-RU" sz="2400" dirty="0"/>
          </a:p>
          <a:p>
            <a:r>
              <a:rPr lang="ru-RU" sz="2800" dirty="0"/>
              <a:t>Итог:2.500 рублей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F862BB-9EEF-ABDB-64E8-81185CE3A93C}"/>
              </a:ext>
            </a:extLst>
          </p:cNvPr>
          <p:cNvSpPr txBox="1"/>
          <p:nvPr/>
        </p:nvSpPr>
        <p:spPr>
          <a:xfrm>
            <a:off x="471000" y="1731633"/>
            <a:ext cx="634499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50,000 рублей – закупка корпусов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50,000 рублей – зарплата радио-</a:t>
            </a:r>
            <a:r>
              <a:rPr lang="ru-RU" sz="2400" dirty="0" err="1"/>
              <a:t>электро</a:t>
            </a:r>
            <a:r>
              <a:rPr lang="ru-RU" sz="2400" dirty="0"/>
              <a:t> монтажника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200,000 рублей – стоимость комплектующих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60,000 рублей – аренда помещения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(3 месяца)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36,000 рублей – заказ рекламы (1 месяц)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4,000 рублей – покупка транспортировочной плёнки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5,000 рублей – покупка оборудования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/>
              <a:t>Итог: 405,000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2401282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Другая 1">
      <a:dk1>
        <a:sysClr val="windowText" lastClr="000000"/>
      </a:dk1>
      <a:lt1>
        <a:srgbClr val="F4B183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970</TotalTime>
  <Words>408</Words>
  <Application>Microsoft Office PowerPoint</Application>
  <PresentationFormat>Широкоэкранный</PresentationFormat>
  <Paragraphs>104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TT Travels Bold</vt:lpstr>
      <vt:lpstr>TT Travels DemiBold</vt:lpstr>
      <vt:lpstr>TT Travels Light</vt:lpstr>
      <vt:lpstr>TT Travels Medium</vt:lpstr>
      <vt:lpstr>Office Theme</vt:lpstr>
      <vt:lpstr>Презентация PowerPoint</vt:lpstr>
      <vt:lpstr>Проблема</vt:lpstr>
      <vt:lpstr>Решение</vt:lpstr>
      <vt:lpstr>Конкурентный анализ</vt:lpstr>
      <vt:lpstr>Бизнес - модель</vt:lpstr>
      <vt:lpstr>Анализ рынка </vt:lpstr>
      <vt:lpstr>Hustler</vt:lpstr>
      <vt:lpstr>3D – модель ланч-бокса</vt:lpstr>
      <vt:lpstr>Схема электроцепи</vt:lpstr>
      <vt:lpstr>Планы на 2024-2025</vt:lpstr>
      <vt:lpstr>Unit-предмет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Портативный ланч-бокс с подогревом</dc:title>
  <dc:creator>Сергей Скуматенко</dc:creator>
  <cp:lastModifiedBy>Сергей Скуматенко</cp:lastModifiedBy>
  <cp:revision>33</cp:revision>
  <dcterms:created xsi:type="dcterms:W3CDTF">2023-11-08T12:10:09Z</dcterms:created>
  <dcterms:modified xsi:type="dcterms:W3CDTF">2023-12-03T18:20:36Z</dcterms:modified>
</cp:coreProperties>
</file>