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9" r:id="rId7"/>
    <p:sldId id="291" r:id="rId8"/>
    <p:sldId id="292" r:id="rId9"/>
    <p:sldId id="293" r:id="rId10"/>
    <p:sldId id="294" r:id="rId11"/>
    <p:sldId id="295" r:id="rId12"/>
    <p:sldId id="296" r:id="rId13"/>
    <p:sldId id="281" r:id="rId14"/>
    <p:sldId id="282" r:id="rId15"/>
    <p:sldId id="298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84461" autoAdjust="0"/>
  </p:normalViewPr>
  <p:slideViewPr>
    <p:cSldViewPr snapToGrid="0" snapToObjects="1" showGuides="1">
      <p:cViewPr varScale="1">
        <p:scale>
          <a:sx n="72" d="100"/>
          <a:sy n="72" d="100"/>
        </p:scale>
        <p:origin x="1526" y="7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О данной проблеме мы узнали у заказчиков МУП «Череповецкая автоколонна №1456», Мэрии города Череповца и из тестов электробусов в Москве и в Череповце, которые проходили  в течение нескольких лет.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576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Решение проблемы :</a:t>
            </a:r>
            <a:r>
              <a:rPr lang="ru-RU" sz="1600" dirty="0"/>
              <a:t>Внедрение электрического городского транспорта имеет очень много различных вводных, и мы помогаем с ними разобраться, определяем пути минимизации расходов и делаем небольшой прогноз на дальнейшую стратегию использования электробусов.</a:t>
            </a:r>
          </a:p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500" dirty="0"/>
          </a:p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500" dirty="0"/>
          </a:p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1.	Технология и суть технологии __Наш продукт - методология внедрения нового оборудования и технологий. Мы разработали универсальный алгоритм действий при внедрении новых видов транспорта в любом городе.</a:t>
            </a:r>
          </a:p>
          <a:p>
            <a:pPr lvl="0"/>
            <a:r>
              <a:rPr lang="ru-RU" sz="1500" dirty="0"/>
              <a:t>2. Представление решений -	1. Создание сетей зарядных станций, которые позволят автобусам быстро заряжаться и продолжать движение. Мы показываем доступные места, которые можно рассмотреть с реальными данными из нашего города.</a:t>
            </a:r>
          </a:p>
          <a:p>
            <a:pPr lvl="0"/>
            <a:r>
              <a:rPr lang="ru-RU" sz="1500" dirty="0"/>
              <a:t>2.Затраты - Также необходимо учитывать, что стоимость электробусов может быть выше, чем традиционных автобусов с дизельными двигателями. Мы ищем самый оптимальный электробус по соотношению цена/качество</a:t>
            </a:r>
          </a:p>
          <a:p>
            <a:pPr lvl="0"/>
            <a:r>
              <a:rPr lang="ru-RU" sz="1500" dirty="0"/>
              <a:t>3.Мы предлагает ряд мер, которые могут помочь снизить затраты на внедрение и сделать этот проект более привлекательным для инвесторов.</a:t>
            </a:r>
          </a:p>
          <a:p>
            <a:pPr lvl="0" algn="just"/>
            <a:r>
              <a:rPr lang="ru-RU" sz="1500" dirty="0"/>
              <a:t>Гипотезы 1.Внедрение такого транспорта требует значительных инвестиций в инфраструктуру.</a:t>
            </a:r>
          </a:p>
          <a:p>
            <a:pPr lvl="0" algn="just"/>
            <a:r>
              <a:rPr lang="ru-RU" sz="1500" dirty="0"/>
              <a:t>2.Мы считаем, что внедрение электрических автобусов может стать важным шагом в развитии городской инфраструктуры и улучшении экологической ситуации в городе.</a:t>
            </a:r>
          </a:p>
          <a:p>
            <a:pPr lvl="0" algn="just"/>
            <a:r>
              <a:rPr lang="ru-RU" sz="1500" dirty="0"/>
              <a:t>3.Внедрение электробусов может выявить их слабые места для инвестиции знаний и опыта в будущем.</a:t>
            </a:r>
          </a:p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500" dirty="0"/>
          </a:p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5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0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Кувалков Алексеем Александровичем,  инженер автоколонны нам сказал, что "выбор электробуса будет зависеть от конкурса исходя от нашего технического задания«.</a:t>
            </a:r>
          </a:p>
          <a:p>
            <a:r>
              <a:rPr lang="ru-RU" dirty="0"/>
              <a:t>Расстановка и выборка зарядных станций будет зависеть от того, что "если автопарк будет большой, то нужно менять инфраструктуру: добавлять дополнительные станции, дополнительные мощности. Если маленький, то будет использоваться ночная зарядка."</a:t>
            </a:r>
          </a:p>
          <a:p>
            <a:r>
              <a:rPr lang="ru-RU" dirty="0"/>
              <a:t>Про расходы нам ответили, что «экономически не целесообразно. Также обучение и инфраструктура».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37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При дальнейшем развитии нашего проекта, мы будем выходить на внешний рынок и работать индивидуально с каждым клиентом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4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научные и технические организации, которые специализируются на  </a:t>
            </a:r>
            <a:r>
              <a:rPr lang="ru-RU" sz="1500" dirty="0" err="1"/>
              <a:t>на</a:t>
            </a:r>
            <a:r>
              <a:rPr lang="ru-RU" sz="1500" dirty="0"/>
              <a:t> определении минимально возможных затрат и определении выгодных предложений не только электробусов, но и трамваев, троллейбусов и других транспортов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9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hyperlink" Target="mailto:asnekrasov@chsu.ru" TargetMode="External"/><Relationship Id="rId3" Type="http://schemas.openxmlformats.org/officeDocument/2006/relationships/hyperlink" Target="mailto:aabobrov@chsu.ru" TargetMode="External"/><Relationship Id="rId7" Type="http://schemas.openxmlformats.org/officeDocument/2006/relationships/hyperlink" Target="mailto:matomilov@chsu.ru" TargetMode="External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hyperlink" Target="mailto:adkokarev@chsu.ru" TargetMode="External"/><Relationship Id="rId5" Type="http://schemas.openxmlformats.org/officeDocument/2006/relationships/hyperlink" Target="mailto:rakulakov@chsu.ru" TargetMode="External"/><Relationship Id="rId15" Type="http://schemas.openxmlformats.org/officeDocument/2006/relationships/image" Target="../media/image8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hyperlink" Target="mailto:iechernykh@chsu.ru" TargetMode="External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un9-73.userapi.com/impg/s5jHQuZZce6okKlJuYL_RiGWvYuYwSuguflsHA/rOXZuR021VM.jpg?size=2560x1706&amp;quality=95&amp;sign=0cbaf917c782a2a6337d857f6221f618&amp;type=album" TargetMode="External"/><Relationship Id="rId2" Type="http://schemas.openxmlformats.org/officeDocument/2006/relationships/hyperlink" Target="https://disk.yandex.ru/i/dWGybjaqLDHHOA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hyperlink" Target="https://sun9-33.userapi.com/impg/jeVOu56aN6R9-faFGrSQYj9gRLY6SOtFMD5ZlQ/QI9TNG8-Gdo.jpg?size=2560x1707&amp;quality=95&amp;sign=e355733eb7dbba0e7594e35e7f0ba4f6&amp;type=alb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8327" y="2229210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tserrat regular" panose="00000500000000000000" pitchFamily="2" charset="-52"/>
              </a:rPr>
              <a:t>«Определение оптимальной стратегии применения накопителей энергии и зарядных станций для городского транспорта»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29" y="3882869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делаем аналитику </a:t>
            </a:r>
            <a:r>
              <a:rPr lang="ru-RU" sz="2000"/>
              <a:t>для людей, </a:t>
            </a:r>
            <a:r>
              <a:rPr lang="ru-RU" sz="2000" dirty="0"/>
              <a:t>чтобы они могли развиваться!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клиента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6333320-321A-4294-BD51-802BDBACCEE7}"/>
              </a:ext>
            </a:extLst>
          </p:cNvPr>
          <p:cNvSpPr/>
          <p:nvPr/>
        </p:nvSpPr>
        <p:spPr>
          <a:xfrm>
            <a:off x="3289811" y="2346441"/>
            <a:ext cx="5694701" cy="22360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/>
              <a:t>Проблема заказчика заключается в том, что у него ограничены время и средства на поиск оптимальной стратегии по использованию электрического транспорта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AFC5452-EE42-4A8A-A0D3-3C72222243A3}"/>
              </a:ext>
            </a:extLst>
          </p:cNvPr>
          <p:cNvSpPr/>
          <p:nvPr/>
        </p:nvSpPr>
        <p:spPr>
          <a:xfrm>
            <a:off x="5393544" y="2028624"/>
            <a:ext cx="1487234" cy="5860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/>
              <a:t>Проблема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1C708A-64B9-4286-A946-60CB2B2DA5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pic>
        <p:nvPicPr>
          <p:cNvPr id="3" name="Рисунок 2" descr="Песочные часы">
            <a:extLst>
              <a:ext uri="{FF2B5EF4-FFF2-40B4-BE49-F238E27FC236}">
                <a16:creationId xmlns:a16="http://schemas.microsoft.com/office/drawing/2014/main" id="{B7D9AAAF-9A27-44D5-90D2-043043D47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842" y="2646970"/>
            <a:ext cx="2091864" cy="2091864"/>
          </a:xfrm>
          <a:prstGeom prst="rect">
            <a:avLst/>
          </a:prstGeom>
        </p:spPr>
      </p:pic>
      <p:pic>
        <p:nvPicPr>
          <p:cNvPr id="14" name="Рисунок 13" descr="Рубль">
            <a:extLst>
              <a:ext uri="{FF2B5EF4-FFF2-40B4-BE49-F238E27FC236}">
                <a16:creationId xmlns:a16="http://schemas.microsoft.com/office/drawing/2014/main" id="{319C9414-B197-48EB-9348-812C3E411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69617" y="2614695"/>
            <a:ext cx="2124139" cy="2124139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AB393E1D-646D-4794-BBDF-6B973D3B787A}"/>
              </a:ext>
            </a:extLst>
          </p:cNvPr>
          <p:cNvSpPr/>
          <p:nvPr/>
        </p:nvSpPr>
        <p:spPr>
          <a:xfrm>
            <a:off x="2058774" y="4452376"/>
            <a:ext cx="7765710" cy="1406234"/>
          </a:xfrm>
          <a:custGeom>
            <a:avLst/>
            <a:gdLst>
              <a:gd name="connsiteX0" fmla="*/ 0 w 7538483"/>
              <a:gd name="connsiteY0" fmla="*/ 0 h 1233446"/>
              <a:gd name="connsiteX1" fmla="*/ 744279 w 7538483"/>
              <a:gd name="connsiteY1" fmla="*/ 1127051 h 1233446"/>
              <a:gd name="connsiteX2" fmla="*/ 2860158 w 7538483"/>
              <a:gd name="connsiteY2" fmla="*/ 382772 h 1233446"/>
              <a:gd name="connsiteX3" fmla="*/ 4593265 w 7538483"/>
              <a:gd name="connsiteY3" fmla="*/ 1233377 h 1233446"/>
              <a:gd name="connsiteX4" fmla="*/ 5741581 w 7538483"/>
              <a:gd name="connsiteY4" fmla="*/ 329609 h 1233446"/>
              <a:gd name="connsiteX5" fmla="*/ 6645348 w 7538483"/>
              <a:gd name="connsiteY5" fmla="*/ 1222744 h 1233446"/>
              <a:gd name="connsiteX6" fmla="*/ 7538483 w 7538483"/>
              <a:gd name="connsiteY6" fmla="*/ 42530 h 123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8483" h="1233446">
                <a:moveTo>
                  <a:pt x="0" y="0"/>
                </a:moveTo>
                <a:cubicBezTo>
                  <a:pt x="133793" y="531628"/>
                  <a:pt x="267586" y="1063256"/>
                  <a:pt x="744279" y="1127051"/>
                </a:cubicBezTo>
                <a:cubicBezTo>
                  <a:pt x="1220972" y="1190846"/>
                  <a:pt x="2218660" y="365051"/>
                  <a:pt x="2860158" y="382772"/>
                </a:cubicBezTo>
                <a:cubicBezTo>
                  <a:pt x="3501656" y="400493"/>
                  <a:pt x="4113028" y="1242237"/>
                  <a:pt x="4593265" y="1233377"/>
                </a:cubicBezTo>
                <a:cubicBezTo>
                  <a:pt x="5073502" y="1224517"/>
                  <a:pt x="5399567" y="331381"/>
                  <a:pt x="5741581" y="329609"/>
                </a:cubicBezTo>
                <a:cubicBezTo>
                  <a:pt x="6083595" y="327837"/>
                  <a:pt x="6345864" y="1270590"/>
                  <a:pt x="6645348" y="1222744"/>
                </a:cubicBezTo>
                <a:cubicBezTo>
                  <a:pt x="6944832" y="1174898"/>
                  <a:pt x="7387855" y="248093"/>
                  <a:pt x="7538483" y="4253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61F89E0-AACC-4E9E-833F-67224BBFF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AF008D-6A98-4144-9B01-250D6383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BA81BDFF-2AA3-4462-958F-368654C458E3}"/>
              </a:ext>
            </a:extLst>
          </p:cNvPr>
          <p:cNvSpPr txBox="1">
            <a:spLocks/>
          </p:cNvSpPr>
          <p:nvPr/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defPPr>
              <a:defRPr lang="ru-RU"/>
            </a:defPPr>
            <a:lvl1pPr marL="0" algn="r" defTabSz="1172261" rtl="0" eaLnBrk="1" latinLnBrk="0" hangingPunct="1"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A16AB4B-A760-4298-BCB6-076461C26B33}"/>
              </a:ext>
            </a:extLst>
          </p:cNvPr>
          <p:cNvSpPr/>
          <p:nvPr/>
        </p:nvSpPr>
        <p:spPr>
          <a:xfrm>
            <a:off x="2368172" y="1134513"/>
            <a:ext cx="7005064" cy="135123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Череповец участвует в конкурсе на покупку электробусов, даже прошли уже испытания первого электробуса. Поэтому так важен тщательный анализ электробусов и их составляющих  перед масштабным внедрением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2FA75B8-4AA7-47C4-A268-6B0BE7C63D18}"/>
              </a:ext>
            </a:extLst>
          </p:cNvPr>
          <p:cNvSpPr/>
          <p:nvPr/>
        </p:nvSpPr>
        <p:spPr>
          <a:xfrm>
            <a:off x="5149995" y="850286"/>
            <a:ext cx="1441419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Актуальность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5F5839F-47A5-4257-AEF8-C5CC2F765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852750"/>
              </p:ext>
            </p:extLst>
          </p:nvPr>
        </p:nvGraphicFramePr>
        <p:xfrm>
          <a:off x="0" y="2601157"/>
          <a:ext cx="12190412" cy="3808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0292">
                  <a:extLst>
                    <a:ext uri="{9D8B030D-6E8A-4147-A177-3AD203B41FA5}">
                      <a16:colId xmlns:a16="http://schemas.microsoft.com/office/drawing/2014/main" val="626487431"/>
                    </a:ext>
                  </a:extLst>
                </a:gridCol>
                <a:gridCol w="1855655">
                  <a:extLst>
                    <a:ext uri="{9D8B030D-6E8A-4147-A177-3AD203B41FA5}">
                      <a16:colId xmlns:a16="http://schemas.microsoft.com/office/drawing/2014/main" val="4287305169"/>
                    </a:ext>
                  </a:extLst>
                </a:gridCol>
                <a:gridCol w="1315040">
                  <a:extLst>
                    <a:ext uri="{9D8B030D-6E8A-4147-A177-3AD203B41FA5}">
                      <a16:colId xmlns:a16="http://schemas.microsoft.com/office/drawing/2014/main" val="3841274474"/>
                    </a:ext>
                  </a:extLst>
                </a:gridCol>
                <a:gridCol w="1846992">
                  <a:extLst>
                    <a:ext uri="{9D8B030D-6E8A-4147-A177-3AD203B41FA5}">
                      <a16:colId xmlns:a16="http://schemas.microsoft.com/office/drawing/2014/main" val="1042464667"/>
                    </a:ext>
                  </a:extLst>
                </a:gridCol>
                <a:gridCol w="1929880">
                  <a:extLst>
                    <a:ext uri="{9D8B030D-6E8A-4147-A177-3AD203B41FA5}">
                      <a16:colId xmlns:a16="http://schemas.microsoft.com/office/drawing/2014/main" val="174575908"/>
                    </a:ext>
                  </a:extLst>
                </a:gridCol>
                <a:gridCol w="1752976">
                  <a:extLst>
                    <a:ext uri="{9D8B030D-6E8A-4147-A177-3AD203B41FA5}">
                      <a16:colId xmlns:a16="http://schemas.microsoft.com/office/drawing/2014/main" val="2022844284"/>
                    </a:ext>
                  </a:extLst>
                </a:gridCol>
                <a:gridCol w="1359577">
                  <a:extLst>
                    <a:ext uri="{9D8B030D-6E8A-4147-A177-3AD203B41FA5}">
                      <a16:colId xmlns:a16="http://schemas.microsoft.com/office/drawing/2014/main" val="1345740281"/>
                    </a:ext>
                  </a:extLst>
                </a:gridCol>
              </a:tblGrid>
              <a:tr h="7191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Электробус «62181 General»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предприятие «ПК ТС»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Электробус «Орион» </a:t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предприятие «Транс-Альфа»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Электробус «Ситиритм 12 </a:t>
                      </a:r>
                      <a:r>
                        <a:rPr lang="en-US" sz="1000">
                          <a:effectLst/>
                        </a:rPr>
                        <a:t>ELF</a:t>
                      </a:r>
                      <a:r>
                        <a:rPr lang="ru-RU" sz="1000">
                          <a:effectLst/>
                        </a:rPr>
                        <a:t>» предприятие «Volgabus»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Электробус «Сириус» предприятие «Транс-Альфа»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Электробус «КАМАЗ 6282»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предприятие «КамАЗ» и «НефАЗ»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Электробус «МАЗ 303E10»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предприятие «МАЗ»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2509921838"/>
                  </a:ext>
                </a:extLst>
              </a:tr>
              <a:tr h="4315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Запас хода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 100 км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 км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200 - 220 км (при интенсивной работе)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 60 до 240 (при 50% пассажиров)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 100 км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 300 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2978180629"/>
                  </a:ext>
                </a:extLst>
              </a:tr>
              <a:tr h="4315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Срок эксплуатации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10-15лет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10-15лет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10-15лет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 лет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 лет (кузов),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 лет (ресурс аккумуляторов)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10-15лет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3139889499"/>
                  </a:ext>
                </a:extLst>
              </a:tr>
              <a:tr h="287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Пассажировместимость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 чел.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154 чел.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 чел.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107 чел.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85 чел.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 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1050257699"/>
                  </a:ext>
                </a:extLst>
              </a:tr>
              <a:tr h="575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Время зарядки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 2 часов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6-8 часов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 5</a:t>
                      </a:r>
                      <a:r>
                        <a:rPr lang="en-US" sz="1000">
                          <a:effectLst/>
                        </a:rPr>
                        <a:t>~</a:t>
                      </a:r>
                      <a:r>
                        <a:rPr lang="ru-RU" sz="1000">
                          <a:effectLst/>
                        </a:rPr>
                        <a:t>6 часов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6-8 часов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 6 до 20 мин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 мощности заряда 300 кВт, 45 мин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 6 часов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3106145489"/>
                  </a:ext>
                </a:extLst>
              </a:tr>
              <a:tr h="287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Стоимость электроэнергии 1 км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~6</a:t>
                      </a:r>
                      <a:r>
                        <a:rPr lang="ru-RU" sz="1000">
                          <a:effectLst/>
                        </a:rPr>
                        <a:t>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~7 </a:t>
                      </a:r>
                      <a:r>
                        <a:rPr lang="ru-RU" sz="1000">
                          <a:effectLst/>
                        </a:rPr>
                        <a:t>руб.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~5,3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~6,2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~5</a:t>
                      </a:r>
                      <a:r>
                        <a:rPr lang="ru-RU" sz="1000">
                          <a:effectLst/>
                        </a:rPr>
                        <a:t>,63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~</a:t>
                      </a:r>
                      <a:r>
                        <a:rPr lang="ru-RU" sz="1000" dirty="0">
                          <a:effectLst/>
                        </a:rPr>
                        <a:t>5,82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794956322"/>
                  </a:ext>
                </a:extLst>
              </a:tr>
              <a:tr h="575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Ёмкость батареи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150 кВт/ч (возможностью увеличения емкости)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650КВт</a:t>
                      </a:r>
                      <a:r>
                        <a:rPr lang="en-US" sz="1000" dirty="0">
                          <a:effectLst/>
                        </a:rPr>
                        <a:t>/</a:t>
                      </a:r>
                      <a:r>
                        <a:rPr lang="ru-RU" sz="1000" dirty="0">
                          <a:effectLst/>
                        </a:rPr>
                        <a:t>ч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 КВт</a:t>
                      </a:r>
                      <a:r>
                        <a:rPr lang="en-US" sz="1000">
                          <a:effectLst/>
                        </a:rPr>
                        <a:t>/</a:t>
                      </a:r>
                      <a:r>
                        <a:rPr lang="ru-RU" sz="1000">
                          <a:effectLst/>
                        </a:rPr>
                        <a:t>ч</a:t>
                      </a:r>
                      <a:br>
                        <a:rPr lang="ru-RU" sz="1000">
                          <a:effectLst/>
                        </a:rPr>
                      </a:br>
                      <a:endParaRPr lang="ru-RU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412А*ч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~92</a:t>
                      </a:r>
                      <a:r>
                        <a:rPr lang="ru-RU" sz="1000" dirty="0">
                          <a:effectLst/>
                        </a:rPr>
                        <a:t>КВт</a:t>
                      </a:r>
                      <a:r>
                        <a:rPr lang="en-US" sz="1000" dirty="0">
                          <a:effectLst/>
                        </a:rPr>
                        <a:t>/</a:t>
                      </a:r>
                      <a:r>
                        <a:rPr lang="ru-RU" sz="1000" dirty="0">
                          <a:effectLst/>
                        </a:rPr>
                        <a:t>ч(220в)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3776006003"/>
                  </a:ext>
                </a:extLst>
              </a:tr>
              <a:tr h="143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Тип аккумулятора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Li-on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Li-on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Li-on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Li-on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Li-on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Li-</a:t>
                      </a:r>
                      <a:r>
                        <a:rPr lang="en-US" sz="1000" dirty="0" err="1">
                          <a:effectLst/>
                        </a:rPr>
                        <a:t>fe</a:t>
                      </a:r>
                      <a:r>
                        <a:rPr lang="en-US" sz="1000" dirty="0">
                          <a:effectLst/>
                        </a:rPr>
                        <a:t>-po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2226165865"/>
                  </a:ext>
                </a:extLst>
              </a:tr>
              <a:tr h="287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Стоимость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 22 до 30 млн.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 35- 40 млн.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 млн.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58 млн.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 25 до 40 млн. руб.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34 млн.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34" marR="43534" marT="0" marB="0"/>
                </a:tc>
                <a:extLst>
                  <a:ext uri="{0D108BD9-81ED-4DB2-BD59-A6C34878D82A}">
                    <a16:rowId xmlns:a16="http://schemas.microsoft.com/office/drawing/2014/main" val="2770013821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D81444-D61D-448F-8E1D-B5F06C7EF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32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51594" y="6357823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270FBBD-FF0F-4BBD-A996-A7662842E621}"/>
              </a:ext>
            </a:extLst>
          </p:cNvPr>
          <p:cNvSpPr/>
          <p:nvPr/>
        </p:nvSpPr>
        <p:spPr>
          <a:xfrm>
            <a:off x="905755" y="1461171"/>
            <a:ext cx="5189451" cy="230231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00" dirty="0"/>
              <a:t>1.Минимизация расходов </a:t>
            </a:r>
          </a:p>
          <a:p>
            <a:pPr algn="just"/>
            <a:r>
              <a:rPr lang="ru-RU" sz="1900" dirty="0"/>
              <a:t>2.Индивидуальный прогноз на дальнейшую стратегию использования электробусов </a:t>
            </a:r>
          </a:p>
          <a:p>
            <a:pPr algn="just"/>
            <a:r>
              <a:rPr lang="ru-RU" sz="1900" dirty="0"/>
              <a:t>3.Аналитика рынка и других данных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14A206B-4346-4E22-B2B7-07988E701FCC}"/>
              </a:ext>
            </a:extLst>
          </p:cNvPr>
          <p:cNvSpPr/>
          <p:nvPr/>
        </p:nvSpPr>
        <p:spPr>
          <a:xfrm>
            <a:off x="2261169" y="1251202"/>
            <a:ext cx="2478621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00" dirty="0"/>
              <a:t>Решение проблемы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2B4609F-3B8F-4C18-8326-D779C536FAAB}"/>
              </a:ext>
            </a:extLst>
          </p:cNvPr>
          <p:cNvSpPr/>
          <p:nvPr/>
        </p:nvSpPr>
        <p:spPr>
          <a:xfrm>
            <a:off x="5943237" y="1680686"/>
            <a:ext cx="3664651" cy="1772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900" dirty="0"/>
              <a:t>1.Создание сетей зарядных станций </a:t>
            </a:r>
          </a:p>
          <a:p>
            <a:pPr lvl="0"/>
            <a:r>
              <a:rPr lang="ru-RU" sz="1900" dirty="0"/>
              <a:t>2.Затраты на электробусы</a:t>
            </a:r>
          </a:p>
          <a:p>
            <a:pPr lvl="0"/>
            <a:r>
              <a:rPr lang="ru-RU" sz="1900" dirty="0"/>
              <a:t>3.Затраты на внедрение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D274A4D-C983-4835-BE37-BB79FEB068ED}"/>
              </a:ext>
            </a:extLst>
          </p:cNvPr>
          <p:cNvSpPr/>
          <p:nvPr/>
        </p:nvSpPr>
        <p:spPr>
          <a:xfrm>
            <a:off x="6247165" y="1152778"/>
            <a:ext cx="3068486" cy="7412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00" dirty="0"/>
              <a:t>Представление решения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161C991-E9F8-48B4-833F-63FC18A3803C}"/>
              </a:ext>
            </a:extLst>
          </p:cNvPr>
          <p:cNvSpPr/>
          <p:nvPr/>
        </p:nvSpPr>
        <p:spPr>
          <a:xfrm>
            <a:off x="4989978" y="3448407"/>
            <a:ext cx="5189451" cy="20157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dirty="0"/>
              <a:t>- Составление плана действий</a:t>
            </a:r>
          </a:p>
          <a:p>
            <a:r>
              <a:rPr lang="ru-RU" sz="1900" dirty="0"/>
              <a:t>- Расчет затрат и выгод</a:t>
            </a:r>
          </a:p>
          <a:p>
            <a:r>
              <a:rPr lang="ru-RU" sz="1900" dirty="0"/>
              <a:t>- Помощь в выборе оптимального варианта покупки и использования электробусов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6045BD5-6ECF-4757-8C3A-60BAE8D30DCD}"/>
              </a:ext>
            </a:extLst>
          </p:cNvPr>
          <p:cNvSpPr/>
          <p:nvPr/>
        </p:nvSpPr>
        <p:spPr>
          <a:xfrm>
            <a:off x="9268300" y="3089389"/>
            <a:ext cx="2357532" cy="1460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900" dirty="0"/>
              <a:t>1. Инвестиции </a:t>
            </a:r>
          </a:p>
          <a:p>
            <a:pPr lvl="0" algn="just"/>
            <a:r>
              <a:rPr lang="ru-RU" sz="1900" dirty="0"/>
              <a:t>2. Развитие </a:t>
            </a:r>
          </a:p>
          <a:p>
            <a:pPr lvl="0" algn="just"/>
            <a:r>
              <a:rPr lang="ru-RU" sz="1900" dirty="0"/>
              <a:t>3. Знания и опыт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BEB7D63-B85B-4591-B2DB-CE6B5BFA66F3}"/>
              </a:ext>
            </a:extLst>
          </p:cNvPr>
          <p:cNvSpPr/>
          <p:nvPr/>
        </p:nvSpPr>
        <p:spPr>
          <a:xfrm>
            <a:off x="9268300" y="2876007"/>
            <a:ext cx="1317540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00" dirty="0"/>
              <a:t>Гипотезы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7CCE207C-262F-4E81-8CDF-292A8471A4B0}"/>
              </a:ext>
            </a:extLst>
          </p:cNvPr>
          <p:cNvSpPr/>
          <p:nvPr/>
        </p:nvSpPr>
        <p:spPr>
          <a:xfrm>
            <a:off x="5855092" y="3236923"/>
            <a:ext cx="2151224" cy="4680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00" dirty="0"/>
              <a:t>Выгода клиентов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2453D3-C914-4F9F-9403-0187BAFCA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83" y="3626780"/>
            <a:ext cx="4380102" cy="2672021"/>
          </a:xfrm>
          <a:prstGeom prst="roundRect">
            <a:avLst>
              <a:gd name="adj" fmla="val 16667"/>
            </a:avLst>
          </a:prstGeom>
          <a:ln w="38100"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C3E5AAD-820E-4792-A06E-39E3A62DE6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C497BF-86C2-4CD4-940F-29E234C23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849" y="1961872"/>
            <a:ext cx="3880868" cy="388086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85012DA-CA1F-4139-B71F-23419BEB1D9D}"/>
              </a:ext>
            </a:extLst>
          </p:cNvPr>
          <p:cNvSpPr/>
          <p:nvPr/>
        </p:nvSpPr>
        <p:spPr>
          <a:xfrm>
            <a:off x="5316131" y="2863925"/>
            <a:ext cx="4773453" cy="7770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/>
              <a:t>Нашим клиентом является МУП «Череповецкая автоколонна №1456»</a:t>
            </a:r>
            <a:endParaRPr lang="ru-RU" sz="15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BAA8E26-5C66-4305-BB6B-BB7F17C15BA7}"/>
              </a:ext>
            </a:extLst>
          </p:cNvPr>
          <p:cNvSpPr/>
          <p:nvPr/>
        </p:nvSpPr>
        <p:spPr>
          <a:xfrm>
            <a:off x="7057678" y="2529495"/>
            <a:ext cx="1290357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Наш клиент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1AB2D30-1D98-4CFD-B92F-53D0092BE52F}"/>
              </a:ext>
            </a:extLst>
          </p:cNvPr>
          <p:cNvSpPr/>
          <p:nvPr/>
        </p:nvSpPr>
        <p:spPr>
          <a:xfrm>
            <a:off x="5316132" y="4163672"/>
            <a:ext cx="4773452" cy="20642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/>
              <a:t>заключается в неопределённости приобретения, выбора оптимального варианта,   обслуживания и дальнейшей эксплуатации электробусов, накопителей энергии и зарядных станций, а так же рассмотрения затрат на реализацию внедрения электробусов</a:t>
            </a:r>
            <a:endParaRPr lang="ru-RU" sz="15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BDFCE39-B0B1-4A9B-BB08-6D953D89EA44}"/>
              </a:ext>
            </a:extLst>
          </p:cNvPr>
          <p:cNvSpPr/>
          <p:nvPr/>
        </p:nvSpPr>
        <p:spPr>
          <a:xfrm>
            <a:off x="6829528" y="3831415"/>
            <a:ext cx="1907047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Проблема клиента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53E52D-56BC-4D7B-BEB1-B6D46C54E6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A24D9C2-958E-42E1-A83B-7D57A504A67F}"/>
              </a:ext>
            </a:extLst>
          </p:cNvPr>
          <p:cNvSpPr/>
          <p:nvPr/>
        </p:nvSpPr>
        <p:spPr>
          <a:xfrm>
            <a:off x="5316131" y="1412877"/>
            <a:ext cx="4773453" cy="909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/>
              <a:t>Посещение автоколонны, с целью выявления и решения проблем.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CD03F2E-6D85-4F1C-BDDC-FAA52F4A82A5}"/>
              </a:ext>
            </a:extLst>
          </p:cNvPr>
          <p:cNvSpPr/>
          <p:nvPr/>
        </p:nvSpPr>
        <p:spPr>
          <a:xfrm>
            <a:off x="6709154" y="1109272"/>
            <a:ext cx="2147793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Результаты интервью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AB2D1F2-8217-4A48-97DF-C764E1D21881}"/>
              </a:ext>
            </a:extLst>
          </p:cNvPr>
          <p:cNvSpPr/>
          <p:nvPr/>
        </p:nvSpPr>
        <p:spPr>
          <a:xfrm>
            <a:off x="3599577" y="2939355"/>
            <a:ext cx="4571544" cy="180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Наш заработок - это продажа нашей исследовательской работы, наших рекомендаций по приобретению, выбору оптимального варианта,   обслуживанию и дальнейшей эксплуатации электробусов, накопителей энергии и зарядных станций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CC6D103-DE19-44B4-97ED-215ED4396F4A}"/>
              </a:ext>
            </a:extLst>
          </p:cNvPr>
          <p:cNvSpPr/>
          <p:nvPr/>
        </p:nvSpPr>
        <p:spPr>
          <a:xfrm>
            <a:off x="5071364" y="2473837"/>
            <a:ext cx="1626325" cy="5896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Наш заработок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D5ED48-948C-4B16-B2F5-A898C83BD3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pic>
        <p:nvPicPr>
          <p:cNvPr id="9" name="Рисунок 8" descr="Деньги">
            <a:extLst>
              <a:ext uri="{FF2B5EF4-FFF2-40B4-BE49-F238E27FC236}">
                <a16:creationId xmlns:a16="http://schemas.microsoft.com/office/drawing/2014/main" id="{410434EE-9F11-475D-AA8E-EEA28F7F1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5349" y="4923033"/>
            <a:ext cx="1800000" cy="1800000"/>
          </a:xfrm>
          <a:prstGeom prst="rect">
            <a:avLst/>
          </a:prstGeom>
        </p:spPr>
      </p:pic>
      <p:pic>
        <p:nvPicPr>
          <p:cNvPr id="12" name="Рисунок 11" descr="Автобус">
            <a:extLst>
              <a:ext uri="{FF2B5EF4-FFF2-40B4-BE49-F238E27FC236}">
                <a16:creationId xmlns:a16="http://schemas.microsoft.com/office/drawing/2014/main" id="{0DA63C6B-220C-4FC7-8E49-43C2CA8DC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20768" y="2768679"/>
            <a:ext cx="1800000" cy="1800000"/>
          </a:xfrm>
          <a:prstGeom prst="rect">
            <a:avLst/>
          </a:prstGeom>
        </p:spPr>
      </p:pic>
      <p:pic>
        <p:nvPicPr>
          <p:cNvPr id="14" name="Рисунок 13" descr="Собрание">
            <a:extLst>
              <a:ext uri="{FF2B5EF4-FFF2-40B4-BE49-F238E27FC236}">
                <a16:creationId xmlns:a16="http://schemas.microsoft.com/office/drawing/2014/main" id="{CE0DCAC1-5206-4B98-AEF5-1A110D2500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5096" y="2750543"/>
            <a:ext cx="1800154" cy="18001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5D5148-37F6-4727-B166-7534DC0432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46" y="899297"/>
            <a:ext cx="1449406" cy="1449406"/>
          </a:xfrm>
          <a:prstGeom prst="rect">
            <a:avLst/>
          </a:prstGeom>
        </p:spPr>
      </p:pic>
      <p:cxnSp>
        <p:nvCxnSpPr>
          <p:cNvPr id="22" name="Соединитель: изогнутый 21">
            <a:extLst>
              <a:ext uri="{FF2B5EF4-FFF2-40B4-BE49-F238E27FC236}">
                <a16:creationId xmlns:a16="http://schemas.microsoft.com/office/drawing/2014/main" id="{B15D3DEF-D4AE-4907-AB6F-F279C2468612}"/>
              </a:ext>
            </a:extLst>
          </p:cNvPr>
          <p:cNvCxnSpPr>
            <a:cxnSpLocks/>
          </p:cNvCxnSpPr>
          <p:nvPr/>
        </p:nvCxnSpPr>
        <p:spPr>
          <a:xfrm flipV="1">
            <a:off x="2754216" y="1830885"/>
            <a:ext cx="2593961" cy="1433310"/>
          </a:xfrm>
          <a:prstGeom prst="curvedConnector3">
            <a:avLst>
              <a:gd name="adj1" fmla="val -18863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Соединитель: изогнутый 33">
            <a:extLst>
              <a:ext uri="{FF2B5EF4-FFF2-40B4-BE49-F238E27FC236}">
                <a16:creationId xmlns:a16="http://schemas.microsoft.com/office/drawing/2014/main" id="{B9C4AA9E-391E-4348-83D8-73A82D010E74}"/>
              </a:ext>
            </a:extLst>
          </p:cNvPr>
          <p:cNvCxnSpPr>
            <a:cxnSpLocks/>
          </p:cNvCxnSpPr>
          <p:nvPr/>
        </p:nvCxnSpPr>
        <p:spPr>
          <a:xfrm>
            <a:off x="6570921" y="1830885"/>
            <a:ext cx="2865276" cy="1368122"/>
          </a:xfrm>
          <a:prstGeom prst="curvedConnector3">
            <a:avLst>
              <a:gd name="adj1" fmla="val 108631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Соединитель: изогнутый 37">
            <a:extLst>
              <a:ext uri="{FF2B5EF4-FFF2-40B4-BE49-F238E27FC236}">
                <a16:creationId xmlns:a16="http://schemas.microsoft.com/office/drawing/2014/main" id="{BD36316C-84F5-4B18-A358-869E07F2B073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76387" y="4083184"/>
            <a:ext cx="2454344" cy="1944001"/>
          </a:xfrm>
          <a:prstGeom prst="curvedConnector3">
            <a:avLst>
              <a:gd name="adj1" fmla="val 17942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Соединитель: изогнутый 57">
            <a:extLst>
              <a:ext uri="{FF2B5EF4-FFF2-40B4-BE49-F238E27FC236}">
                <a16:creationId xmlns:a16="http://schemas.microsoft.com/office/drawing/2014/main" id="{1D931191-F137-4598-A0C1-1E4BEE252E0F}"/>
              </a:ext>
            </a:extLst>
          </p:cNvPr>
          <p:cNvCxnSpPr>
            <a:cxnSpLocks/>
          </p:cNvCxnSpPr>
          <p:nvPr/>
        </p:nvCxnSpPr>
        <p:spPr>
          <a:xfrm>
            <a:off x="2340182" y="4139485"/>
            <a:ext cx="2645167" cy="1887701"/>
          </a:xfrm>
          <a:prstGeom prst="curvedConnector3">
            <a:avLst>
              <a:gd name="adj1" fmla="val 36333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3B94521-9FEC-45E4-8535-F34AA5C60AC1}"/>
              </a:ext>
            </a:extLst>
          </p:cNvPr>
          <p:cNvSpPr/>
          <p:nvPr/>
        </p:nvSpPr>
        <p:spPr>
          <a:xfrm>
            <a:off x="5641625" y="2321856"/>
            <a:ext cx="5011329" cy="26933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Мы собираемся продавать свой продукт в городе Череповце, так как изучали именно этот город по инфраструктуре, анализировали все за и против, тем самым разобрались в теме и готовы выходить на рынок.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8D7CF4-FEC2-488F-B301-31E1532352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CC8E858-F2D4-457D-8D2C-9DCABF9B8DF4}"/>
              </a:ext>
            </a:extLst>
          </p:cNvPr>
          <p:cNvSpPr/>
          <p:nvPr/>
        </p:nvSpPr>
        <p:spPr>
          <a:xfrm>
            <a:off x="7222249" y="1910523"/>
            <a:ext cx="1850079" cy="650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Продажи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F8E299-829F-49DF-B0A4-04F988C65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20" y="1910523"/>
            <a:ext cx="3262314" cy="310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9773B6-0324-4E03-8A67-C367F1829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9F3D75A-36E9-472C-BD2D-04E7236B9010}"/>
              </a:ext>
            </a:extLst>
          </p:cNvPr>
          <p:cNvSpPr/>
          <p:nvPr/>
        </p:nvSpPr>
        <p:spPr>
          <a:xfrm>
            <a:off x="1807960" y="4855106"/>
            <a:ext cx="4255057" cy="777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Научные и технические организации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1CD3D72-7A40-4BCC-AC00-F4DCAB6DD18C}"/>
              </a:ext>
            </a:extLst>
          </p:cNvPr>
          <p:cNvSpPr/>
          <p:nvPr/>
        </p:nvSpPr>
        <p:spPr>
          <a:xfrm>
            <a:off x="3187274" y="4572745"/>
            <a:ext cx="1496427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Конкуренты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E965104-19A7-48DB-99DB-D51EF37E6E0C}"/>
              </a:ext>
            </a:extLst>
          </p:cNvPr>
          <p:cNvSpPr/>
          <p:nvPr/>
        </p:nvSpPr>
        <p:spPr>
          <a:xfrm>
            <a:off x="1807960" y="1923081"/>
            <a:ext cx="4255057" cy="22998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Мы предлагаем методологию внедрения нового оборудования и технологий. Рекомендации являются уникальными, так как они сделаны специально для города Череповца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BF8462-5FCC-40B9-9133-995F8783E1AB}"/>
              </a:ext>
            </a:extLst>
          </p:cNvPr>
          <p:cNvSpPr/>
          <p:nvPr/>
        </p:nvSpPr>
        <p:spPr>
          <a:xfrm>
            <a:off x="2830364" y="1573291"/>
            <a:ext cx="2210248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Отличия от других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DF1847-BEEF-4A29-8624-2E66B05EE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818" y="1573291"/>
            <a:ext cx="4103255" cy="405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19776" y="6357823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5EA8DD7-05D3-48B4-BC0B-B9DACEF9816F}"/>
              </a:ext>
            </a:extLst>
          </p:cNvPr>
          <p:cNvSpPr/>
          <p:nvPr/>
        </p:nvSpPr>
        <p:spPr>
          <a:xfrm>
            <a:off x="6620058" y="1787112"/>
            <a:ext cx="4313354" cy="14007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Сотрудничество с Мэрией города Череповца и  с череповецким предприятием по городскому транспорту МУП «Череповецкая автоколонна №1456»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E8E0644-4137-4D68-BFF7-0F5A57A9FCC2}"/>
              </a:ext>
            </a:extLst>
          </p:cNvPr>
          <p:cNvSpPr/>
          <p:nvPr/>
        </p:nvSpPr>
        <p:spPr>
          <a:xfrm>
            <a:off x="7314903" y="1464914"/>
            <a:ext cx="2994693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Договорённости и партнерства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974268A-D3E8-4FC5-9811-509CD9409EAA}"/>
              </a:ext>
            </a:extLst>
          </p:cNvPr>
          <p:cNvSpPr/>
          <p:nvPr/>
        </p:nvSpPr>
        <p:spPr>
          <a:xfrm>
            <a:off x="1532635" y="2012081"/>
            <a:ext cx="3871522" cy="11726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 ключевым заказчиком переговоры были проведены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C8E4ADF-A35F-46A6-ADA3-E42798F05DF1}"/>
              </a:ext>
            </a:extLst>
          </p:cNvPr>
          <p:cNvSpPr/>
          <p:nvPr/>
        </p:nvSpPr>
        <p:spPr>
          <a:xfrm>
            <a:off x="1806158" y="1772887"/>
            <a:ext cx="3324476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Письма об интересах заказчиков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AF176B2-A34E-4291-864B-0DFB9178299C}"/>
              </a:ext>
            </a:extLst>
          </p:cNvPr>
          <p:cNvSpPr/>
          <p:nvPr/>
        </p:nvSpPr>
        <p:spPr>
          <a:xfrm>
            <a:off x="6630437" y="3828432"/>
            <a:ext cx="4928424" cy="18368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/>
              <a:t>Количественные:</a:t>
            </a:r>
            <a:r>
              <a:rPr lang="ru-RU" sz="1500" dirty="0"/>
              <a:t> наличие рекомендаций по использованию накопителей энергии и зарядных станции. </a:t>
            </a:r>
          </a:p>
          <a:p>
            <a:r>
              <a:rPr lang="ru-RU" sz="1500" b="1" dirty="0"/>
              <a:t>Качественные: </a:t>
            </a:r>
            <a:r>
              <a:rPr lang="ru-RU" sz="1500" dirty="0"/>
              <a:t>средний показатель удовлетворенности городского населения составит  60 %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9F61102-DC25-4401-8440-EF3EEE29CEEA}"/>
              </a:ext>
            </a:extLst>
          </p:cNvPr>
          <p:cNvSpPr/>
          <p:nvPr/>
        </p:nvSpPr>
        <p:spPr>
          <a:xfrm>
            <a:off x="499363" y="3791696"/>
            <a:ext cx="4928424" cy="214735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Сбор теоретического материала о различных моделях электробусов, который позволил сравнить их характеристики и наиболее удачное использование. </a:t>
            </a:r>
          </a:p>
          <a:p>
            <a:r>
              <a:rPr lang="ru-RU" sz="1500" dirty="0"/>
              <a:t>Анализ предполагаемых маршрутов электробуса и подбор более удобных мест для зарядных станций.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47CCF19-0732-49D9-918E-7815238E4499}"/>
              </a:ext>
            </a:extLst>
          </p:cNvPr>
          <p:cNvSpPr/>
          <p:nvPr/>
        </p:nvSpPr>
        <p:spPr>
          <a:xfrm>
            <a:off x="2219712" y="3508765"/>
            <a:ext cx="1487726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Путь команды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89FA202-9F09-4F4F-A2FB-59D836DEA7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4608FAA-44CF-491E-A352-EAF350CE65AF}"/>
              </a:ext>
            </a:extLst>
          </p:cNvPr>
          <p:cNvSpPr/>
          <p:nvPr/>
        </p:nvSpPr>
        <p:spPr>
          <a:xfrm>
            <a:off x="8457477" y="3497631"/>
            <a:ext cx="1274343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Показатели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F543B3-1B29-4A5B-9011-5EED730522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12" y="2487483"/>
            <a:ext cx="180000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D85DE22-10FD-456B-818E-A1170D4F5619}"/>
              </a:ext>
            </a:extLst>
          </p:cNvPr>
          <p:cNvSpPr/>
          <p:nvPr/>
        </p:nvSpPr>
        <p:spPr>
          <a:xfrm>
            <a:off x="4338648" y="891335"/>
            <a:ext cx="3064114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План развития стартап-проекта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1B41B32-6A8F-414D-B711-178092E13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27408"/>
              </p:ext>
            </p:extLst>
          </p:nvPr>
        </p:nvGraphicFramePr>
        <p:xfrm>
          <a:off x="1" y="1489378"/>
          <a:ext cx="12190412" cy="2999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686">
                  <a:extLst>
                    <a:ext uri="{9D8B030D-6E8A-4147-A177-3AD203B41FA5}">
                      <a16:colId xmlns:a16="http://schemas.microsoft.com/office/drawing/2014/main" val="3075319753"/>
                    </a:ext>
                  </a:extLst>
                </a:gridCol>
                <a:gridCol w="3373515">
                  <a:extLst>
                    <a:ext uri="{9D8B030D-6E8A-4147-A177-3AD203B41FA5}">
                      <a16:colId xmlns:a16="http://schemas.microsoft.com/office/drawing/2014/main" val="711939402"/>
                    </a:ext>
                  </a:extLst>
                </a:gridCol>
                <a:gridCol w="1482571">
                  <a:extLst>
                    <a:ext uri="{9D8B030D-6E8A-4147-A177-3AD203B41FA5}">
                      <a16:colId xmlns:a16="http://schemas.microsoft.com/office/drawing/2014/main" val="2673968006"/>
                    </a:ext>
                  </a:extLst>
                </a:gridCol>
                <a:gridCol w="6295640">
                  <a:extLst>
                    <a:ext uri="{9D8B030D-6E8A-4147-A177-3AD203B41FA5}">
                      <a16:colId xmlns:a16="http://schemas.microsoft.com/office/drawing/2014/main" val="4070274436"/>
                    </a:ext>
                  </a:extLst>
                </a:gridCol>
              </a:tblGrid>
              <a:tr h="276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Дата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Наименование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Сумма (руб)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Пояснение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extLst>
                  <a:ext uri="{0D108BD9-81ED-4DB2-BD59-A6C34878D82A}">
                    <a16:rowId xmlns:a16="http://schemas.microsoft.com/office/drawing/2014/main" val="338977347"/>
                  </a:ext>
                </a:extLst>
              </a:tr>
              <a:tr h="8923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01.05.2024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Разработка и поиск новых способов оптимизации по использованию электробусов в г. Череповце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163736.318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Зарплата сотрудников за 4 месяца (3-часовая рабочая неделя) – 144000 руб. + проезд – 6336 руб. + электроэнергия 1001,3184 руб. + интернет 12000 руб. + бумага – 399 руб. 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extLst>
                  <a:ext uri="{0D108BD9-81ED-4DB2-BD59-A6C34878D82A}">
                    <a16:rowId xmlns:a16="http://schemas.microsoft.com/office/drawing/2014/main" val="1818404519"/>
                  </a:ext>
                </a:extLst>
              </a:tr>
              <a:tr h="5905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01.12.2024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Выход стартапа на областной уровень, затрагивая другие города области.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effectLst/>
                        </a:rPr>
                        <a:t>3517367.19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Зарплата сотрудников за 7 месяцев (8-ми часовой рабочий день) – 3360000 руб. + проезд (городской и межгородской) 68240 руб. + электроэнергия 46728,192 руб. + интернет – 21000 руб. + бумага – 399 руб. 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extLst>
                  <a:ext uri="{0D108BD9-81ED-4DB2-BD59-A6C34878D82A}">
                    <a16:rowId xmlns:a16="http://schemas.microsoft.com/office/drawing/2014/main" val="1998713260"/>
                  </a:ext>
                </a:extLst>
              </a:tr>
              <a:tr h="12402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01.12.2025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Выход на другие города из разных областей страны.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5998341,47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03" marR="2590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Зарплата сотрудников за 12 месяцев (8-ми часовой рабочий день) – 5760000 руб. + проезд (городской и межгородской) 120640 руб. + электроэнергия 80105,472 руб. + интернет – 36000 руб. + бумага – 399 руб.  * 4= 1596 руб.  </a:t>
                      </a:r>
                    </a:p>
                  </a:txBody>
                  <a:tcPr marL="25903" marR="25903" marT="0" marB="0"/>
                </a:tc>
                <a:extLst>
                  <a:ext uri="{0D108BD9-81ED-4DB2-BD59-A6C34878D82A}">
                    <a16:rowId xmlns:a16="http://schemas.microsoft.com/office/drawing/2014/main" val="2673046514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654198A-B602-4483-A442-61519683F558}"/>
              </a:ext>
            </a:extLst>
          </p:cNvPr>
          <p:cNvSpPr/>
          <p:nvPr/>
        </p:nvSpPr>
        <p:spPr>
          <a:xfrm>
            <a:off x="164035" y="5150589"/>
            <a:ext cx="2389410" cy="6191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СМИ, социальные сети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0FA2832-A1BC-4FFA-BE64-8F0369FD2A66}"/>
              </a:ext>
            </a:extLst>
          </p:cNvPr>
          <p:cNvSpPr/>
          <p:nvPr/>
        </p:nvSpPr>
        <p:spPr>
          <a:xfrm>
            <a:off x="132177" y="4802505"/>
            <a:ext cx="2470525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Будущие каналы продаж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19B12FB-26F9-45FF-8EB8-ECF8B73014EE}"/>
              </a:ext>
            </a:extLst>
          </p:cNvPr>
          <p:cNvSpPr/>
          <p:nvPr/>
        </p:nvSpPr>
        <p:spPr>
          <a:xfrm>
            <a:off x="2833403" y="5152930"/>
            <a:ext cx="5344194" cy="12048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Наш проект основан на возможность в будущем перейти на внешний рынок к 01.12.2025: (В Ярославской, Костромской, Архангельской, Кировской, Новгородской, Ивановской областях)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8DF8BE0-272D-4085-BF71-E657C6CDA1F7}"/>
              </a:ext>
            </a:extLst>
          </p:cNvPr>
          <p:cNvSpPr/>
          <p:nvPr/>
        </p:nvSpPr>
        <p:spPr>
          <a:xfrm>
            <a:off x="8448855" y="5150589"/>
            <a:ext cx="3568823" cy="9935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/>
              <a:t>(5998341,47 руб. (годовые затраты) /300000 (стоимость за одну услугу) )=19,994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E276438-252E-4A89-8686-D2742CD271C7}"/>
              </a:ext>
            </a:extLst>
          </p:cNvPr>
          <p:cNvSpPr/>
          <p:nvPr/>
        </p:nvSpPr>
        <p:spPr>
          <a:xfrm>
            <a:off x="9097295" y="4802505"/>
            <a:ext cx="2246024" cy="4783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/>
              <a:t>Точка безубыточности 19,994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55247F-EDE4-466B-912D-D73F953AE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>
            <a:normAutofit/>
          </a:bodyPr>
          <a:lstStyle/>
          <a:p>
            <a:r>
              <a:rPr lang="en-US" dirty="0">
                <a:latin typeface="Montserrat Black" panose="00000A00000000000000" pitchFamily="2" charset="-52"/>
              </a:rPr>
              <a:t>McQueen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1AC46E-1134-469F-8E0B-3FB3CF60FD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110" y="871662"/>
            <a:ext cx="1189708" cy="1234198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C39D37C-A267-415F-8B6E-1533F4A4CAB1}"/>
              </a:ext>
            </a:extLst>
          </p:cNvPr>
          <p:cNvSpPr/>
          <p:nvPr/>
        </p:nvSpPr>
        <p:spPr>
          <a:xfrm>
            <a:off x="1643361" y="963527"/>
            <a:ext cx="3757738" cy="10394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Лидер команды: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Бобров Антон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u="sng" dirty="0">
                <a:solidFill>
                  <a:schemeClr val="accent1"/>
                </a:solidFill>
                <a:latin typeface="Montserrat regular" panose="00000500000000000000" pitchFamily="2" charset="-52"/>
                <a:hlinkClick r:id="rId3"/>
              </a:rPr>
              <a:t>aabobrov@chsu.ru</a:t>
            </a:r>
            <a:endParaRPr lang="ru-RU" sz="1600" u="sng" dirty="0">
              <a:solidFill>
                <a:schemeClr val="accent1"/>
              </a:solidFill>
              <a:latin typeface="Montserrat regular" panose="00000500000000000000" pitchFamily="2" charset="-52"/>
            </a:endParaRPr>
          </a:p>
          <a:p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79997910798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D57D4D-A7BF-48C1-B2E8-72380B3F0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110" y="2364516"/>
            <a:ext cx="1189708" cy="1241117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793B1A0-FD9B-4CE6-AC3B-0EC4DD358F85}"/>
              </a:ext>
            </a:extLst>
          </p:cNvPr>
          <p:cNvSpPr/>
          <p:nvPr/>
        </p:nvSpPr>
        <p:spPr>
          <a:xfrm>
            <a:off x="1643361" y="2509072"/>
            <a:ext cx="3757738" cy="10394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Аналитик: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Кулаков Родион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dirty="0">
                <a:solidFill>
                  <a:srgbClr val="000000"/>
                </a:solidFill>
                <a:latin typeface="Montserrat regular" panose="00000500000000000000" pitchFamily="2" charset="-52"/>
                <a:hlinkClick r:id="rId5"/>
              </a:rPr>
              <a:t>rakulakov@chsu.ru</a:t>
            </a:r>
            <a:endParaRPr lang="ru-RU" sz="1600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pPr lvl="0"/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79814498141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BAAEA0-E2CB-4B32-AF9F-E973BBB05E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311" y="873247"/>
            <a:ext cx="1189708" cy="1189708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7F0701-C6FF-4598-8AC6-0B7DD8230787}"/>
              </a:ext>
            </a:extLst>
          </p:cNvPr>
          <p:cNvSpPr/>
          <p:nvPr/>
        </p:nvSpPr>
        <p:spPr>
          <a:xfrm>
            <a:off x="7672562" y="954867"/>
            <a:ext cx="3757738" cy="10677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Секретарь:</a:t>
            </a:r>
            <a:endParaRPr lang="en-US" sz="1600" b="1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Томилов Максим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dirty="0">
                <a:solidFill>
                  <a:srgbClr val="000000"/>
                </a:solidFill>
                <a:latin typeface="Montserrat regular" panose="00000500000000000000" pitchFamily="2" charset="-52"/>
                <a:hlinkClick r:id="rId7"/>
              </a:rPr>
              <a:t>matomilov@chsu.ru</a:t>
            </a:r>
            <a:endParaRPr lang="ru-RU" sz="1600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89115472002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77BA32-58FD-44E4-A4A9-B40556278F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311" y="2544356"/>
            <a:ext cx="1189708" cy="1039470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7BDBDB1-F904-4D75-A1CA-D73389C2791D}"/>
              </a:ext>
            </a:extLst>
          </p:cNvPr>
          <p:cNvSpPr/>
          <p:nvPr/>
        </p:nvSpPr>
        <p:spPr>
          <a:xfrm>
            <a:off x="7672562" y="2499646"/>
            <a:ext cx="3757738" cy="10394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Разработчик модели: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Черных Илья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dirty="0">
                <a:solidFill>
                  <a:srgbClr val="000000"/>
                </a:solidFill>
                <a:latin typeface="Montserrat regular" panose="00000500000000000000" pitchFamily="2" charset="-52"/>
                <a:hlinkClick r:id="rId9"/>
              </a:rPr>
              <a:t>iechernykh@chsu.ru</a:t>
            </a:r>
            <a:endParaRPr lang="ru-RU" sz="1600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89218355420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E9EC5D2-6117-4635-B280-61E5548131A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311" y="3844033"/>
            <a:ext cx="1189708" cy="1234198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3B31F6E-2F0F-4D08-81DD-CCCAF159837C}"/>
              </a:ext>
            </a:extLst>
          </p:cNvPr>
          <p:cNvSpPr/>
          <p:nvPr/>
        </p:nvSpPr>
        <p:spPr>
          <a:xfrm>
            <a:off x="7672562" y="4016107"/>
            <a:ext cx="3757738" cy="10621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Разработчик модели: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Кокарев Андрей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dirty="0">
                <a:solidFill>
                  <a:srgbClr val="000000"/>
                </a:solidFill>
                <a:latin typeface="Montserrat regular" panose="00000500000000000000" pitchFamily="2" charset="-52"/>
                <a:hlinkClick r:id="rId11"/>
              </a:rPr>
              <a:t>adkokarev@chsu.ru</a:t>
            </a:r>
            <a:endParaRPr lang="ru-RU" sz="1600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79005085212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AC72E8-F90E-43B7-A42F-32A34D3864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110" y="3844033"/>
            <a:ext cx="1189707" cy="1234198"/>
          </a:xfrm>
          <a:prstGeom prst="ellipse">
            <a:avLst/>
          </a:prstGeom>
          <a:ln w="28575">
            <a:solidFill>
              <a:srgbClr val="C00000"/>
            </a:solidFill>
          </a:ln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21256C1-7B3D-451A-8862-EDE0AE08900F}"/>
              </a:ext>
            </a:extLst>
          </p:cNvPr>
          <p:cNvSpPr/>
          <p:nvPr/>
        </p:nvSpPr>
        <p:spPr>
          <a:xfrm>
            <a:off x="1643360" y="4054617"/>
            <a:ext cx="3757738" cy="10236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Аналитик: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Некрасов Аким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Эл. почта : </a:t>
            </a:r>
            <a:r>
              <a:rPr lang="en-US" sz="1600" dirty="0">
                <a:solidFill>
                  <a:srgbClr val="000000"/>
                </a:solidFill>
                <a:latin typeface="Montserrat regular" panose="00000500000000000000" pitchFamily="2" charset="-52"/>
                <a:hlinkClick r:id="rId13"/>
              </a:rPr>
              <a:t>asnekrasov@chsu.ru</a:t>
            </a:r>
            <a:endParaRPr lang="ru-RU" sz="1600" dirty="0">
              <a:solidFill>
                <a:srgbClr val="000000"/>
              </a:solidFill>
              <a:latin typeface="Montserrat regular" panose="00000500000000000000" pitchFamily="2" charset="-52"/>
            </a:endParaRPr>
          </a:p>
          <a:p>
            <a:r>
              <a:rPr lang="ru-RU" sz="1600" dirty="0">
                <a:solidFill>
                  <a:schemeClr val="tx1"/>
                </a:solidFill>
                <a:latin typeface="Montserrat regular" panose="00000500000000000000" pitchFamily="2" charset="-52"/>
              </a:rPr>
              <a:t>Тел : 89005016257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1ADF017-A59B-4E8E-BB54-8386853B28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634" y="5344618"/>
            <a:ext cx="1189707" cy="1234198"/>
          </a:xfrm>
          <a:prstGeom prst="ellipse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25676ED-DCED-44E3-A392-3FB33554107E}"/>
              </a:ext>
            </a:extLst>
          </p:cNvPr>
          <p:cNvSpPr/>
          <p:nvPr/>
        </p:nvSpPr>
        <p:spPr>
          <a:xfrm>
            <a:off x="4753211" y="5372479"/>
            <a:ext cx="3624451" cy="89005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0000"/>
                </a:solidFill>
                <a:latin typeface="Montserrat regular" panose="00000500000000000000" pitchFamily="2" charset="-52"/>
              </a:rPr>
              <a:t>Ментор команды: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Montserrat regular" panose="00000500000000000000" pitchFamily="2" charset="-52"/>
              </a:rPr>
              <a:t>Сидорова И.В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89CF83-EBE0-4F35-8112-686F4710116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FF49DE3-E859-416B-A64E-F0EF5201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C14869F-1A6C-4DFA-B790-EBBD9392B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 Black" panose="00000A00000000000000" pitchFamily="2" charset="-52"/>
              </a:rPr>
              <a:t>McQueen</a:t>
            </a:r>
            <a:endParaRPr lang="ru-RU" dirty="0"/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id="{EAB50953-803D-4DD8-BB3F-79B2C679700B}"/>
              </a:ext>
            </a:extLst>
          </p:cNvPr>
          <p:cNvSpPr txBox="1">
            <a:spLocks/>
          </p:cNvSpPr>
          <p:nvPr/>
        </p:nvSpPr>
        <p:spPr>
          <a:xfrm>
            <a:off x="609521" y="983010"/>
            <a:ext cx="10971372" cy="5043036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Наша команда принимала участие в Акселерационной программе, в тренингах, таких как: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Мастер-класс «Методология бережливый стартап: тестирование идеи и проведения быстрых экспериментов на целевой аудитории» (06.09.2023) </a:t>
            </a:r>
            <a:r>
              <a:rPr lang="en-US" sz="1600" dirty="0">
                <a:hlinkClick r:id="rId2"/>
              </a:rPr>
              <a:t>https://disk.yandex.ru/i/dWGybjaqLDHHOA</a:t>
            </a:r>
            <a:endParaRPr lang="ru-RU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Лекция «Сегментация целевой аудитории. Работа с целевыми рынками» (12.09.2023)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Мастер-класс «</a:t>
            </a:r>
            <a:r>
              <a:rPr lang="en-US" sz="1600" dirty="0"/>
              <a:t>PR </a:t>
            </a:r>
            <a:r>
              <a:rPr lang="ru-RU" sz="1600" dirty="0"/>
              <a:t>в стартапе» (20.09.2023)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Спикер тайм «Построение воронки продаж» (20.09.2023)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Мастер-класс «Финансы и </a:t>
            </a:r>
            <a:r>
              <a:rPr lang="en-US" sz="1600" dirty="0"/>
              <a:t>unit-</a:t>
            </a:r>
            <a:r>
              <a:rPr lang="ru-RU" sz="1600" dirty="0"/>
              <a:t>экономика» (27.09.2023)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Мастер-класс «Оценка экономического эффекта стартапа» (27.09.2023)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Тренинги предпринимательских компетенций (02.10.2023) </a:t>
            </a:r>
            <a:r>
              <a:rPr lang="en-US" sz="1600" dirty="0">
                <a:hlinkClick r:id="rId3"/>
              </a:rPr>
              <a:t>rOXZuR021VM.jpg (2560×1706) (userapi.com)</a:t>
            </a:r>
            <a:r>
              <a:rPr lang="ru-RU" sz="1600" dirty="0"/>
              <a:t> </a:t>
            </a:r>
            <a:r>
              <a:rPr lang="en-US" sz="1600" dirty="0">
                <a:hlinkClick r:id="rId4"/>
              </a:rPr>
              <a:t>QI9TNG8-Gdo.jpg (2560×1707) (userapi.com)</a:t>
            </a:r>
            <a:endParaRPr lang="ru-RU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Спикер тайм «Автоматизация и информатизация систем» (18.10.2023)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Лекция: Конкурсы «УМНИК» и  «Студенческий стартап» (25.10.2023)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Мастер-класс «Как презентовать свой стартап-проект инвесторам, корпорациям, партнерам» (01.11.2023)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Спикер тайм по регистрации объектов интеллектуальной собственности и коммерциализация (10.11.2023)</a:t>
            </a:r>
          </a:p>
          <a:p>
            <a:pPr marL="0" indent="0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58BD7D-DECC-478B-BDF9-E14D98DAF1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01" y="798093"/>
            <a:ext cx="658320" cy="8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50547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3215</TotalTime>
  <Words>1376</Words>
  <Application>Microsoft Office PowerPoint</Application>
  <PresentationFormat>Произвольный</PresentationFormat>
  <Paragraphs>221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 Black</vt:lpstr>
      <vt:lpstr>Montserrat regular</vt:lpstr>
      <vt:lpstr>Times New Roman</vt:lpstr>
      <vt:lpstr>Презентация</vt:lpstr>
      <vt:lpstr>«Определение оптимальной стратегии применения накопителей энергии и зарядных станций для городского транспорта»</vt:lpstr>
      <vt:lpstr>Проблема клиента</vt:lpstr>
      <vt:lpstr>Актуальность проекта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McQueen</vt:lpstr>
      <vt:lpstr>McQueen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Максим Томилов</cp:lastModifiedBy>
  <cp:revision>575</cp:revision>
  <dcterms:created xsi:type="dcterms:W3CDTF">2022-04-04T12:37:27Z</dcterms:created>
  <dcterms:modified xsi:type="dcterms:W3CDTF">2023-11-17T16:50:10Z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