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ahoma" panose="020B0604030504040204" pitchFamily="34" charset="0"/>
      <p:regular r:id="rId18"/>
      <p:bold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tSUw4M1eu2/YKiy2z6gNMz7EQ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58EC1C-83F3-465C-9472-C4D31A94ACA8}">
  <a:tblStyle styleId="{D258EC1C-83F3-465C-9472-C4D31A94ACA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EB8ED00-B5D8-4B57-B45C-679216714C5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>
            <a:spLocks noGrp="1"/>
          </p:cNvSpPr>
          <p:nvPr>
            <p:ph type="title"/>
          </p:nvPr>
        </p:nvSpPr>
        <p:spPr>
          <a:xfrm>
            <a:off x="1257300" y="2"/>
            <a:ext cx="15773400" cy="202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/>
          <p:nvPr/>
        </p:nvSpPr>
        <p:spPr>
          <a:xfrm rot="-1914912">
            <a:off x="14508260" y="-5542658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 extrusionOk="0">
                <a:moveTo>
                  <a:pt x="0" y="0"/>
                </a:moveTo>
                <a:lnTo>
                  <a:pt x="21356205" y="0"/>
                </a:lnTo>
                <a:lnTo>
                  <a:pt x="21356205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1" name="Google Shape;91;p2"/>
          <p:cNvSpPr/>
          <p:nvPr/>
        </p:nvSpPr>
        <p:spPr>
          <a:xfrm>
            <a:off x="7097233" y="1533356"/>
            <a:ext cx="2222397" cy="650221"/>
          </a:xfrm>
          <a:custGeom>
            <a:avLst/>
            <a:gdLst/>
            <a:ahLst/>
            <a:cxnLst/>
            <a:rect l="l" t="t" r="r" b="b"/>
            <a:pathLst>
              <a:path w="2222397" h="650221" extrusionOk="0">
                <a:moveTo>
                  <a:pt x="0" y="0"/>
                </a:moveTo>
                <a:lnTo>
                  <a:pt x="2222396" y="0"/>
                </a:lnTo>
                <a:lnTo>
                  <a:pt x="2222396" y="650221"/>
                </a:lnTo>
                <a:lnTo>
                  <a:pt x="0" y="65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" name="Google Shape;92;p2"/>
          <p:cNvSpPr/>
          <p:nvPr/>
        </p:nvSpPr>
        <p:spPr>
          <a:xfrm>
            <a:off x="4482734" y="1550067"/>
            <a:ext cx="2370276" cy="633510"/>
          </a:xfrm>
          <a:custGeom>
            <a:avLst/>
            <a:gdLst/>
            <a:ahLst/>
            <a:cxnLst/>
            <a:rect l="l" t="t" r="r" b="b"/>
            <a:pathLst>
              <a:path w="2370276" h="633510" extrusionOk="0">
                <a:moveTo>
                  <a:pt x="0" y="0"/>
                </a:moveTo>
                <a:lnTo>
                  <a:pt x="2370276" y="0"/>
                </a:lnTo>
                <a:lnTo>
                  <a:pt x="2370276" y="633510"/>
                </a:lnTo>
                <a:lnTo>
                  <a:pt x="0" y="633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" name="Google Shape;93;p2"/>
          <p:cNvSpPr/>
          <p:nvPr/>
        </p:nvSpPr>
        <p:spPr>
          <a:xfrm>
            <a:off x="9816683" y="1174351"/>
            <a:ext cx="1457644" cy="1113110"/>
          </a:xfrm>
          <a:custGeom>
            <a:avLst/>
            <a:gdLst/>
            <a:ahLst/>
            <a:cxnLst/>
            <a:rect l="l" t="t" r="r" b="b"/>
            <a:pathLst>
              <a:path w="1457644" h="1113110" extrusionOk="0">
                <a:moveTo>
                  <a:pt x="0" y="0"/>
                </a:moveTo>
                <a:lnTo>
                  <a:pt x="1457644" y="0"/>
                </a:lnTo>
                <a:lnTo>
                  <a:pt x="1457644" y="1113110"/>
                </a:lnTo>
                <a:lnTo>
                  <a:pt x="0" y="11131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4" name="Google Shape;94;p2"/>
          <p:cNvSpPr/>
          <p:nvPr/>
        </p:nvSpPr>
        <p:spPr>
          <a:xfrm>
            <a:off x="11633686" y="1055854"/>
            <a:ext cx="1681028" cy="1173663"/>
          </a:xfrm>
          <a:custGeom>
            <a:avLst/>
            <a:gdLst/>
            <a:ahLst/>
            <a:cxnLst/>
            <a:rect l="l" t="t" r="r" b="b"/>
            <a:pathLst>
              <a:path w="1681028" h="1173663" extrusionOk="0">
                <a:moveTo>
                  <a:pt x="0" y="0"/>
                </a:moveTo>
                <a:lnTo>
                  <a:pt x="1681028" y="0"/>
                </a:lnTo>
                <a:lnTo>
                  <a:pt x="1681028" y="1173663"/>
                </a:lnTo>
                <a:lnTo>
                  <a:pt x="0" y="11736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5" name="Google Shape;95;p2"/>
          <p:cNvSpPr txBox="1"/>
          <p:nvPr/>
        </p:nvSpPr>
        <p:spPr>
          <a:xfrm>
            <a:off x="870438" y="1013492"/>
            <a:ext cx="2762756" cy="121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ИНФО</a:t>
            </a:r>
            <a:endParaRPr/>
          </a:p>
          <a:p>
            <a:pPr marL="0" marR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b="0" i="0" u="none" strike="noStrike" cap="none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БИО</a:t>
            </a:r>
            <a:r>
              <a:rPr lang="ru-RU" sz="5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ТЕХ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870438" y="2306511"/>
            <a:ext cx="7957261" cy="249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Новосибирский ГАУ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870438" y="315849"/>
            <a:ext cx="7957261" cy="49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Акселерационная</a:t>
            </a:r>
            <a:endParaRPr sz="1800" b="0" i="0" u="none" strike="noStrike" cap="none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программа</a:t>
            </a:r>
            <a:endParaRPr sz="1800" b="0" i="0" u="none" strike="noStrike" cap="none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/>
          <p:nvPr/>
        </p:nvSpPr>
        <p:spPr>
          <a:xfrm rot="-1914912">
            <a:off x="12324997" y="6299875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 extrusionOk="0">
                <a:moveTo>
                  <a:pt x="0" y="0"/>
                </a:moveTo>
                <a:lnTo>
                  <a:pt x="21356206" y="0"/>
                </a:lnTo>
                <a:lnTo>
                  <a:pt x="21356206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" name="Google Shape;99;p2"/>
          <p:cNvSpPr txBox="1"/>
          <p:nvPr/>
        </p:nvSpPr>
        <p:spPr>
          <a:xfrm>
            <a:off x="872125" y="7820650"/>
            <a:ext cx="7801500" cy="3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Бормонтова Елизавета Николаевна  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Фалькович Степан Алексеевич         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Скворцова Анастасия Николаевна   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9937725" y="7820650"/>
            <a:ext cx="7119900" cy="3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Бирчикова Валерия Сергеевна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Калашникова Ирина Сергеевна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Устюгова Екатерина Евгеньевна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805850" y="3529385"/>
            <a:ext cx="17027700" cy="350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Разработка диагностической тест-системы для моментального определения инфекций у КРС.</a:t>
            </a:r>
            <a:endParaRPr sz="6600" dirty="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/>
        </p:nvSpPr>
        <p:spPr>
          <a:xfrm>
            <a:off x="782171" y="538591"/>
            <a:ext cx="165734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 u="none" strike="noStrike" cap="non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Общая информация о проекте</a:t>
            </a:r>
            <a:endParaRPr/>
          </a:p>
        </p:txBody>
      </p:sp>
      <p:sp>
        <p:nvSpPr>
          <p:cNvPr id="107" name="Google Shape;107;p3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92D05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800100" y="2284209"/>
            <a:ext cx="15773400" cy="2410035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7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Д</a:t>
            </a:r>
            <a:r>
              <a:rPr lang="ru-RU" sz="2700" b="0" i="0" u="none" strike="noStrike" cap="none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иагностическая тест-система для моментального определения </a:t>
            </a:r>
            <a:r>
              <a:rPr lang="ru-RU" sz="2700" b="0" i="0" u="none" strike="noStrike" cap="none" dirty="0" err="1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сальмонелёза</a:t>
            </a:r>
            <a:r>
              <a:rPr lang="ru-RU" sz="2700" b="0" i="0" u="none" strike="noStrike" cap="none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, клостридиоза, </a:t>
            </a:r>
            <a:r>
              <a:rPr lang="ru-RU" sz="2700" b="0" i="0" u="none" strike="noStrike" cap="none" dirty="0" err="1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колибактериоза</a:t>
            </a:r>
            <a:r>
              <a:rPr lang="ru-RU" sz="2700" b="0" i="0" u="none" strike="noStrike" cap="none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у КРС. Определение проводится методом иммунной хроматографии.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800100" y="5557780"/>
            <a:ext cx="15773400" cy="1001594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7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(выбрать подходящее с Сайта Акселератора)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800100" y="7243307"/>
            <a:ext cx="15773400" cy="1361021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7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Проект находится на стадии идеи</a:t>
            </a:r>
            <a:endParaRPr/>
          </a:p>
        </p:txBody>
      </p:sp>
      <p:sp>
        <p:nvSpPr>
          <p:cNvPr id="111" name="Google Shape;111;p3"/>
          <p:cNvSpPr txBox="1"/>
          <p:nvPr/>
        </p:nvSpPr>
        <p:spPr>
          <a:xfrm>
            <a:off x="800100" y="8917299"/>
            <a:ext cx="3422772" cy="5940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Функциональный прототип</a:t>
            </a:r>
            <a:endParaRPr/>
          </a:p>
        </p:txBody>
      </p:sp>
      <p:sp>
        <p:nvSpPr>
          <p:cNvPr id="112" name="Google Shape;112;p3"/>
          <p:cNvSpPr txBox="1"/>
          <p:nvPr/>
        </p:nvSpPr>
        <p:spPr>
          <a:xfrm>
            <a:off x="7951653" y="8917299"/>
            <a:ext cx="4161684" cy="5940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Пилотное производство / </a:t>
            </a:r>
            <a:br>
              <a:rPr lang="ru-RU" sz="18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ru-RU" sz="18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Идут продажи</a:t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4521351" y="8917299"/>
            <a:ext cx="3131823" cy="5940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595959"/>
                </a:solidFill>
                <a:highlight>
                  <a:srgbClr val="FFFF00"/>
                </a:highlight>
                <a:latin typeface="Tahoma"/>
                <a:ea typeface="Tahoma"/>
                <a:cs typeface="Tahoma"/>
                <a:sym typeface="Tahoma"/>
              </a:rPr>
              <a:t>Пилотное производство</a:t>
            </a:r>
            <a:endParaRPr dirty="0"/>
          </a:p>
        </p:txBody>
      </p:sp>
      <p:sp>
        <p:nvSpPr>
          <p:cNvPr id="114" name="Google Shape;114;p3"/>
          <p:cNvSpPr txBox="1"/>
          <p:nvPr/>
        </p:nvSpPr>
        <p:spPr>
          <a:xfrm>
            <a:off x="12411816" y="8917299"/>
            <a:ext cx="4161684" cy="5940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Серийное производство / </a:t>
            </a:r>
            <a:br>
              <a:rPr lang="ru-RU" sz="18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ru-RU" sz="18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Идут продажи</a:t>
            </a:r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800101" y="4998718"/>
            <a:ext cx="7601761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Основное технологическое направление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800101" y="6708092"/>
            <a:ext cx="302037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Стадия проекта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800100" y="1704407"/>
            <a:ext cx="12300579" cy="569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Описание проекта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/>
          <p:nvPr/>
        </p:nvSpPr>
        <p:spPr>
          <a:xfrm>
            <a:off x="800101" y="532422"/>
            <a:ext cx="165734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</a:t>
            </a:r>
            <a:endParaRPr/>
          </a:p>
        </p:txBody>
      </p:sp>
      <p:sp>
        <p:nvSpPr>
          <p:cNvPr id="123" name="Google Shape;123;p4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800100" y="2284209"/>
            <a:ext cx="16523667" cy="2169804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Сейчас для определения того что животное болеет, на хозяйствах отбирают кровь определённого поголовья, и эти образцы отправляют в лабораторию. Только после получения результатов из лаборатории, на ферме приступают к лечению. В связи с тем, что весь процесс занимает время (1-2 дня), это приводит к финансовым убыткам. Они связанны с несвоевременным лечением скота. Убытки проявляются в виде снижения молочной продуктивности и снижением привеса.</a:t>
            </a:r>
            <a:endParaRPr sz="27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800100" y="1704407"/>
            <a:ext cx="12300579" cy="569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Описание проблемы/потребности клиента</a:t>
            </a:r>
            <a:endParaRPr dirty="0"/>
          </a:p>
        </p:txBody>
      </p:sp>
      <p:sp>
        <p:nvSpPr>
          <p:cNvPr id="126" name="Google Shape;126;p4"/>
          <p:cNvSpPr txBox="1"/>
          <p:nvPr/>
        </p:nvSpPr>
        <p:spPr>
          <a:xfrm>
            <a:off x="773206" y="5143500"/>
            <a:ext cx="16523667" cy="4870655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7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	Наше решение позволит определить больное животное или нет, в этот же день. Наше решение приведёт к уменьшению финансовых убытков. Это связанно с тем что лечение будет начинаться в день заболевания. </a:t>
            </a:r>
          </a:p>
          <a:p>
            <a:pPr marL="0" marR="0" lvl="0" indent="0" algn="just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7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	Принцип на тест-системе имеется 2 линии, на тестовой линии иммобилизованы антитела, специфические к данному аналиту, а на контрольной линии — антивидовые антитела, специфические к первичным антителам. Перед использованием образец исследуемого образца мы смешиваем с буферным раствором в котором содержатся меченые антитела, они связываются с антигеннами в образце. Аналит начинает мигрировать вдоль полоски по принципу тонкослойной хроматографии. На Затем иммунный комплекс попадает в тестовую зону, где он связывается со специфическими антителами, образуя «сэндвич» </a:t>
            </a:r>
            <a:r>
              <a:rPr lang="ru-RU" sz="2700" dirty="0" err="1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Ат</a:t>
            </a:r>
            <a:r>
              <a:rPr lang="ru-RU" sz="27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lang="ru-RU" sz="2700" dirty="0" err="1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Аг</a:t>
            </a:r>
            <a:r>
              <a:rPr lang="ru-RU" sz="27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lang="ru-RU" sz="2700" dirty="0" err="1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Ат</a:t>
            </a:r>
            <a:r>
              <a:rPr lang="ru-RU" sz="27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-метка. Избыток не связавшегося конъюгата связывается с антивидовыми антителами на контрольной линии. Таким образом, выявление 2 линий на тест-полоске является положительным результатом теста. При отсутствии аналита в образце конъюгат связывается с антивидовыми антителами только на контрольной линии, образуя одну линию на тест-полоске.</a:t>
            </a:r>
          </a:p>
        </p:txBody>
      </p:sp>
      <p:sp>
        <p:nvSpPr>
          <p:cNvPr id="127" name="Google Shape;127;p4"/>
          <p:cNvSpPr txBox="1"/>
          <p:nvPr/>
        </p:nvSpPr>
        <p:spPr>
          <a:xfrm>
            <a:off x="800100" y="4513943"/>
            <a:ext cx="12300579" cy="569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Описание решения 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/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800101" y="532422"/>
            <a:ext cx="165734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>
                <a:solidFill>
                  <a:srgbClr val="92D050"/>
                </a:solidFill>
                <a:latin typeface="Tahoma"/>
                <a:ea typeface="Tahoma"/>
                <a:cs typeface="Tahoma"/>
                <a:sym typeface="Tahoma"/>
              </a:rPr>
              <a:t>Предлагаемое решение: демонстрация</a:t>
            </a: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92D05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6" name="Google Shape;136;p5" descr="Procedura_CCV_CPV"/>
          <p:cNvPicPr preferRelativeResize="0"/>
          <p:nvPr/>
        </p:nvPicPr>
        <p:blipFill rotWithShape="1">
          <a:blip r:embed="rId3">
            <a:alphaModFix/>
          </a:blip>
          <a:srcRect l="3112" t="6867" r="1992" b="3001"/>
          <a:stretch/>
        </p:blipFill>
        <p:spPr>
          <a:xfrm>
            <a:off x="8731315" y="5816628"/>
            <a:ext cx="8471264" cy="37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73198" y="1752706"/>
            <a:ext cx="3987498" cy="3940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C185893-1737-EBF8-02E3-A1428FB00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70" y="2882639"/>
            <a:ext cx="8194602" cy="562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 txBox="1"/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800101" y="532422"/>
            <a:ext cx="165734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>
                <a:solidFill>
                  <a:srgbClr val="92D050"/>
                </a:solidFill>
                <a:latin typeface="Tahoma"/>
                <a:ea typeface="Tahoma"/>
                <a:cs typeface="Tahoma"/>
                <a:sym typeface="Tahoma"/>
              </a:rPr>
              <a:t>Эффекты от внедрения</a:t>
            </a:r>
            <a:endParaRPr/>
          </a:p>
        </p:txBody>
      </p:sp>
      <p:sp>
        <p:nvSpPr>
          <p:cNvPr id="146" name="Google Shape;146;p6"/>
          <p:cNvSpPr txBox="1"/>
          <p:nvPr/>
        </p:nvSpPr>
        <p:spPr>
          <a:xfrm>
            <a:off x="800100" y="2284209"/>
            <a:ext cx="16523667" cy="2410035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700" dirty="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Укажите, какие экономические эффекты может получить индустриальный партнер от внедрения вашего решения?</a:t>
            </a:r>
            <a:endParaRPr dirty="0"/>
          </a:p>
        </p:txBody>
      </p:sp>
      <p:sp>
        <p:nvSpPr>
          <p:cNvPr id="147" name="Google Shape;147;p6"/>
          <p:cNvSpPr txBox="1"/>
          <p:nvPr/>
        </p:nvSpPr>
        <p:spPr>
          <a:xfrm>
            <a:off x="800100" y="5557778"/>
            <a:ext cx="16523667" cy="13500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млн</a:t>
            </a:r>
            <a:endParaRPr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800100" y="7753667"/>
            <a:ext cx="16523667" cy="13500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endParaRPr sz="2700" dirty="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800101" y="4998718"/>
            <a:ext cx="730520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Расчет бюджета пилотного внедрения </a:t>
            </a:r>
            <a:endParaRPr/>
          </a:p>
        </p:txBody>
      </p:sp>
      <p:sp>
        <p:nvSpPr>
          <p:cNvPr id="150" name="Google Shape;150;p6"/>
          <p:cNvSpPr txBox="1"/>
          <p:nvPr/>
        </p:nvSpPr>
        <p:spPr>
          <a:xfrm>
            <a:off x="800101" y="7218452"/>
            <a:ext cx="743023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Другие эффекты (экологический и т.п.)</a:t>
            </a:r>
            <a:endParaRPr/>
          </a:p>
        </p:txBody>
      </p:sp>
      <p:sp>
        <p:nvSpPr>
          <p:cNvPr id="151" name="Google Shape;151;p6"/>
          <p:cNvSpPr txBox="1"/>
          <p:nvPr/>
        </p:nvSpPr>
        <p:spPr>
          <a:xfrm>
            <a:off x="800100" y="1704407"/>
            <a:ext cx="12300579" cy="569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Расчет экономического эффекта от внедрения</a:t>
            </a:r>
            <a:endParaRPr/>
          </a:p>
        </p:txBody>
      </p:sp>
      <p:sp>
        <p:nvSpPr>
          <p:cNvPr id="152" name="Google Shape;152;p6"/>
          <p:cNvSpPr txBox="1"/>
          <p:nvPr/>
        </p:nvSpPr>
        <p:spPr>
          <a:xfrm>
            <a:off x="932278" y="7782336"/>
            <a:ext cx="53322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 txBox="1"/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800101" y="532422"/>
            <a:ext cx="165734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>
                <a:solidFill>
                  <a:srgbClr val="92D050"/>
                </a:solidFill>
                <a:latin typeface="Tahoma"/>
                <a:ea typeface="Tahoma"/>
                <a:cs typeface="Tahoma"/>
                <a:sym typeface="Tahoma"/>
              </a:rPr>
              <a:t>График реализации пилотного решения</a:t>
            </a:r>
            <a:endParaRPr/>
          </a:p>
        </p:txBody>
      </p:sp>
      <p:sp>
        <p:nvSpPr>
          <p:cNvPr id="160" name="Google Shape;160;p7"/>
          <p:cNvSpPr/>
          <p:nvPr/>
        </p:nvSpPr>
        <p:spPr>
          <a:xfrm>
            <a:off x="1714500" y="8649585"/>
            <a:ext cx="2057400" cy="5715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Октябрь’23</a:t>
            </a:r>
            <a:endParaRPr dirty="0"/>
          </a:p>
        </p:txBody>
      </p:sp>
      <p:sp>
        <p:nvSpPr>
          <p:cNvPr id="161" name="Google Shape;161;p7"/>
          <p:cNvSpPr/>
          <p:nvPr/>
        </p:nvSpPr>
        <p:spPr>
          <a:xfrm>
            <a:off x="4000500" y="8649585"/>
            <a:ext cx="2057400" cy="5715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Ноябрь’23</a:t>
            </a:r>
            <a:endParaRPr dirty="0"/>
          </a:p>
        </p:txBody>
      </p:sp>
      <p:sp>
        <p:nvSpPr>
          <p:cNvPr id="162" name="Google Shape;162;p7"/>
          <p:cNvSpPr/>
          <p:nvPr/>
        </p:nvSpPr>
        <p:spPr>
          <a:xfrm>
            <a:off x="6286500" y="8649585"/>
            <a:ext cx="2057400" cy="5715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Декабрь’23</a:t>
            </a:r>
            <a:endParaRPr dirty="0"/>
          </a:p>
        </p:txBody>
      </p:sp>
      <p:sp>
        <p:nvSpPr>
          <p:cNvPr id="163" name="Google Shape;163;p7"/>
          <p:cNvSpPr/>
          <p:nvPr/>
        </p:nvSpPr>
        <p:spPr>
          <a:xfrm>
            <a:off x="8572500" y="8649585"/>
            <a:ext cx="2057400" cy="5715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Май’25</a:t>
            </a:r>
            <a:endParaRPr dirty="0"/>
          </a:p>
        </p:txBody>
      </p:sp>
      <p:sp>
        <p:nvSpPr>
          <p:cNvPr id="164" name="Google Shape;164;p7"/>
          <p:cNvSpPr/>
          <p:nvPr/>
        </p:nvSpPr>
        <p:spPr>
          <a:xfrm>
            <a:off x="10858500" y="8649585"/>
            <a:ext cx="2057400" cy="571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Май’25</a:t>
            </a:r>
            <a:endParaRPr dirty="0"/>
          </a:p>
        </p:txBody>
      </p:sp>
      <p:sp>
        <p:nvSpPr>
          <p:cNvPr id="166" name="Google Shape;166;p7"/>
          <p:cNvSpPr/>
          <p:nvPr/>
        </p:nvSpPr>
        <p:spPr>
          <a:xfrm>
            <a:off x="13144500" y="8649585"/>
            <a:ext cx="2057400" cy="571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Май’26</a:t>
            </a:r>
            <a:endParaRPr dirty="0"/>
          </a:p>
        </p:txBody>
      </p:sp>
      <p:sp>
        <p:nvSpPr>
          <p:cNvPr id="167" name="Google Shape;167;p7"/>
          <p:cNvSpPr/>
          <p:nvPr/>
        </p:nvSpPr>
        <p:spPr>
          <a:xfrm>
            <a:off x="1828799" y="5792085"/>
            <a:ext cx="4229099" cy="8001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Проектировка</a:t>
            </a:r>
            <a:endParaRPr sz="1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168" name="Google Shape;168;p7"/>
          <p:cNvCxnSpPr/>
          <p:nvPr/>
        </p:nvCxnSpPr>
        <p:spPr>
          <a:xfrm>
            <a:off x="857250" y="6706485"/>
            <a:ext cx="1663065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69" name="Google Shape;169;p7"/>
          <p:cNvCxnSpPr/>
          <p:nvPr/>
        </p:nvCxnSpPr>
        <p:spPr>
          <a:xfrm>
            <a:off x="857250" y="8306685"/>
            <a:ext cx="1663065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70" name="Google Shape;170;p7"/>
          <p:cNvSpPr txBox="1"/>
          <p:nvPr/>
        </p:nvSpPr>
        <p:spPr>
          <a:xfrm>
            <a:off x="411005" y="5792086"/>
            <a:ext cx="1074896" cy="569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Цель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этапа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i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411006" y="7165559"/>
            <a:ext cx="1303494" cy="569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Описание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этапа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i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1807534" y="6935085"/>
            <a:ext cx="4250366" cy="1257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Разработка бизнес модели </a:t>
            </a:r>
            <a:endParaRPr sz="20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800100" y="1704407"/>
            <a:ext cx="12300579" cy="569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Этапы и сроки реализации предлагаемого решения</a:t>
            </a:r>
            <a:endParaRPr/>
          </a:p>
        </p:txBody>
      </p:sp>
      <p:sp>
        <p:nvSpPr>
          <p:cNvPr id="174" name="Google Shape;174;p7"/>
          <p:cNvSpPr txBox="1"/>
          <p:nvPr/>
        </p:nvSpPr>
        <p:spPr>
          <a:xfrm>
            <a:off x="800100" y="2284209"/>
            <a:ext cx="16523667" cy="2918103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 fontScale="92500"/>
          </a:bodyPr>
          <a:lstStyle/>
          <a:p>
            <a:pPr algn="just">
              <a:spcBef>
                <a:spcPts val="540"/>
              </a:spcBef>
              <a:buClr>
                <a:schemeClr val="dk1"/>
              </a:buClr>
              <a:buSzPts val="2700"/>
            </a:pPr>
            <a:r>
              <a:rPr lang="ru-RU" sz="27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С  </a:t>
            </a:r>
            <a:r>
              <a:rPr lang="ru-RU" sz="2700" i="1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октября по ноябрь 2023 г</a:t>
            </a:r>
            <a:r>
              <a:rPr lang="ru-RU" sz="27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ru-RU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определение вектора развития, расчёт экономической целесообразности</a:t>
            </a:r>
          </a:p>
          <a:p>
            <a:pPr algn="just">
              <a:spcBef>
                <a:spcPts val="540"/>
              </a:spcBef>
              <a:buClr>
                <a:schemeClr val="dk1"/>
              </a:buClr>
              <a:buSzPts val="2700"/>
            </a:pPr>
            <a:r>
              <a:rPr lang="ru-RU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С </a:t>
            </a:r>
            <a:r>
              <a:rPr lang="ru-RU" sz="2800" i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декабря 2023 по май 2025</a:t>
            </a:r>
            <a:r>
              <a:rPr lang="ru-RU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 Поиск лабораторий, реагентов, создание рабочего прототипа, проведение первых клинических испытаний</a:t>
            </a:r>
          </a:p>
          <a:p>
            <a:pPr algn="just">
              <a:spcBef>
                <a:spcPts val="540"/>
              </a:spcBef>
              <a:buClr>
                <a:schemeClr val="dk1"/>
              </a:buClr>
              <a:buSzPts val="2700"/>
            </a:pPr>
            <a:r>
              <a:rPr lang="ru-RU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С </a:t>
            </a:r>
            <a:r>
              <a:rPr lang="ru-RU" sz="2800" i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мая 2025 по май 2026г</a:t>
            </a:r>
            <a:r>
              <a:rPr lang="ru-RU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 Получение разрешения от государственных органов на производство и продажи тест-систем. Поиск партнёров и потенциальных клиентов. Поиск помещения, оборудования, персонала и </a:t>
            </a:r>
            <a:r>
              <a:rPr lang="ru-RU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т.д</a:t>
            </a:r>
            <a:endParaRPr sz="2700" dirty="0">
              <a:solidFill>
                <a:srgbClr val="A5A5A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6400796" y="5735873"/>
            <a:ext cx="4229099" cy="8001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Разработка</a:t>
            </a:r>
            <a:endParaRPr dirty="0"/>
          </a:p>
        </p:txBody>
      </p:sp>
      <p:sp>
        <p:nvSpPr>
          <p:cNvPr id="176" name="Google Shape;176;p7"/>
          <p:cNvSpPr/>
          <p:nvPr/>
        </p:nvSpPr>
        <p:spPr>
          <a:xfrm>
            <a:off x="10972801" y="5735873"/>
            <a:ext cx="4229099" cy="8001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Реализация</a:t>
            </a:r>
            <a:endParaRPr sz="1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6369697" y="6936423"/>
            <a:ext cx="4250366" cy="1257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Поиск и согласование, лабораторий, поставщиков. Создание рабочего прототипа. Проведение испытаний</a:t>
            </a:r>
            <a:endParaRPr sz="1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10971199" y="6896710"/>
            <a:ext cx="4250366" cy="1257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Получение разрешения на массовый выпуск. Поиск поставщиков и точек сбыта. Поиск потенциальных клиентов</a:t>
            </a:r>
            <a:endParaRPr sz="1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 txBox="1"/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800101" y="532422"/>
            <a:ext cx="165734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>
                <a:solidFill>
                  <a:srgbClr val="92D050"/>
                </a:solidFill>
                <a:latin typeface="Tahoma"/>
                <a:ea typeface="Tahoma"/>
                <a:cs typeface="Tahoma"/>
                <a:sym typeface="Tahoma"/>
              </a:rPr>
              <a:t>Интеллектуальная собственность</a:t>
            </a:r>
            <a:endParaRPr/>
          </a:p>
        </p:txBody>
      </p:sp>
      <p:sp>
        <p:nvSpPr>
          <p:cNvPr id="185" name="Google Shape;185;p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800100" y="2301875"/>
            <a:ext cx="16523700" cy="69165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7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В рамках проекта для защиты интеллектуальной собственности планируется:</a:t>
            </a:r>
            <a:endParaRPr sz="27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endParaRPr sz="27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00050" algn="l" rtl="0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Tahoma"/>
              <a:buChar char="●"/>
            </a:pPr>
            <a:r>
              <a:rPr lang="ru-RU" sz="27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Оформление товарного знака (торговой марки) AstheaTest;</a:t>
            </a:r>
            <a:endParaRPr sz="27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Tahoma"/>
              <a:buChar char="●"/>
            </a:pPr>
            <a:r>
              <a:rPr lang="ru-RU" sz="27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Указание на каждой тест-системе товарного знака и места производства;</a:t>
            </a:r>
            <a:endParaRPr sz="27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Tahoma"/>
              <a:buChar char="●"/>
            </a:pPr>
            <a:r>
              <a:rPr lang="ru-RU" sz="27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Создание фирменных названий тест-систем для каждого заболевания;</a:t>
            </a:r>
            <a:endParaRPr sz="27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Tahoma"/>
              <a:buChar char="●"/>
            </a:pPr>
            <a:r>
              <a:rPr lang="ru-RU" sz="27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Возможно оформление патента на полезную модель.</a:t>
            </a:r>
            <a:endParaRPr sz="27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 txBox="1"/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9"/>
          <p:cNvSpPr txBox="1"/>
          <p:nvPr/>
        </p:nvSpPr>
        <p:spPr>
          <a:xfrm>
            <a:off x="800100" y="532426"/>
            <a:ext cx="1657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Конкуренты</a:t>
            </a:r>
            <a:endParaRPr/>
          </a:p>
        </p:txBody>
      </p:sp>
      <p:sp>
        <p:nvSpPr>
          <p:cNvPr id="193" name="Google Shape;193;p9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 w="254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92D05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194" name="Google Shape;194;p9"/>
          <p:cNvGraphicFramePr/>
          <p:nvPr/>
        </p:nvGraphicFramePr>
        <p:xfrm>
          <a:off x="800100" y="2031941"/>
          <a:ext cx="16689000" cy="7470725"/>
        </p:xfrm>
        <a:graphic>
          <a:graphicData uri="http://schemas.openxmlformats.org/drawingml/2006/table">
            <a:tbl>
              <a:tblPr firstRow="1" bandRow="1">
                <a:noFill/>
                <a:tableStyleId>{D258EC1C-83F3-465C-9472-C4D31A94ACA8}</a:tableStyleId>
              </a:tblPr>
              <a:tblGrid>
                <a:gridCol w="417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Calibri"/>
                        <a:buNone/>
                      </a:pPr>
                      <a:r>
                        <a:rPr lang="ru-RU" sz="2200" u="none" strike="noStrike" cap="none"/>
                        <a:t>Критерий</a:t>
                      </a:r>
                      <a:endParaRPr sz="2200" u="none" strike="noStrike" cap="none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Calibri"/>
                        <a:buNone/>
                      </a:pPr>
                      <a:r>
                        <a:rPr lang="ru-RU" sz="2200" u="none" strike="noStrike" cap="none"/>
                        <a:t>AstheaTest</a:t>
                      </a:r>
                      <a:endParaRPr sz="2200" u="none" strike="noStrike" cap="none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Calibri"/>
                        <a:buNone/>
                      </a:pPr>
                      <a:r>
                        <a:rPr lang="ru-RU" sz="2200" u="none" strike="noStrike" cap="none"/>
                        <a:t>Лаборатории</a:t>
                      </a:r>
                      <a:endParaRPr sz="2200" u="none" strike="noStrike" cap="none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200"/>
                        <a:t>Зарубежные Аналоги</a:t>
                      </a:r>
                      <a:endParaRPr sz="2200" u="none" strike="noStrike" cap="none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5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Calibri"/>
                        <a:buNone/>
                      </a:pPr>
                      <a:r>
                        <a:rPr lang="ru-RU" sz="2200"/>
                        <a:t>Цена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Клиент платит только за тест-систему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Клиент платит за расходники для забора материала, за логистику и за проведение лабораторного исследования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Клиент платит за тест-систему и доставку из-за рубежа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5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Calibri"/>
                        <a:buNone/>
                      </a:pPr>
                      <a:r>
                        <a:rPr lang="ru-RU" sz="2200"/>
                        <a:t>Скорость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Результат известен в течение 5-15 минут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Результаты лабораторных исследований в зависимости от лаборатории как правило известны с течение 1-7 дней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Результат известен в течение 5-15 минут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5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Calibri"/>
                        <a:buNone/>
                      </a:pPr>
                      <a:r>
                        <a:rPr lang="ru-RU" sz="2200"/>
                        <a:t>Доступность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Отечественные тест-системы всегда будут доступны животноводческим хозяйствам, так как их поставка не зависит от ограничения импорта и политических отношений 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Нет проблем с доступностью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Недоступны или труднодоступны для животноводческих хозяйств, находящихся в РФ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5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Достоверность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Ожидаемая чувствительность &gt;95%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Как правило самый достоверный результат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595959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Чувствительность таких тест-систем составляет от 80 до 99% в зависимости от теста</a:t>
                      </a:r>
                      <a:endParaRPr sz="2200">
                        <a:solidFill>
                          <a:srgbClr val="595959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37150" marR="137150" marT="68575" marB="685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"/>
          <p:cNvSpPr txBox="1"/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0"/>
          <p:cNvSpPr txBox="1"/>
          <p:nvPr/>
        </p:nvSpPr>
        <p:spPr>
          <a:xfrm>
            <a:off x="800101" y="532422"/>
            <a:ext cx="165734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>
                <a:solidFill>
                  <a:srgbClr val="92D050"/>
                </a:solidFill>
                <a:latin typeface="Tahoma"/>
                <a:ea typeface="Tahoma"/>
                <a:cs typeface="Tahoma"/>
                <a:sym typeface="Tahoma"/>
              </a:rPr>
              <a:t>Бизнес-модель</a:t>
            </a:r>
            <a:endParaRPr/>
          </a:p>
        </p:txBody>
      </p:sp>
      <p:sp>
        <p:nvSpPr>
          <p:cNvPr id="201" name="Google Shape;201;p10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202" name="Google Shape;202;p10"/>
          <p:cNvGraphicFramePr/>
          <p:nvPr/>
        </p:nvGraphicFramePr>
        <p:xfrm>
          <a:off x="1018082" y="1547200"/>
          <a:ext cx="15750850" cy="8515618"/>
        </p:xfrm>
        <a:graphic>
          <a:graphicData uri="http://schemas.openxmlformats.org/drawingml/2006/table">
            <a:tbl>
              <a:tblPr>
                <a:noFill/>
                <a:tableStyleId>{6EB8ED00-B5D8-4B57-B45C-679216714C57}</a:tableStyleId>
              </a:tblPr>
              <a:tblGrid>
                <a:gridCol w="399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1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93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1. Ценностное предложение - ключевые ценности</a:t>
                      </a:r>
                      <a:endParaRPr sz="1500" b="1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1. Надежный и быстрый метод анализа;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2. Нет необходимости использования дополнительного оборудования, отправки проб в лабораторию;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3. Экономия трудовых и временных затрат, возможность получить результат здесь и сейчас;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4. Своевременное обнаружение возбудителя и купирование инфицирования поголовья.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 2. Целевые сегменты потребителей</a:t>
                      </a:r>
                      <a:endParaRPr sz="1500" b="1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1. Промышленные животноводческие хозяйства (B2B);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2. Фермерские хозяйства (B2B);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3. Частные ветеринарные службы (B2B); 4. Государственная ветеринарная служба, в том числе Россельхознадзор (B2G);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5. Частные владельцы КРС (B2C);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Одним словом: все организации связанные с содержанием КРС.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3. Каналы продаж</a:t>
                      </a:r>
                      <a:endParaRPr sz="1500" b="1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1. Сайт продукта;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2. Оптовые продажи по предварительным заказам; 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3. Выставки/выступления на конференции;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4. Онлайн-магазины;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5. Реклама на сайтах партнеров;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6. Обзвон;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7. Офлайн-магазины (направлено больше на частных фермеров).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4. Взаимоотношения с клиентами</a:t>
                      </a:r>
                      <a:endParaRPr sz="1500" b="1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Вид взаимоотношений: Персональная поддержка.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Клиент может общаться напрямую с представителем компании, получая от него помощь в процессе покупки и после нее. Это может происходить посредством: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 • Прямого контакта по телефону (call-центр, горячая линия); 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• E-mail с рекомендациями;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• Личного кабинет на сайте компании; 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• Личного визита в офис продаж.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6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5. Источники доходов</a:t>
                      </a:r>
                      <a:endParaRPr sz="1500" b="1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Сейчас клиенты платят за расходники для забора крови, логистику и проведение лабораторных анализов. 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В будущем клиенты будут платить за наши тест-системы, так как они позволят снизить временные, трудовые и материальные затраты предприятия.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6. Ключевые ресурсы</a:t>
                      </a:r>
                      <a:endParaRPr sz="1500" b="1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Для производства тест-систем необходимы: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1. Лаборатория с необходимым оборудованием и реагентами;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2. Лабораторные специалисты;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3. Помещение для упаковки, сортировки и хранения готовых тест-систем.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7. Ключевые партнеры</a:t>
                      </a:r>
                      <a:endParaRPr sz="1500" b="1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1. Онлайн/офлайн магазины с ветеринарной продукцией, в которых мы могли бы реализовывать собственную продукцию;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2. Компании-поставщики, которые поставляют комплектующие и реагенты для тест-систем.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1250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8. Ключевые виды деятельности</a:t>
                      </a:r>
                      <a:endParaRPr sz="1500" b="1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Для организации производства необходимо изучить методику создания тест-системы и создать четкий план (последовательность производственного процесса). Для продвижения продукта нужен  менеджер по рекламе, а в дальнейшем и SMM-менеджер, которые будут заниматься разработкой рекламной кампании, поиском подходящих рекламных каналов и продвижением продукта в соцсетях.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Наш продукт не сможет существовать без необходимых реагентов и комплектующих (прекращение поставок), а также без спроса на потребительском рынке.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9. Структура затрат</a:t>
                      </a:r>
                      <a:endParaRPr sz="1500" b="1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1. Наиболее важными являются затраты на расходные материалы, реагенты, лаб. исследования, а также аренду помещения;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2. Проведение клинических и лабораторных исследований, создание сайта компании, реклама;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3. Консультации с высококвалифицированными специалистами, организация группы животных для тестирования , определение чувствительности/специфичности тест-систем.</a:t>
                      </a:r>
                      <a:endParaRPr sz="15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74E13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"/>
          <p:cNvSpPr txBox="1"/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1"/>
          <p:cNvSpPr txBox="1"/>
          <p:nvPr/>
        </p:nvSpPr>
        <p:spPr>
          <a:xfrm>
            <a:off x="800101" y="532422"/>
            <a:ext cx="165734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>
                <a:solidFill>
                  <a:srgbClr val="92D050"/>
                </a:solidFill>
                <a:latin typeface="Tahoma"/>
                <a:ea typeface="Tahoma"/>
                <a:cs typeface="Tahoma"/>
                <a:sym typeface="Tahoma"/>
              </a:rPr>
              <a:t>Команда проекта</a:t>
            </a:r>
            <a:endParaRPr/>
          </a:p>
        </p:txBody>
      </p:sp>
      <p:sp>
        <p:nvSpPr>
          <p:cNvPr id="209" name="Google Shape;209;p11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0" name="Google Shape;210;p11"/>
          <p:cNvSpPr txBox="1"/>
          <p:nvPr/>
        </p:nvSpPr>
        <p:spPr>
          <a:xfrm>
            <a:off x="1066800" y="1717175"/>
            <a:ext cx="7395000" cy="26739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Бормонтова Елизавета Николаевна</a:t>
            </a:r>
            <a:endParaRPr sz="2500" b="1"/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Роль в проекте: Team Lead</a:t>
            </a:r>
            <a:endParaRPr sz="25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Предыдущий опыт: Отсутствует</a:t>
            </a:r>
            <a:endParaRPr sz="2500"/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Ключевые компетенции: Управление проектом и командой, ответственность за качество управления проектом.</a:t>
            </a:r>
            <a:endParaRPr sz="2500"/>
          </a:p>
        </p:txBody>
      </p:sp>
      <p:sp>
        <p:nvSpPr>
          <p:cNvPr id="211" name="Google Shape;211;p11"/>
          <p:cNvSpPr txBox="1"/>
          <p:nvPr/>
        </p:nvSpPr>
        <p:spPr>
          <a:xfrm>
            <a:off x="1066800" y="4462600"/>
            <a:ext cx="7395000" cy="26739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 fontScale="925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Скворцова Анастасия Николаевна</a:t>
            </a:r>
            <a:endParaRPr sz="2500" b="1"/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Роль в проекте: Менеджер по затратам и рискам</a:t>
            </a:r>
            <a:endParaRPr sz="2500"/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Предыдущий опыт: Отсутствует</a:t>
            </a:r>
            <a:endParaRPr sz="2500"/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Ключевые компетенции: Управление затратами и финансированием проекта. Управление рисками в проекте.</a:t>
            </a:r>
            <a:endParaRPr sz="2500"/>
          </a:p>
        </p:txBody>
      </p:sp>
      <p:sp>
        <p:nvSpPr>
          <p:cNvPr id="212" name="Google Shape;212;p11"/>
          <p:cNvSpPr txBox="1"/>
          <p:nvPr/>
        </p:nvSpPr>
        <p:spPr>
          <a:xfrm>
            <a:off x="9445325" y="1717175"/>
            <a:ext cx="7395000" cy="26739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Фалькович Степан Алексеевич</a:t>
            </a:r>
            <a:endParaRPr sz="2500" b="1"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Роль в проекте: Администратор проекта</a:t>
            </a:r>
            <a:endParaRPr sz="25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Предыдущий опыт: Отсутствует</a:t>
            </a:r>
            <a:endParaRPr sz="250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Ключевые компетенции: Управление взаимодействием и документооборотом документов проекта</a:t>
            </a:r>
            <a:endParaRPr sz="2500"/>
          </a:p>
        </p:txBody>
      </p:sp>
      <p:sp>
        <p:nvSpPr>
          <p:cNvPr id="213" name="Google Shape;213;p11"/>
          <p:cNvSpPr txBox="1"/>
          <p:nvPr/>
        </p:nvSpPr>
        <p:spPr>
          <a:xfrm>
            <a:off x="9430600" y="4462600"/>
            <a:ext cx="7395000" cy="26739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Калашникова Ирина Сергеевна</a:t>
            </a:r>
            <a:endParaRPr sz="2500" b="1"/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Роль в проекте: Инженер проекта</a:t>
            </a:r>
            <a:endParaRPr sz="2500"/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Предыдущий опыт: Отсутсвует</a:t>
            </a:r>
            <a:endParaRPr sz="25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Ключевые компетенции: Управление содержанием проекта в части производственных процессов.</a:t>
            </a:r>
            <a:endParaRPr sz="2500"/>
          </a:p>
        </p:txBody>
      </p:sp>
      <p:sp>
        <p:nvSpPr>
          <p:cNvPr id="214" name="Google Shape;214;p11"/>
          <p:cNvSpPr txBox="1"/>
          <p:nvPr/>
        </p:nvSpPr>
        <p:spPr>
          <a:xfrm>
            <a:off x="1066800" y="7217525"/>
            <a:ext cx="7395000" cy="26739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Бирчикова Валерия Сергеевна</a:t>
            </a:r>
            <a:endParaRPr sz="2500" b="1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Роль в проекте: </a:t>
            </a:r>
            <a:endParaRPr sz="25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Предыдущий опыт: Отсутствует</a:t>
            </a:r>
            <a:endParaRPr sz="25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Ключевые компетенции: </a:t>
            </a:r>
            <a:endParaRPr sz="25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15" name="Google Shape;215;p11"/>
          <p:cNvSpPr txBox="1"/>
          <p:nvPr/>
        </p:nvSpPr>
        <p:spPr>
          <a:xfrm>
            <a:off x="9445325" y="7212825"/>
            <a:ext cx="7395000" cy="2673900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50" tIns="68575" rIns="137150" bIns="685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00"/>
              <a:buFont typeface="Arial"/>
              <a:buNone/>
            </a:pPr>
            <a:r>
              <a:rPr lang="ru-RU" sz="2500" b="1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Устюгова Екатерина Евгеньевна</a:t>
            </a:r>
            <a:endParaRPr sz="2500" b="1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Роль в проекте: </a:t>
            </a:r>
            <a:endParaRPr sz="250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Предыдущий опыт: Отсутствует </a:t>
            </a:r>
            <a:endParaRPr sz="2500">
              <a:solidFill>
                <a:srgbClr val="595959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ru-RU" sz="25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rPr>
              <a:t>Ключевые компетенции: </a:t>
            </a:r>
            <a:endParaRPr sz="2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 rot="-1914912">
            <a:off x="14508260" y="-5542658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 extrusionOk="0">
                <a:moveTo>
                  <a:pt x="0" y="0"/>
                </a:moveTo>
                <a:lnTo>
                  <a:pt x="21356205" y="0"/>
                </a:lnTo>
                <a:lnTo>
                  <a:pt x="21356205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1" name="Google Shape;221;p12"/>
          <p:cNvSpPr/>
          <p:nvPr/>
        </p:nvSpPr>
        <p:spPr>
          <a:xfrm>
            <a:off x="7097233" y="1533356"/>
            <a:ext cx="2222397" cy="650221"/>
          </a:xfrm>
          <a:custGeom>
            <a:avLst/>
            <a:gdLst/>
            <a:ahLst/>
            <a:cxnLst/>
            <a:rect l="l" t="t" r="r" b="b"/>
            <a:pathLst>
              <a:path w="2222397" h="650221" extrusionOk="0">
                <a:moveTo>
                  <a:pt x="0" y="0"/>
                </a:moveTo>
                <a:lnTo>
                  <a:pt x="2222396" y="0"/>
                </a:lnTo>
                <a:lnTo>
                  <a:pt x="2222396" y="650221"/>
                </a:lnTo>
                <a:lnTo>
                  <a:pt x="0" y="65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2" name="Google Shape;222;p12"/>
          <p:cNvSpPr/>
          <p:nvPr/>
        </p:nvSpPr>
        <p:spPr>
          <a:xfrm>
            <a:off x="4482734" y="1550067"/>
            <a:ext cx="2370276" cy="633510"/>
          </a:xfrm>
          <a:custGeom>
            <a:avLst/>
            <a:gdLst/>
            <a:ahLst/>
            <a:cxnLst/>
            <a:rect l="l" t="t" r="r" b="b"/>
            <a:pathLst>
              <a:path w="2370276" h="633510" extrusionOk="0">
                <a:moveTo>
                  <a:pt x="0" y="0"/>
                </a:moveTo>
                <a:lnTo>
                  <a:pt x="2370276" y="0"/>
                </a:lnTo>
                <a:lnTo>
                  <a:pt x="2370276" y="633510"/>
                </a:lnTo>
                <a:lnTo>
                  <a:pt x="0" y="633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3" name="Google Shape;223;p12"/>
          <p:cNvSpPr/>
          <p:nvPr/>
        </p:nvSpPr>
        <p:spPr>
          <a:xfrm>
            <a:off x="9816683" y="1174351"/>
            <a:ext cx="1457644" cy="1113110"/>
          </a:xfrm>
          <a:custGeom>
            <a:avLst/>
            <a:gdLst/>
            <a:ahLst/>
            <a:cxnLst/>
            <a:rect l="l" t="t" r="r" b="b"/>
            <a:pathLst>
              <a:path w="1457644" h="1113110" extrusionOk="0">
                <a:moveTo>
                  <a:pt x="0" y="0"/>
                </a:moveTo>
                <a:lnTo>
                  <a:pt x="1457644" y="0"/>
                </a:lnTo>
                <a:lnTo>
                  <a:pt x="1457644" y="1113110"/>
                </a:lnTo>
                <a:lnTo>
                  <a:pt x="0" y="11131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4" name="Google Shape;224;p12"/>
          <p:cNvSpPr/>
          <p:nvPr/>
        </p:nvSpPr>
        <p:spPr>
          <a:xfrm>
            <a:off x="11633686" y="1055854"/>
            <a:ext cx="1681028" cy="1173663"/>
          </a:xfrm>
          <a:custGeom>
            <a:avLst/>
            <a:gdLst/>
            <a:ahLst/>
            <a:cxnLst/>
            <a:rect l="l" t="t" r="r" b="b"/>
            <a:pathLst>
              <a:path w="1681028" h="1173663" extrusionOk="0">
                <a:moveTo>
                  <a:pt x="0" y="0"/>
                </a:moveTo>
                <a:lnTo>
                  <a:pt x="1681028" y="0"/>
                </a:lnTo>
                <a:lnTo>
                  <a:pt x="1681028" y="1173663"/>
                </a:lnTo>
                <a:lnTo>
                  <a:pt x="0" y="11736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5" name="Google Shape;225;p12"/>
          <p:cNvSpPr txBox="1"/>
          <p:nvPr/>
        </p:nvSpPr>
        <p:spPr>
          <a:xfrm>
            <a:off x="870438" y="1013492"/>
            <a:ext cx="2762756" cy="121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ИНФО</a:t>
            </a:r>
            <a:endParaRPr/>
          </a:p>
          <a:p>
            <a:pPr marL="0" marR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БИО</a:t>
            </a:r>
            <a:r>
              <a:rPr lang="ru-RU" sz="5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ТЕХ</a:t>
            </a:r>
            <a:endParaRPr/>
          </a:p>
        </p:txBody>
      </p:sp>
      <p:sp>
        <p:nvSpPr>
          <p:cNvPr id="226" name="Google Shape;226;p12"/>
          <p:cNvSpPr txBox="1"/>
          <p:nvPr/>
        </p:nvSpPr>
        <p:spPr>
          <a:xfrm>
            <a:off x="870438" y="2306511"/>
            <a:ext cx="7957261" cy="249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Новосибирский ГАУ</a:t>
            </a:r>
            <a:endParaRPr/>
          </a:p>
        </p:txBody>
      </p:sp>
      <p:sp>
        <p:nvSpPr>
          <p:cNvPr id="227" name="Google Shape;227;p12"/>
          <p:cNvSpPr txBox="1"/>
          <p:nvPr/>
        </p:nvSpPr>
        <p:spPr>
          <a:xfrm>
            <a:off x="805850" y="3529385"/>
            <a:ext cx="17027700" cy="3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Разработка диагностической тест-системы для моментального определения инфекций сельскохозяйственных животных.</a:t>
            </a:r>
            <a:endParaRPr sz="66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28" name="Google Shape;228;p12"/>
          <p:cNvSpPr txBox="1"/>
          <p:nvPr/>
        </p:nvSpPr>
        <p:spPr>
          <a:xfrm>
            <a:off x="9937725" y="7820650"/>
            <a:ext cx="7119900" cy="3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Бирчикова Валерия Сергеевна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Калашникова Ирина Сергеевна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Устюгова Екатерина Евгеньевна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2"/>
          <p:cNvSpPr txBox="1"/>
          <p:nvPr/>
        </p:nvSpPr>
        <p:spPr>
          <a:xfrm>
            <a:off x="870438" y="315849"/>
            <a:ext cx="7957261" cy="49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Акселерационная</a:t>
            </a:r>
            <a:endParaRPr sz="1800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программа</a:t>
            </a:r>
            <a:endParaRPr sz="1800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2"/>
          <p:cNvSpPr/>
          <p:nvPr/>
        </p:nvSpPr>
        <p:spPr>
          <a:xfrm rot="-1914912">
            <a:off x="12324997" y="6299875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 extrusionOk="0">
                <a:moveTo>
                  <a:pt x="0" y="0"/>
                </a:moveTo>
                <a:lnTo>
                  <a:pt x="21356206" y="0"/>
                </a:lnTo>
                <a:lnTo>
                  <a:pt x="21356206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1" name="Google Shape;231;p12"/>
          <p:cNvSpPr txBox="1"/>
          <p:nvPr/>
        </p:nvSpPr>
        <p:spPr>
          <a:xfrm>
            <a:off x="872125" y="7820650"/>
            <a:ext cx="7801500" cy="3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Бормонтова Елизавета Николаевна  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Фалькович Степан Алексеевич         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99">
                <a:solidFill>
                  <a:srgbClr val="7ED957"/>
                </a:solidFill>
                <a:latin typeface="Tahoma"/>
                <a:ea typeface="Tahoma"/>
                <a:cs typeface="Tahoma"/>
                <a:sym typeface="Tahoma"/>
              </a:rPr>
              <a:t>Скворцова Анастасия Николаевна   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>
              <a:solidFill>
                <a:srgbClr val="7ED95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1321</Words>
  <Application>Microsoft Office PowerPoint</Application>
  <PresentationFormat>Произвольный</PresentationFormat>
  <Paragraphs>191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Verdana</vt:lpstr>
      <vt:lpstr>Arial</vt:lpstr>
      <vt:lpstr>Calibri</vt:lpstr>
      <vt:lpstr>Tahoma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Петьков</dc:creator>
  <cp:lastModifiedBy>Степан Фалькович</cp:lastModifiedBy>
  <cp:revision>10</cp:revision>
  <dcterms:created xsi:type="dcterms:W3CDTF">2006-08-16T00:00:00Z</dcterms:created>
  <dcterms:modified xsi:type="dcterms:W3CDTF">2023-11-25T05:19:53Z</dcterms:modified>
</cp:coreProperties>
</file>