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81" r:id="rId4"/>
    <p:sldId id="286" r:id="rId5"/>
    <p:sldId id="291" r:id="rId6"/>
    <p:sldId id="311" r:id="rId7"/>
    <p:sldId id="312" r:id="rId8"/>
    <p:sldId id="316" r:id="rId9"/>
    <p:sldId id="317" r:id="rId10"/>
    <p:sldId id="301" r:id="rId11"/>
    <p:sldId id="307" r:id="rId12"/>
    <p:sldId id="306" r:id="rId13"/>
    <p:sldId id="296" r:id="rId14"/>
    <p:sldId id="315" r:id="rId15"/>
    <p:sldId id="269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FFFFFF"/>
    <a:srgbClr val="99FF66"/>
    <a:srgbClr val="FFCC66"/>
    <a:srgbClr val="7F7F7F"/>
    <a:srgbClr val="8F00FF"/>
    <a:srgbClr val="99FFCC"/>
    <a:srgbClr val="FCAF17"/>
    <a:srgbClr val="FFCC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528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851421462090039"/>
          <c:y val="6.8909201099405862E-2"/>
          <c:w val="0.57062129276388807"/>
          <c:h val="0.46173876762477301"/>
        </c:manualLayout>
      </c:layout>
      <c:pieChart>
        <c:varyColors val="1"/>
        <c:ser>
          <c:idx val="0"/>
          <c:order val="0"/>
          <c:tx>
            <c:strRef>
              <c:f>Лист4!$D$2:$D$4</c:f>
              <c:strCache>
                <c:ptCount val="3"/>
                <c:pt idx="0">
                  <c:v>Глобальный состав ТКО, %</c:v>
                </c:pt>
              </c:strCache>
            </c:strRef>
          </c:tx>
          <c:dPt>
            <c:idx val="0"/>
            <c:bubble3D val="0"/>
            <c:spPr>
              <a:solidFill>
                <a:srgbClr val="FF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8B-4585-8B15-BDF31AB55C3E}"/>
              </c:ext>
            </c:extLst>
          </c:dPt>
          <c:dPt>
            <c:idx val="1"/>
            <c:bubble3D val="0"/>
            <c:spPr>
              <a:solidFill>
                <a:srgbClr val="FCAF1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8B-4585-8B15-BDF31AB55C3E}"/>
              </c:ext>
            </c:extLst>
          </c:dPt>
          <c:dPt>
            <c:idx val="2"/>
            <c:bubble3D val="0"/>
            <c:explosion val="19"/>
            <c:spPr>
              <a:solidFill>
                <a:srgbClr val="FD493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8B-4585-8B15-BDF31AB55C3E}"/>
              </c:ext>
            </c:extLst>
          </c:dPt>
          <c:dPt>
            <c:idx val="3"/>
            <c:bubble3D val="0"/>
            <c:spPr>
              <a:solidFill>
                <a:srgbClr val="99FF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8B-4585-8B15-BDF31AB55C3E}"/>
              </c:ext>
            </c:extLst>
          </c:dPt>
          <c:dPt>
            <c:idx val="4"/>
            <c:bubble3D val="0"/>
            <c:spPr>
              <a:solidFill>
                <a:srgbClr val="99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E8B-4585-8B15-BDF31AB55C3E}"/>
              </c:ext>
            </c:extLst>
          </c:dPt>
          <c:dPt>
            <c:idx val="5"/>
            <c:bubble3D val="0"/>
            <c:spPr>
              <a:solidFill>
                <a:srgbClr val="FFCC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E8B-4585-8B15-BDF31AB55C3E}"/>
              </c:ext>
            </c:extLst>
          </c:dPt>
          <c:dPt>
            <c:idx val="6"/>
            <c:bubble3D val="0"/>
            <c:spPr>
              <a:solidFill>
                <a:srgbClr val="FBB3C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E8B-4585-8B15-BDF31AB55C3E}"/>
              </c:ext>
            </c:extLst>
          </c:dPt>
          <c:dPt>
            <c:idx val="7"/>
            <c:bubble3D val="0"/>
            <c:spPr>
              <a:solidFill>
                <a:srgbClr val="B5D8E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E8B-4585-8B15-BDF31AB55C3E}"/>
              </c:ext>
            </c:extLst>
          </c:dPt>
          <c:dPt>
            <c:idx val="8"/>
            <c:bubble3D val="0"/>
            <c:spPr>
              <a:solidFill>
                <a:srgbClr val="8F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E8B-4585-8B15-BDF31AB55C3E}"/>
              </c:ext>
            </c:extLst>
          </c:dPt>
          <c:dLbls>
            <c:dLbl>
              <c:idx val="2"/>
              <c:layout>
                <c:manualLayout>
                  <c:x val="8.8290531695827262E-2"/>
                  <c:y val="-9.7356253225006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8B-4585-8B15-BDF31AB55C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Лист4!$C$5:$C$13</c:f>
              <c:strCache>
                <c:ptCount val="9"/>
                <c:pt idx="0">
                  <c:v>Пищевые отходы</c:v>
                </c:pt>
                <c:pt idx="1">
                  <c:v>Бумага (картон)</c:v>
                </c:pt>
                <c:pt idx="2">
                  <c:v>Полимерные материалы</c:v>
                </c:pt>
                <c:pt idx="3">
                  <c:v>Стекло</c:v>
                </c:pt>
                <c:pt idx="4">
                  <c:v>Древесина</c:v>
                </c:pt>
                <c:pt idx="5">
                  <c:v>Текстиль</c:v>
                </c:pt>
                <c:pt idx="6">
                  <c:v>Металл</c:v>
                </c:pt>
                <c:pt idx="7">
                  <c:v>Смет с территории</c:v>
                </c:pt>
                <c:pt idx="8">
                  <c:v>Прочее</c:v>
                </c:pt>
              </c:strCache>
            </c:strRef>
          </c:cat>
          <c:val>
            <c:numRef>
              <c:f>Лист4!$D$5:$D$13</c:f>
              <c:numCache>
                <c:formatCode>General</c:formatCode>
                <c:ptCount val="9"/>
                <c:pt idx="0">
                  <c:v>25</c:v>
                </c:pt>
                <c:pt idx="1">
                  <c:v>18.399999999999999</c:v>
                </c:pt>
                <c:pt idx="2">
                  <c:v>30.6</c:v>
                </c:pt>
                <c:pt idx="3">
                  <c:v>5</c:v>
                </c:pt>
                <c:pt idx="4">
                  <c:v>4</c:v>
                </c:pt>
                <c:pt idx="5">
                  <c:v>3.3</c:v>
                </c:pt>
                <c:pt idx="6">
                  <c:v>3</c:v>
                </c:pt>
                <c:pt idx="7">
                  <c:v>6.7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E8B-4585-8B15-BDF31AB55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238949042199103E-2"/>
          <c:y val="0.60840892385148504"/>
          <c:w val="0.96278549756741705"/>
          <c:h val="0.365373518857511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0.03407</cdr:x>
      <cdr:y>0.68314</cdr:y>
    </cdr:from>
    <cdr:to>
      <cdr:x>0.52511</cdr:x>
      <cdr:y>0.7582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F25FA8B1-2C57-4778-B2A0-4D10B4E08616}"/>
            </a:ext>
          </a:extLst>
        </cdr:cNvPr>
        <cdr:cNvSpPr/>
      </cdr:nvSpPr>
      <cdr:spPr>
        <a:xfrm xmlns:a="http://schemas.openxmlformats.org/drawingml/2006/main">
          <a:off x="126379" y="2801135"/>
          <a:ext cx="1821366" cy="3077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66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685608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7652" y="11722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47800" y="2991673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348" y="695703"/>
            <a:ext cx="2351888" cy="155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029DF4-E60E-4728-BF8E-0199D7E18F3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49351"/>
            <a:ext cx="2793729" cy="152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2893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58" y="1652843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130709" y="3011351"/>
            <a:ext cx="993058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400" b="1" dirty="0" err="1">
                <a:solidFill>
                  <a:srgbClr val="173277"/>
                </a:solidFill>
                <a:latin typeface="Geometria" pitchFamily="34" charset="-52"/>
              </a:rPr>
              <a:t>EcoBuild</a:t>
            </a:r>
            <a:endParaRPr lang="ru-RU" altLang="ru-RU" sz="4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3600" b="1" dirty="0">
                <a:solidFill>
                  <a:srgbClr val="173277"/>
                </a:solidFill>
                <a:latin typeface="Geometria" pitchFamily="34" charset="-52"/>
              </a:rPr>
              <a:t>Уличная мебель из полимерного профиля</a:t>
            </a:r>
            <a:endParaRPr lang="ru-RU" altLang="ru-RU" sz="32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386069" y="4824127"/>
            <a:ext cx="7416824" cy="55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997" dirty="0" err="1">
                <a:solidFill>
                  <a:srgbClr val="173277"/>
                </a:solidFill>
                <a:latin typeface="Geometria" pitchFamily="34" charset="-52"/>
              </a:rPr>
              <a:t>Нарзиева</a:t>
            </a:r>
            <a:r>
              <a:rPr lang="ru-RU" altLang="ru-RU" sz="2997" dirty="0">
                <a:solidFill>
                  <a:srgbClr val="173277"/>
                </a:solidFill>
                <a:latin typeface="Geometria" pitchFamily="34" charset="-52"/>
              </a:rPr>
              <a:t> </a:t>
            </a:r>
            <a:r>
              <a:rPr lang="ru-RU" altLang="ru-RU" sz="2997" dirty="0" err="1">
                <a:solidFill>
                  <a:srgbClr val="173277"/>
                </a:solidFill>
                <a:latin typeface="Geometria" pitchFamily="34" charset="-52"/>
              </a:rPr>
              <a:t>Камила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029DF4-E60E-4728-BF8E-0199D7E18F36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9" name="Picture 2" descr="C:\Users\gabidullin\Downloads\logo_KIU.png">
            <a:extLst>
              <a:ext uri="{FF2B5EF4-FFF2-40B4-BE49-F238E27FC236}">
                <a16:creationId xmlns:a16="http://schemas.microsoft.com/office/drawing/2014/main" id="{E3562AEE-E428-4E56-9CD9-51E3A0927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348" y="695703"/>
            <a:ext cx="2351888" cy="155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1B224C-43FA-42DD-8C3D-3087AFC0CC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49351"/>
            <a:ext cx="2793729" cy="152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D089A6-B695-4F2C-8FF1-C3DF18BBD3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32" y="1204717"/>
            <a:ext cx="4253468" cy="5660652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4679209" y="17766"/>
            <a:ext cx="6518934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/>
              <a:t>АКТУАЛЬНОСТЬ ПРОЕКТА</a:t>
            </a:r>
            <a:r>
              <a:rPr lang="ru-RU" sz="4400" dirty="0"/>
              <a:t> </a:t>
            </a:r>
            <a:endParaRPr sz="44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20955" y="2371829"/>
            <a:ext cx="728000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6144C43-956F-4A7C-879E-3649A7F71A85}"/>
              </a:ext>
            </a:extLst>
          </p:cNvPr>
          <p:cNvSpPr txBox="1"/>
          <p:nvPr/>
        </p:nvSpPr>
        <p:spPr>
          <a:xfrm>
            <a:off x="307703" y="1547344"/>
            <a:ext cx="7487894" cy="4462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D493D"/>
                </a:solidFill>
                <a:latin typeface="Gilroy-Light"/>
              </a:rPr>
              <a:t>1.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Gilroy-Light"/>
              </a:rPr>
              <a:t> В городах всего мира существует все большая потребность в уличной мебели. Будь то частный двор, дачный участок, парки, скверы или общественные пространства, привлекательная и удобная уличная мебель является важной частью ландшафта. </a:t>
            </a: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Gilroy-Light"/>
            </a:endParaRPr>
          </a:p>
          <a:p>
            <a:r>
              <a:rPr lang="ru-RU" sz="3200" dirty="0">
                <a:solidFill>
                  <a:srgbClr val="8F00FF"/>
                </a:solidFill>
                <a:latin typeface="Gilroy-Light"/>
              </a:rPr>
              <a:t>2.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Gilroy-Light"/>
              </a:rPr>
              <a:t> Одновременно в последние годы все больше людей начинают обращать внимание на экологические проблемы и стараются выбирать продукты, которые меньше наносят вред окружающей среде. </a:t>
            </a: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71189" y="1265267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ПРОБЛЕМА</a:t>
            </a:r>
            <a:endParaRPr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8482" y="2314788"/>
            <a:ext cx="6936743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Gilroy-Light"/>
              </a:rPr>
              <a:t>Пластиковые отходы занимают наибольшую долю в общем количестве отходов в стране. В частности в Республике Татарстане они составляют 31%. Однако на сегодняшний день наиболее активно применяются такие способы утилизации пластика как сжигание либо захоронение, что крайне вредит человеку и окружающей среде. </a:t>
            </a:r>
            <a:endParaRPr kumimoji="0" lang="ru-RU" sz="2000" i="0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FillTx/>
              <a:latin typeface="Gilroy-Light"/>
              <a:sym typeface="Helvetica"/>
            </a:endParaRP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BE2FC0A2-3B6E-4713-96B1-FC1C560D52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95980"/>
              </p:ext>
            </p:extLst>
          </p:nvPr>
        </p:nvGraphicFramePr>
        <p:xfrm>
          <a:off x="7425641" y="353951"/>
          <a:ext cx="4945510" cy="6143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D9BA2246-6992-4EB8-9F7B-C966E4BFE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00" b="90000" l="10000" r="90000">
                        <a14:foregroundMark x1="39101" y1="9200" x2="42809" y2="9400"/>
                        <a14:foregroundMark x1="28315" y1="17600" x2="27865" y2="20200"/>
                        <a14:foregroundMark x1="73933" y1="31800" x2="74074" y2="33308"/>
                        <a14:backgroundMark x1="74382" y1="33200" x2="75506" y2="43200"/>
                        <a14:backgroundMark x1="75506" y1="43200" x2="77528" y2="44000"/>
                        <a14:backgroundMark x1="60674" y1="86200" x2="58427" y2="86800"/>
                        <a14:backgroundMark x1="36742" y1="74800" x2="36966" y2="84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78" y="4916900"/>
            <a:ext cx="3775587" cy="212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197824" y="372285"/>
            <a:ext cx="936553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РЕШЕНИЕ</a:t>
            </a:r>
            <a:r>
              <a:rPr lang="ru-RU" sz="3200" dirty="0"/>
              <a:t> 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6584" y="1125709"/>
            <a:ext cx="6358041" cy="478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Клиенты, ведущие дела с нашей компанией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EcoBuild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, получают не только высококачественную </a:t>
            </a: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уличную мебель, но и вносят вклад в защиту окружающей среды и поддержку устойчивого развития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Gilroy-Light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Конкурентные преимущества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Ecobuild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: 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Gilroy-Light"/>
            </a:endParaRPr>
          </a:p>
          <a:p>
            <a:pPr marL="342900" indent="-342900">
              <a:spcAft>
                <a:spcPts val="600"/>
              </a:spcAft>
              <a:buClr>
                <a:srgbClr val="FD493D"/>
              </a:buClr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  <a:ea typeface="Times New Roman" panose="02020603050405020304" pitchFamily="18" charset="0"/>
              </a:rPr>
              <a:t>В</a:t>
            </a:r>
            <a:r>
              <a:rPr lang="ru-RU" sz="200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Gilroy-Light"/>
                <a:ea typeface="Times New Roman" panose="02020603050405020304" pitchFamily="18" charset="0"/>
              </a:rPr>
              <a:t>ысокая прочность и стойкость</a:t>
            </a:r>
            <a:r>
              <a:rPr lang="en-US" sz="200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Gilroy-Light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  <a:ea typeface="Times New Roman" panose="02020603050405020304" pitchFamily="18" charset="0"/>
              </a:rPr>
              <a:t>мебели</a:t>
            </a:r>
            <a:r>
              <a:rPr lang="ru-RU" sz="200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Gilroy-Light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Aft>
                <a:spcPts val="600"/>
              </a:spcAft>
              <a:buClr>
                <a:srgbClr val="00B050"/>
              </a:buClr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Возможность создания криволинейных форм и декоративных элементов;</a:t>
            </a:r>
          </a:p>
          <a:p>
            <a:pPr marL="342900" indent="-342900">
              <a:spcAft>
                <a:spcPts val="600"/>
              </a:spcAft>
              <a:buClr>
                <a:srgbClr val="FCAF17"/>
              </a:buClr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Гибкость и индивидуальный подход к заказчикам;</a:t>
            </a:r>
          </a:p>
          <a:p>
            <a:pPr marL="342900" indent="-342900">
              <a:spcAft>
                <a:spcPts val="600"/>
              </a:spcAft>
              <a:buClr>
                <a:srgbClr val="FCAF17"/>
              </a:buClr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Использование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AR-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технологий;</a:t>
            </a:r>
          </a:p>
          <a:p>
            <a:pPr marL="342900" indent="-342900">
              <a:spcAft>
                <a:spcPts val="600"/>
              </a:spcAft>
              <a:buClr>
                <a:srgbClr val="8F00FF"/>
              </a:buClr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Gilroy-Light"/>
              </a:rPr>
              <a:t>Дешевизна: себестоимость вторичных полимерных материалов намного ниже, чем первичных;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89" y="3200684"/>
            <a:ext cx="2040031" cy="214511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195" y="74304"/>
            <a:ext cx="3023548" cy="407421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900" y="762371"/>
            <a:ext cx="2145386" cy="207524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471" y="4343925"/>
            <a:ext cx="3106995" cy="243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6873" y="208062"/>
            <a:ext cx="2199968" cy="65830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+mn-lt"/>
              </a:rPr>
              <a:t>РЫНОК</a:t>
            </a:r>
            <a:r>
              <a:rPr lang="ru-RU" sz="2000" dirty="0">
                <a:latin typeface="+mn-lt"/>
              </a:rPr>
              <a:t>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" name="Текст 9">
            <a:extLst>
              <a:ext uri="{FF2B5EF4-FFF2-40B4-BE49-F238E27FC236}">
                <a16:creationId xmlns:a16="http://schemas.microsoft.com/office/drawing/2014/main" id="{FDAB32BB-F658-4370-8FD9-C22ADC1B39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312" y="1309814"/>
            <a:ext cx="10515600" cy="540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2060"/>
                </a:solidFill>
                <a:latin typeface="Gilroy-Light"/>
              </a:rPr>
              <a:t>Конкуренты: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ГК ЭКОГУМ;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DORTMAX;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Умная SREDA;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ЭКОЛОГИЧЕСКИЕ ИНВЕСТИЦИИ;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“</a:t>
            </a:r>
            <a:r>
              <a:rPr lang="ru-RU" sz="2400" dirty="0" err="1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Уралтермопласт</a:t>
            </a:r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”.</a:t>
            </a:r>
            <a:endParaRPr lang="ru-RU" sz="3600" dirty="0">
              <a:solidFill>
                <a:srgbClr val="002060"/>
              </a:solidFill>
              <a:latin typeface="Gilroy-Light"/>
            </a:endParaRPr>
          </a:p>
          <a:p>
            <a:endParaRPr lang="en-US" sz="3600" dirty="0">
              <a:solidFill>
                <a:srgbClr val="002060"/>
              </a:solidFill>
              <a:latin typeface="Gilroy-Light"/>
            </a:endParaRPr>
          </a:p>
          <a:p>
            <a:endParaRPr lang="ru-RU" sz="3600" dirty="0">
              <a:solidFill>
                <a:srgbClr val="002060"/>
              </a:solidFill>
              <a:latin typeface="Gilroy-Light"/>
            </a:endParaRPr>
          </a:p>
          <a:p>
            <a:endParaRPr lang="ru-RU" sz="3600" dirty="0">
              <a:solidFill>
                <a:srgbClr val="002060"/>
              </a:solidFill>
              <a:latin typeface="Gilroy-Light"/>
            </a:endParaRPr>
          </a:p>
          <a:p>
            <a:endParaRPr lang="ru-RU" sz="3600" dirty="0">
              <a:solidFill>
                <a:srgbClr val="002060"/>
              </a:solidFill>
              <a:latin typeface="Gilroy-Light"/>
            </a:endParaRP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8566663C-96DB-407A-A9EE-66111BDF0647}"/>
              </a:ext>
            </a:extLst>
          </p:cNvPr>
          <p:cNvSpPr/>
          <p:nvPr/>
        </p:nvSpPr>
        <p:spPr>
          <a:xfrm>
            <a:off x="12427975" y="265546"/>
            <a:ext cx="3936970" cy="3910610"/>
          </a:xfrm>
          <a:prstGeom prst="flowChartConnector">
            <a:avLst/>
          </a:prstGeom>
          <a:solidFill>
            <a:srgbClr val="92D050">
              <a:alpha val="67059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B9732881-A924-4513-BE99-4A4EB90FF8B4}"/>
              </a:ext>
            </a:extLst>
          </p:cNvPr>
          <p:cNvSpPr/>
          <p:nvPr/>
        </p:nvSpPr>
        <p:spPr>
          <a:xfrm>
            <a:off x="12617459" y="3561040"/>
            <a:ext cx="2781756" cy="2736499"/>
          </a:xfrm>
          <a:prstGeom prst="flowChartConnector">
            <a:avLst/>
          </a:prstGeom>
          <a:solidFill>
            <a:srgbClr val="0070C0">
              <a:alpha val="69804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26CB2EA6-01CD-46CA-B56D-66D3962ED43D}"/>
              </a:ext>
            </a:extLst>
          </p:cNvPr>
          <p:cNvSpPr/>
          <p:nvPr/>
        </p:nvSpPr>
        <p:spPr>
          <a:xfrm>
            <a:off x="12427975" y="5368388"/>
            <a:ext cx="1651820" cy="1650104"/>
          </a:xfrm>
          <a:prstGeom prst="flowChartConnector">
            <a:avLst/>
          </a:prstGeom>
          <a:solidFill>
            <a:srgbClr val="B5D8E1"/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55FB2-845D-4A29-9882-18AA74491A63}"/>
              </a:ext>
            </a:extLst>
          </p:cNvPr>
          <p:cNvSpPr txBox="1"/>
          <p:nvPr/>
        </p:nvSpPr>
        <p:spPr>
          <a:xfrm>
            <a:off x="13393704" y="1980416"/>
            <a:ext cx="200551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ТАМ</a:t>
            </a:r>
            <a:endParaRPr lang="ru-RU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5E468B-6189-44E8-A96F-A239FEE6922E}"/>
              </a:ext>
            </a:extLst>
          </p:cNvPr>
          <p:cNvSpPr txBox="1"/>
          <p:nvPr/>
        </p:nvSpPr>
        <p:spPr>
          <a:xfrm>
            <a:off x="13442840" y="4775182"/>
            <a:ext cx="1130993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031638-00C2-49AC-A36F-067796E1DF8B}"/>
              </a:ext>
            </a:extLst>
          </p:cNvPr>
          <p:cNvSpPr txBox="1"/>
          <p:nvPr/>
        </p:nvSpPr>
        <p:spPr>
          <a:xfrm>
            <a:off x="12869727" y="5993385"/>
            <a:ext cx="1047953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</a:t>
            </a:r>
            <a:endParaRPr lang="ru-RU" sz="20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1FE48B8-8A0D-4518-A90C-AC06E4D92270}"/>
              </a:ext>
            </a:extLst>
          </p:cNvPr>
          <p:cNvCxnSpPr>
            <a:cxnSpLocks/>
          </p:cNvCxnSpPr>
          <p:nvPr/>
        </p:nvCxnSpPr>
        <p:spPr>
          <a:xfrm>
            <a:off x="5679878" y="1219283"/>
            <a:ext cx="0" cy="2956873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C4F688C-9042-4673-8CE2-1EE74736F218}"/>
              </a:ext>
            </a:extLst>
          </p:cNvPr>
          <p:cNvSpPr txBox="1"/>
          <p:nvPr/>
        </p:nvSpPr>
        <p:spPr>
          <a:xfrm>
            <a:off x="5906926" y="1757358"/>
            <a:ext cx="5555319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2060"/>
                </a:solidFill>
                <a:latin typeface="Gilroy-Light"/>
              </a:rPr>
              <a:t>В Приволжском федеральном округе на сегодняшний день отсутствует полноценное производство уличной мебели из полимерного профиля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Gilroy-Light"/>
              <a:sym typeface="Helvetica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6873255-BACB-4312-8CF0-01488713C5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1" t="42977" r="61171" b="16923"/>
          <a:stretch/>
        </p:blipFill>
        <p:spPr>
          <a:xfrm>
            <a:off x="9094078" y="5006014"/>
            <a:ext cx="2911655" cy="182089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326886D-E180-4E01-A0AB-BB3FBBE888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31" t="50000" r="53764" b="27112"/>
          <a:stretch/>
        </p:blipFill>
        <p:spPr>
          <a:xfrm>
            <a:off x="3484581" y="4947366"/>
            <a:ext cx="3062681" cy="1791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6B75A6B-A1CC-439A-8F8F-A9F56F4FB9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821" t="39121" r="14938" b="23639"/>
          <a:stretch/>
        </p:blipFill>
        <p:spPr>
          <a:xfrm>
            <a:off x="7158988" y="5121629"/>
            <a:ext cx="1308355" cy="158966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C2D15A1-6527-418A-B6B9-204D806374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736" t="28877" r="8157" b="39105"/>
          <a:stretch/>
        </p:blipFill>
        <p:spPr>
          <a:xfrm>
            <a:off x="546689" y="4849867"/>
            <a:ext cx="2594686" cy="202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0339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1CEF8E2-9F06-4F01-812C-D76D3C7DD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9" y="0"/>
            <a:ext cx="12621446" cy="7187381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9B03D3E-F599-42B2-BC8E-2E27F4C974B2}"/>
              </a:ext>
            </a:extLst>
          </p:cNvPr>
          <p:cNvSpPr/>
          <p:nvPr/>
        </p:nvSpPr>
        <p:spPr>
          <a:xfrm>
            <a:off x="-6779" y="0"/>
            <a:ext cx="12710056" cy="6858000"/>
          </a:xfrm>
          <a:prstGeom prst="rect">
            <a:avLst/>
          </a:prstGeom>
          <a:solidFill>
            <a:srgbClr val="FFFFFF">
              <a:alpha val="87843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666" y="1032387"/>
            <a:ext cx="2199968" cy="65830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+mn-lt"/>
              </a:rPr>
              <a:t>РЫНОК</a:t>
            </a:r>
            <a:r>
              <a:rPr lang="ru-RU" sz="2000" dirty="0">
                <a:latin typeface="+mn-lt"/>
              </a:rPr>
              <a:t>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8566663C-96DB-407A-A9EE-66111BDF0647}"/>
              </a:ext>
            </a:extLst>
          </p:cNvPr>
          <p:cNvSpPr/>
          <p:nvPr/>
        </p:nvSpPr>
        <p:spPr>
          <a:xfrm>
            <a:off x="6973369" y="2460905"/>
            <a:ext cx="4374226" cy="4200018"/>
          </a:xfrm>
          <a:prstGeom prst="flowChartConnector">
            <a:avLst/>
          </a:prstGeom>
          <a:solidFill>
            <a:srgbClr val="99FF66">
              <a:alpha val="67059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B9732881-A924-4513-BE99-4A4EB90FF8B4}"/>
              </a:ext>
            </a:extLst>
          </p:cNvPr>
          <p:cNvSpPr/>
          <p:nvPr/>
        </p:nvSpPr>
        <p:spPr>
          <a:xfrm>
            <a:off x="3931169" y="4616581"/>
            <a:ext cx="2250814" cy="2044342"/>
          </a:xfrm>
          <a:prstGeom prst="flowChartConnector">
            <a:avLst/>
          </a:prstGeom>
          <a:solidFill>
            <a:srgbClr val="0070C0">
              <a:alpha val="69804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26CB2EA6-01CD-46CA-B56D-66D3962ED43D}"/>
              </a:ext>
            </a:extLst>
          </p:cNvPr>
          <p:cNvSpPr/>
          <p:nvPr/>
        </p:nvSpPr>
        <p:spPr>
          <a:xfrm>
            <a:off x="1616467" y="5095792"/>
            <a:ext cx="1570657" cy="1423414"/>
          </a:xfrm>
          <a:prstGeom prst="flowChartConnector">
            <a:avLst/>
          </a:prstGeom>
          <a:solidFill>
            <a:srgbClr val="FFCC66"/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55FB2-845D-4A29-9882-18AA74491A63}"/>
              </a:ext>
            </a:extLst>
          </p:cNvPr>
          <p:cNvSpPr txBox="1"/>
          <p:nvPr/>
        </p:nvSpPr>
        <p:spPr>
          <a:xfrm>
            <a:off x="7945132" y="4300746"/>
            <a:ext cx="238433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ТАМ</a:t>
            </a:r>
            <a:endParaRPr lang="ru-RU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5E468B-6189-44E8-A96F-A239FEE6922E}"/>
              </a:ext>
            </a:extLst>
          </p:cNvPr>
          <p:cNvSpPr txBox="1"/>
          <p:nvPr/>
        </p:nvSpPr>
        <p:spPr>
          <a:xfrm>
            <a:off x="4454196" y="5378571"/>
            <a:ext cx="113980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031638-00C2-49AC-A36F-067796E1DF8B}"/>
              </a:ext>
            </a:extLst>
          </p:cNvPr>
          <p:cNvSpPr txBox="1"/>
          <p:nvPr/>
        </p:nvSpPr>
        <p:spPr>
          <a:xfrm>
            <a:off x="2013923" y="5609404"/>
            <a:ext cx="1047953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4721D-E553-4B0B-9C5D-8DC2C83A2137}"/>
              </a:ext>
            </a:extLst>
          </p:cNvPr>
          <p:cNvSpPr txBox="1"/>
          <p:nvPr/>
        </p:nvSpPr>
        <p:spPr>
          <a:xfrm>
            <a:off x="3440415" y="344568"/>
            <a:ext cx="826980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В Республике Татарстан насчитывается более 300 тысяч садовых (дачных) и огородных земельных участков, права на которые зарегистрированы в Едином государственном реестре недвижимости (ЕГРН).</a:t>
            </a:r>
            <a:endParaRPr lang="ru-RU" sz="2000" dirty="0">
              <a:solidFill>
                <a:srgbClr val="002060"/>
              </a:solidFill>
              <a:latin typeface="Gilroy-Ligh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E7833B-60D9-4A69-BA83-54D67747212F}"/>
              </a:ext>
            </a:extLst>
          </p:cNvPr>
          <p:cNvSpPr txBox="1"/>
          <p:nvPr/>
        </p:nvSpPr>
        <p:spPr>
          <a:xfrm>
            <a:off x="3440414" y="1613329"/>
            <a:ext cx="8908902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Средняя стоимость на производимую уличную мебель составляет 20 тыс. руб. </a:t>
            </a:r>
            <a:endParaRPr lang="ru-RU" sz="2000" dirty="0">
              <a:solidFill>
                <a:srgbClr val="002060"/>
              </a:solidFill>
              <a:latin typeface="Gilroy-Ligh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C8B2C1-6FC5-4DD2-86B9-4F1CD2D2A152}"/>
              </a:ext>
            </a:extLst>
          </p:cNvPr>
          <p:cNvSpPr txBox="1"/>
          <p:nvPr/>
        </p:nvSpPr>
        <p:spPr>
          <a:xfrm>
            <a:off x="2537899" y="2722746"/>
            <a:ext cx="4192155" cy="400110"/>
          </a:xfrm>
          <a:prstGeom prst="rect">
            <a:avLst/>
          </a:prstGeom>
          <a:noFill/>
          <a:ln w="12700" cap="flat">
            <a:solidFill>
              <a:schemeClr val="accent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1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300 000 * 20 000 = 6 000 000 000 руб.</a:t>
            </a:r>
            <a:endParaRPr lang="ru-RU" sz="2000" b="1" dirty="0">
              <a:solidFill>
                <a:srgbClr val="002060"/>
              </a:solidFill>
              <a:latin typeface="Gilroy-Light"/>
            </a:endParaRPr>
          </a:p>
        </p:txBody>
      </p:sp>
      <p:grpSp>
        <p:nvGrpSpPr>
          <p:cNvPr id="20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2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4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512786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1CEF8E2-9F06-4F01-812C-D76D3C7DD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9" y="0"/>
            <a:ext cx="12621446" cy="7187381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9B03D3E-F599-42B2-BC8E-2E27F4C974B2}"/>
              </a:ext>
            </a:extLst>
          </p:cNvPr>
          <p:cNvSpPr/>
          <p:nvPr/>
        </p:nvSpPr>
        <p:spPr>
          <a:xfrm>
            <a:off x="0" y="0"/>
            <a:ext cx="12710056" cy="6858000"/>
          </a:xfrm>
          <a:prstGeom prst="rect">
            <a:avLst/>
          </a:prstGeom>
          <a:solidFill>
            <a:srgbClr val="FFFFFF">
              <a:alpha val="87843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666" y="1032387"/>
            <a:ext cx="2199968" cy="65830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+mn-lt"/>
              </a:rPr>
              <a:t>РЫНОК</a:t>
            </a:r>
            <a:r>
              <a:rPr lang="ru-RU" sz="2000" dirty="0">
                <a:latin typeface="+mn-lt"/>
              </a:rPr>
              <a:t>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8566663C-96DB-407A-A9EE-66111BDF0647}"/>
              </a:ext>
            </a:extLst>
          </p:cNvPr>
          <p:cNvSpPr/>
          <p:nvPr/>
        </p:nvSpPr>
        <p:spPr>
          <a:xfrm>
            <a:off x="7720621" y="241452"/>
            <a:ext cx="4374226" cy="4200018"/>
          </a:xfrm>
          <a:prstGeom prst="flowChartConnector">
            <a:avLst/>
          </a:prstGeom>
          <a:solidFill>
            <a:srgbClr val="99FF66">
              <a:alpha val="67059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B9732881-A924-4513-BE99-4A4EB90FF8B4}"/>
              </a:ext>
            </a:extLst>
          </p:cNvPr>
          <p:cNvSpPr/>
          <p:nvPr/>
        </p:nvSpPr>
        <p:spPr>
          <a:xfrm>
            <a:off x="8301187" y="1823202"/>
            <a:ext cx="2250814" cy="2044342"/>
          </a:xfrm>
          <a:prstGeom prst="flowChartConnector">
            <a:avLst/>
          </a:prstGeom>
          <a:solidFill>
            <a:srgbClr val="0070C0">
              <a:alpha val="69804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26CB2EA6-01CD-46CA-B56D-66D3962ED43D}"/>
              </a:ext>
            </a:extLst>
          </p:cNvPr>
          <p:cNvSpPr/>
          <p:nvPr/>
        </p:nvSpPr>
        <p:spPr>
          <a:xfrm>
            <a:off x="1616467" y="5095792"/>
            <a:ext cx="1570657" cy="1423414"/>
          </a:xfrm>
          <a:prstGeom prst="flowChartConnector">
            <a:avLst/>
          </a:prstGeom>
          <a:solidFill>
            <a:srgbClr val="FFCC66"/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55FB2-845D-4A29-9882-18AA74491A63}"/>
              </a:ext>
            </a:extLst>
          </p:cNvPr>
          <p:cNvSpPr txBox="1"/>
          <p:nvPr/>
        </p:nvSpPr>
        <p:spPr>
          <a:xfrm>
            <a:off x="9359834" y="1361537"/>
            <a:ext cx="238433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ТАМ</a:t>
            </a:r>
            <a:endParaRPr lang="ru-RU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5E468B-6189-44E8-A96F-A239FEE6922E}"/>
              </a:ext>
            </a:extLst>
          </p:cNvPr>
          <p:cNvSpPr txBox="1"/>
          <p:nvPr/>
        </p:nvSpPr>
        <p:spPr>
          <a:xfrm>
            <a:off x="8789933" y="2634530"/>
            <a:ext cx="113980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031638-00C2-49AC-A36F-067796E1DF8B}"/>
              </a:ext>
            </a:extLst>
          </p:cNvPr>
          <p:cNvSpPr txBox="1"/>
          <p:nvPr/>
        </p:nvSpPr>
        <p:spPr>
          <a:xfrm>
            <a:off x="2013923" y="5609404"/>
            <a:ext cx="1047953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</a:t>
            </a:r>
            <a:endParaRPr lang="ru-RU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C8B2C1-6FC5-4DD2-86B9-4F1CD2D2A152}"/>
              </a:ext>
            </a:extLst>
          </p:cNvPr>
          <p:cNvSpPr txBox="1"/>
          <p:nvPr/>
        </p:nvSpPr>
        <p:spPr>
          <a:xfrm>
            <a:off x="2638686" y="3867544"/>
            <a:ext cx="4616527" cy="400110"/>
          </a:xfrm>
          <a:prstGeom prst="rect">
            <a:avLst/>
          </a:prstGeom>
          <a:noFill/>
          <a:ln w="12700" cap="flat">
            <a:solidFill>
              <a:schemeClr val="accent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1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300 000*0,3*20000 = 1 800 000 000 руб.</a:t>
            </a:r>
          </a:p>
        </p:txBody>
      </p:sp>
      <p:grpSp>
        <p:nvGrpSpPr>
          <p:cNvPr id="20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2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4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4A1D179-0BAA-482C-BEB4-0D5A2B7E6AC5}"/>
              </a:ext>
            </a:extLst>
          </p:cNvPr>
          <p:cNvSpPr txBox="1"/>
          <p:nvPr/>
        </p:nvSpPr>
        <p:spPr>
          <a:xfrm>
            <a:off x="764490" y="2183653"/>
            <a:ext cx="6665848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Около 30% домохозяйств предпочитают проводить отпуска и выходные на дачах. Таким образом, можно предположить, что на 90 тыс. участков хоть раз закупалась уличная мебель</a:t>
            </a:r>
            <a:endParaRPr lang="ru-RU" sz="2000" dirty="0">
              <a:solidFill>
                <a:srgbClr val="00206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838492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1CEF8E2-9F06-4F01-812C-D76D3C7DD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9" y="0"/>
            <a:ext cx="12621446" cy="7187381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9B03D3E-F599-42B2-BC8E-2E27F4C974B2}"/>
              </a:ext>
            </a:extLst>
          </p:cNvPr>
          <p:cNvSpPr/>
          <p:nvPr/>
        </p:nvSpPr>
        <p:spPr>
          <a:xfrm>
            <a:off x="-6779" y="5203"/>
            <a:ext cx="12710056" cy="6858000"/>
          </a:xfrm>
          <a:prstGeom prst="rect">
            <a:avLst/>
          </a:prstGeom>
          <a:solidFill>
            <a:srgbClr val="FFFFFF">
              <a:alpha val="8902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666" y="1032387"/>
            <a:ext cx="2199968" cy="65830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+mn-lt"/>
              </a:rPr>
              <a:t>РЫНОК</a:t>
            </a:r>
            <a:r>
              <a:rPr lang="ru-RU" sz="2000" dirty="0">
                <a:latin typeface="+mn-lt"/>
              </a:rPr>
              <a:t>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8566663C-96DB-407A-A9EE-66111BDF0647}"/>
              </a:ext>
            </a:extLst>
          </p:cNvPr>
          <p:cNvSpPr/>
          <p:nvPr/>
        </p:nvSpPr>
        <p:spPr>
          <a:xfrm>
            <a:off x="7720621" y="241452"/>
            <a:ext cx="4374226" cy="4200018"/>
          </a:xfrm>
          <a:prstGeom prst="flowChartConnector">
            <a:avLst/>
          </a:prstGeom>
          <a:solidFill>
            <a:srgbClr val="99FF66">
              <a:alpha val="67059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B9732881-A924-4513-BE99-4A4EB90FF8B4}"/>
              </a:ext>
            </a:extLst>
          </p:cNvPr>
          <p:cNvSpPr/>
          <p:nvPr/>
        </p:nvSpPr>
        <p:spPr>
          <a:xfrm>
            <a:off x="8013290" y="1494503"/>
            <a:ext cx="2835316" cy="2636037"/>
          </a:xfrm>
          <a:prstGeom prst="flowChartConnector">
            <a:avLst/>
          </a:prstGeom>
          <a:solidFill>
            <a:srgbClr val="0070C0">
              <a:alpha val="69804"/>
            </a:srgbClr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26CB2EA6-01CD-46CA-B56D-66D3962ED43D}"/>
              </a:ext>
            </a:extLst>
          </p:cNvPr>
          <p:cNvSpPr/>
          <p:nvPr/>
        </p:nvSpPr>
        <p:spPr>
          <a:xfrm>
            <a:off x="8337077" y="2370331"/>
            <a:ext cx="1570657" cy="1423414"/>
          </a:xfrm>
          <a:prstGeom prst="flowChartConnector">
            <a:avLst/>
          </a:prstGeom>
          <a:solidFill>
            <a:srgbClr val="FFCC66"/>
          </a:solidFill>
          <a:ln w="25400" cap="flat">
            <a:noFill/>
            <a:prstDash val="solid"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55FB2-845D-4A29-9882-18AA74491A63}"/>
              </a:ext>
            </a:extLst>
          </p:cNvPr>
          <p:cNvSpPr txBox="1"/>
          <p:nvPr/>
        </p:nvSpPr>
        <p:spPr>
          <a:xfrm>
            <a:off x="9758208" y="1130704"/>
            <a:ext cx="238433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ТАМ</a:t>
            </a:r>
            <a:endParaRPr lang="ru-RU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5E468B-6189-44E8-A96F-A239FEE6922E}"/>
              </a:ext>
            </a:extLst>
          </p:cNvPr>
          <p:cNvSpPr txBox="1"/>
          <p:nvPr/>
        </p:nvSpPr>
        <p:spPr>
          <a:xfrm>
            <a:off x="9430948" y="1981242"/>
            <a:ext cx="113980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031638-00C2-49AC-A36F-067796E1DF8B}"/>
              </a:ext>
            </a:extLst>
          </p:cNvPr>
          <p:cNvSpPr txBox="1"/>
          <p:nvPr/>
        </p:nvSpPr>
        <p:spPr>
          <a:xfrm>
            <a:off x="8723709" y="2881983"/>
            <a:ext cx="1047953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</a:t>
            </a:r>
            <a:endParaRPr lang="ru-RU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C8B2C1-6FC5-4DD2-86B9-4F1CD2D2A152}"/>
              </a:ext>
            </a:extLst>
          </p:cNvPr>
          <p:cNvSpPr txBox="1"/>
          <p:nvPr/>
        </p:nvSpPr>
        <p:spPr>
          <a:xfrm>
            <a:off x="824687" y="3257799"/>
            <a:ext cx="5271313" cy="461665"/>
          </a:xfrm>
          <a:prstGeom prst="rect">
            <a:avLst/>
          </a:prstGeom>
          <a:noFill/>
          <a:ln w="12700" cap="flat">
            <a:solidFill>
              <a:schemeClr val="accent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b="1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90 000*0,2*20 000 =36 000 000 руб. </a:t>
            </a:r>
          </a:p>
        </p:txBody>
      </p:sp>
      <p:grpSp>
        <p:nvGrpSpPr>
          <p:cNvPr id="20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2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4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64CF222-154E-4F06-9496-78FEE9F675EB}"/>
              </a:ext>
            </a:extLst>
          </p:cNvPr>
          <p:cNvSpPr txBox="1"/>
          <p:nvPr/>
        </p:nvSpPr>
        <p:spPr>
          <a:xfrm>
            <a:off x="737622" y="4122205"/>
            <a:ext cx="8125178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В условиях высокой конкуренции среди обычных производителей уличной мебели, низкой экологической культуры, менее 2 % домохозяйств хотя бы раз приобретут нашу мебель.</a:t>
            </a:r>
            <a:endParaRPr lang="ru-RU" sz="2400" dirty="0">
              <a:solidFill>
                <a:srgbClr val="00206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536915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007192" y="310559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БИЗНЕС-МОДЕЛЬ</a:t>
            </a:r>
            <a:r>
              <a:rPr lang="ru-RU" sz="2800" b="1" dirty="0"/>
              <a:t> </a:t>
            </a:r>
            <a:endParaRPr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36583" y="1325430"/>
            <a:ext cx="11246265" cy="5355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Gilroy-Light"/>
              </a:rPr>
              <a:t>Сегменты потребителей - </a:t>
            </a:r>
            <a:r>
              <a:rPr lang="ru-RU" dirty="0">
                <a:solidFill>
                  <a:srgbClr val="002060"/>
                </a:solidFill>
                <a:latin typeface="Gilroy-Light"/>
              </a:rPr>
              <a:t>Лица, проживающие в частных домах, владеющие дачными/садовыми участками, муниципалитеты и государственные учреждения, частные компании и предприятия. </a:t>
            </a:r>
          </a:p>
          <a:p>
            <a:endParaRPr lang="ru-RU" b="1" dirty="0">
              <a:solidFill>
                <a:srgbClr val="002060"/>
              </a:solidFill>
              <a:latin typeface="Gilroy-Ligh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Gilroy-Light"/>
              </a:rPr>
              <a:t>Каналы продвижения - </a:t>
            </a:r>
            <a:r>
              <a:rPr lang="ru-RU" dirty="0">
                <a:solidFill>
                  <a:srgbClr val="002060"/>
                </a:solidFill>
                <a:latin typeface="Gilroy-Light"/>
              </a:rPr>
              <a:t>Размещение контекстной рекламы на других сайтах связанных с экологией и мебелью. Установление партнерства с </a:t>
            </a:r>
            <a:r>
              <a:rPr lang="ru-RU" dirty="0" err="1">
                <a:solidFill>
                  <a:srgbClr val="002060"/>
                </a:solidFill>
                <a:latin typeface="Gilroy-Light"/>
              </a:rPr>
              <a:t>блогерам</a:t>
            </a:r>
            <a:r>
              <a:rPr lang="ru-RU" dirty="0">
                <a:solidFill>
                  <a:srgbClr val="002060"/>
                </a:solidFill>
                <a:latin typeface="Gilroy-Light"/>
              </a:rPr>
              <a:t>. Участие в выставках и ярмарках по тематике переработки и экологии. Партнерство со строительными организациями и сообществами. Сбор отзывов и рекомендаций от клиентов, которые уже использовали продукцию </a:t>
            </a:r>
            <a:r>
              <a:rPr lang="ru-RU" dirty="0" err="1">
                <a:solidFill>
                  <a:srgbClr val="002060"/>
                </a:solidFill>
                <a:latin typeface="Gilroy-Light"/>
              </a:rPr>
              <a:t>EcoBuild</a:t>
            </a:r>
            <a:endParaRPr lang="ru-RU" dirty="0">
              <a:solidFill>
                <a:srgbClr val="002060"/>
              </a:solidFill>
              <a:latin typeface="Gilroy-Light"/>
            </a:endParaRPr>
          </a:p>
          <a:p>
            <a:endParaRPr lang="ru-RU" b="1" dirty="0">
              <a:solidFill>
                <a:srgbClr val="002060"/>
              </a:solidFill>
              <a:latin typeface="Gilroy-Ligh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Gilroy-Light"/>
              </a:rPr>
              <a:t>Каналы сбыта - </a:t>
            </a:r>
            <a:r>
              <a:rPr lang="ru-RU" dirty="0">
                <a:solidFill>
                  <a:srgbClr val="002060"/>
                </a:solidFill>
                <a:latin typeface="Gilroy-Light"/>
              </a:rPr>
              <a:t>онлайн-продажи через интернет-магазин. Продажи через дистрибьюторов: мебельные магазины, садовые центры и специализированные магазины для загородных участков. Партнерские отношения с профессионалами в области архитектуры и дизайна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solidFill>
                <a:srgbClr val="002060"/>
              </a:solidFill>
              <a:latin typeface="Gilroy-Ligh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800" b="1" dirty="0">
                <a:solidFill>
                  <a:srgbClr val="002060"/>
                </a:solidFill>
                <a:latin typeface="Gilroy-Light"/>
              </a:rPr>
              <a:t>Ключевые партнеры -</a:t>
            </a:r>
            <a:r>
              <a:rPr lang="ru-RU" sz="1800" dirty="0">
                <a:solidFill>
                  <a:srgbClr val="002060"/>
                </a:solidFill>
                <a:latin typeface="Gilroy-Light"/>
              </a:rPr>
              <a:t> поставщиками сырья для производства уличной мебели будут региональные экологические операторы.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800" dirty="0">
              <a:solidFill>
                <a:srgbClr val="002060"/>
              </a:solidFill>
              <a:latin typeface="Gilroy-Ligh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800" b="1" dirty="0">
                <a:solidFill>
                  <a:srgbClr val="002060"/>
                </a:solidFill>
                <a:latin typeface="Gilroy-Light"/>
              </a:rPr>
              <a:t>Потоки доходов (монетизация) -</a:t>
            </a:r>
            <a:r>
              <a:rPr lang="ru-RU" sz="1800" dirty="0">
                <a:solidFill>
                  <a:srgbClr val="002060"/>
                </a:solidFill>
                <a:latin typeface="Gilroy-Light"/>
              </a:rPr>
              <a:t> доход планируется получать от розничной и оптовой продаж произведенной уличной мебели.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800" dirty="0">
              <a:solidFill>
                <a:srgbClr val="002060"/>
              </a:solidFill>
              <a:latin typeface="Gilroy-Light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solidFill>
                <a:srgbClr val="00206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68" y="151047"/>
            <a:ext cx="7774857" cy="103604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Gilroy-ExtraBold"/>
              </a:rPr>
              <a:t>ТЕКУЩИЕ РЕЗУЛЬТАТЫ  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3166" y="5217622"/>
            <a:ext cx="10505048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274320" algn="l"/>
              </a:tabLst>
            </a:pP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С</a:t>
            </a:r>
            <a:r>
              <a:rPr lang="ru-RU" sz="1800" dirty="0">
                <a:ln>
                  <a:noFill/>
                </a:ln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оздана команда стартап-проекта;</a:t>
            </a:r>
            <a:endParaRPr lang="ru-RU" sz="1800" dirty="0">
              <a:solidFill>
                <a:srgbClr val="002060"/>
              </a:solidFill>
              <a:uFill>
                <a:solidFill>
                  <a:srgbClr val="000000"/>
                </a:solidFill>
              </a:uFill>
              <a:latin typeface="Gilroy-Light"/>
              <a:ea typeface="Arial Unicode MS"/>
              <a:cs typeface="Arial Unicode MS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274320" algn="l"/>
              </a:tabLst>
            </a:pP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С</a:t>
            </a:r>
            <a:r>
              <a:rPr lang="ru-RU" sz="1800" dirty="0">
                <a:ln>
                  <a:noFill/>
                </a:ln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формулирована и проверена гипотеза о востребованности продукта;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274320" algn="l"/>
              </a:tabLst>
            </a:pP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П</a:t>
            </a:r>
            <a:r>
              <a:rPr lang="ru-RU" sz="1800" dirty="0">
                <a:ln>
                  <a:noFill/>
                </a:ln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роведено проблемное интервью, на основе которого определена целевая аудитория</a:t>
            </a: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;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274320" algn="l"/>
              </a:tabLst>
            </a:pP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П</a:t>
            </a:r>
            <a:r>
              <a:rPr lang="ru-RU" sz="1800" dirty="0">
                <a:ln>
                  <a:noFill/>
                </a:ln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остроена и уточнена бизнес модель, сформулировано ценностное предложение;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274320" algn="l"/>
              </a:tabLst>
            </a:pP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Создан прототип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MVP</a:t>
            </a:r>
            <a:r>
              <a:rPr lang="ru-RU" sz="180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Gilroy-Light"/>
                <a:ea typeface="Arial Unicode MS"/>
                <a:cs typeface="Arial Unicode MS"/>
              </a:rPr>
              <a:t>;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pic>
        <p:nvPicPr>
          <p:cNvPr id="13" name="ecoBuild.wmv">
            <a:hlinkClick r:id="" action="ppaction://media"/>
            <a:extLst>
              <a:ext uri="{FF2B5EF4-FFF2-40B4-BE49-F238E27FC236}">
                <a16:creationId xmlns:a16="http://schemas.microsoft.com/office/drawing/2014/main" id="{5EB85D0B-173F-4795-8003-0DF6A7A37B9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5990" y="945717"/>
            <a:ext cx="8230821" cy="40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9803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254763" y="216429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/>
              <a:t>КОМАНДА </a:t>
            </a:r>
            <a:endParaRPr sz="40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>
                  <a:solidFill>
                    <a:srgbClr val="002060"/>
                  </a:solidFill>
                </a:rPr>
                <a:t>12</a:t>
              </a:r>
              <a:endParaRPr dirty="0">
                <a:solidFill>
                  <a:srgbClr val="002060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58" y="1555482"/>
            <a:ext cx="3000033" cy="38277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21006" y="2326641"/>
            <a:ext cx="246097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CEO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ПРОДАЖИ</a:t>
            </a:r>
            <a:r>
              <a:rPr kumimoji="0" lang="ru-RU" sz="1800" b="1" i="0" u="none" strike="noStrike" cap="none" spc="0" normalizeH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184" y="1555482"/>
            <a:ext cx="3078484" cy="37710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472898" y="2202486"/>
            <a:ext cx="199103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b="1" dirty="0">
                <a:solidFill>
                  <a:srgbClr val="002060"/>
                </a:solidFill>
              </a:rPr>
              <a:t>МАРКЕТИНГ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1633EE-59A0-4D88-B016-862FF052E914}"/>
              </a:ext>
            </a:extLst>
          </p:cNvPr>
          <p:cNvSpPr txBox="1"/>
          <p:nvPr/>
        </p:nvSpPr>
        <p:spPr>
          <a:xfrm>
            <a:off x="3421006" y="3096078"/>
            <a:ext cx="2570879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Gilroy-Light"/>
              </a:rPr>
              <a:t>Создание и реализация стратегии развития продукта. Организация и контроль работы команды.</a:t>
            </a:r>
          </a:p>
          <a:p>
            <a:r>
              <a:rPr lang="ru-RU" sz="1600" dirty="0">
                <a:solidFill>
                  <a:srgbClr val="002060"/>
                </a:solidFill>
                <a:latin typeface="Gilroy-Light"/>
              </a:rPr>
              <a:t>Анализ рынка и данных о продажах.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F360B8-C467-41A6-8CA0-C435C640F856}"/>
              </a:ext>
            </a:extLst>
          </p:cNvPr>
          <p:cNvSpPr txBox="1"/>
          <p:nvPr/>
        </p:nvSpPr>
        <p:spPr>
          <a:xfrm>
            <a:off x="629964" y="5548192"/>
            <a:ext cx="610091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КАМИЛА НАРЗИЕВА 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B541BB-6A35-499A-B3A8-E2519EB46AC5}"/>
              </a:ext>
            </a:extLst>
          </p:cNvPr>
          <p:cNvSpPr txBox="1"/>
          <p:nvPr/>
        </p:nvSpPr>
        <p:spPr>
          <a:xfrm>
            <a:off x="6566263" y="5502025"/>
            <a:ext cx="610091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АЛИНА БАТДАЛОВА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00059E-2DCE-4EA9-8ACF-A27F2B7588BD}"/>
              </a:ext>
            </a:extLst>
          </p:cNvPr>
          <p:cNvSpPr txBox="1"/>
          <p:nvPr/>
        </p:nvSpPr>
        <p:spPr>
          <a:xfrm>
            <a:off x="9470922" y="2972968"/>
            <a:ext cx="2605549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Gilroy-Light"/>
              </a:rPr>
              <a:t>Составление перечня ценных для потребителя характеристик продукта</a:t>
            </a:r>
          </a:p>
          <a:p>
            <a:r>
              <a:rPr lang="ru-RU" sz="1600" dirty="0">
                <a:solidFill>
                  <a:srgbClr val="002060"/>
                </a:solidFill>
                <a:latin typeface="Gilroy-Light"/>
              </a:rPr>
              <a:t>Исследование рынка и активности имеющихся на нем конкурентов. Разработка каналов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F5CBB4B-6AFF-4F75-B60E-DEA512CC1FA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89" y="3969814"/>
            <a:ext cx="4286452" cy="321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3680422" y="357445"/>
            <a:ext cx="936553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ПЛАНЫ РАЗВИТИЯ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D60E98-54EB-45F4-ACCD-943BB9722A8F}"/>
              </a:ext>
            </a:extLst>
          </p:cNvPr>
          <p:cNvSpPr txBox="1"/>
          <p:nvPr/>
        </p:nvSpPr>
        <p:spPr>
          <a:xfrm>
            <a:off x="420955" y="1280766"/>
            <a:ext cx="11200774" cy="3170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dirty="0">
                <a:solidFill>
                  <a:srgbClr val="002060"/>
                </a:solidFill>
                <a:latin typeface="Gilroy-Light"/>
                <a:ea typeface="Arial Unicode MS"/>
                <a:cs typeface="Arial Unicode MS"/>
              </a:rPr>
              <a:t>- Создание полноценного веб-сайта для оценки потенциального спроса на наш продукт, </a:t>
            </a: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внедрение AR-технологии в каталог мебели;</a:t>
            </a:r>
            <a:endParaRPr lang="ru-RU" sz="2000" dirty="0">
              <a:solidFill>
                <a:srgbClr val="002060"/>
              </a:solidFill>
              <a:latin typeface="Gilroy-Light"/>
              <a:ea typeface="Arial Unicode MS"/>
              <a:cs typeface="Arial Unicode MS"/>
            </a:endParaRPr>
          </a:p>
          <a:p>
            <a:pPr>
              <a:spcAft>
                <a:spcPts val="1200"/>
              </a:spcAft>
            </a:pP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- Регистрация юридического лица с кодами ОКВ</a:t>
            </a: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FF"/>
                </a:highlight>
                <a:latin typeface="Gilroy-Light"/>
                <a:ea typeface="Arial Unicode MS"/>
                <a:cs typeface="Arial Unicode MS"/>
              </a:rPr>
              <a:t>ЭД 38.32.53  “Обработка отходов и лома пластмасс”. 38.32.59  “Обработка прочего вторичного неметаллического сырья”;</a:t>
            </a:r>
          </a:p>
          <a:p>
            <a:pPr>
              <a:spcAft>
                <a:spcPts val="1200"/>
              </a:spcAft>
            </a:pPr>
            <a:r>
              <a:rPr lang="ru-RU" sz="2000" dirty="0">
                <a:solidFill>
                  <a:srgbClr val="002060"/>
                </a:solidFill>
                <a:highlight>
                  <a:srgbClr val="FFFFFF"/>
                </a:highlight>
                <a:latin typeface="Gilroy-Light"/>
                <a:ea typeface="Arial Unicode MS"/>
                <a:cs typeface="Arial Unicode MS"/>
              </a:rPr>
              <a:t>- Покупка оборудования и аренда производственного помещения в индустриальном парке;</a:t>
            </a:r>
          </a:p>
          <a:p>
            <a:pPr>
              <a:spcAft>
                <a:spcPts val="1200"/>
              </a:spcAft>
            </a:pP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- Найм</a:t>
            </a: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Times New Roman" panose="02020603050405020304" pitchFamily="18" charset="0"/>
              </a:rPr>
              <a:t> квалифицированных специалистов в области п</a:t>
            </a: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роизводства продукта;</a:t>
            </a:r>
          </a:p>
          <a:p>
            <a:pPr>
              <a:spcAft>
                <a:spcPts val="1200"/>
              </a:spcAft>
            </a:pPr>
            <a:r>
              <a:rPr lang="ru-RU" sz="2000" dirty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Arial Unicode MS"/>
                <a:cs typeface="Arial Unicode MS"/>
              </a:rPr>
              <a:t>- Организация эффективной системы снабжения, гарантирующей поставку необходимых материалов (договор с региональными экологическими операторами</a:t>
            </a:r>
            <a:r>
              <a:rPr lang="ru-RU" sz="2000" dirty="0">
                <a:solidFill>
                  <a:srgbClr val="002060"/>
                </a:solidFill>
                <a:latin typeface="Gilroy-Light"/>
                <a:ea typeface="Arial Unicode MS"/>
                <a:cs typeface="Arial Unicode MS"/>
              </a:rPr>
              <a:t>);</a:t>
            </a:r>
            <a:endParaRPr lang="ru-RU" sz="2000" dirty="0">
              <a:ln>
                <a:noFill/>
              </a:ln>
              <a:solidFill>
                <a:srgbClr val="002060"/>
              </a:solidFill>
              <a:effectLst/>
              <a:latin typeface="Gilroy-Light"/>
              <a:ea typeface="Arial Unicode MS"/>
              <a:cs typeface="Arial Unicode M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D85A49-04A7-44BE-A77F-F6E91003FA84}"/>
              </a:ext>
            </a:extLst>
          </p:cNvPr>
          <p:cNvSpPr txBox="1"/>
          <p:nvPr/>
        </p:nvSpPr>
        <p:spPr>
          <a:xfrm>
            <a:off x="432685" y="4587230"/>
            <a:ext cx="6935935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Gilroy-Light"/>
              </a:rPr>
              <a:t>- В условиях достижения устойчивости производства выход на рынок </a:t>
            </a:r>
            <a:r>
              <a:rPr lang="ru-RU" sz="2000" dirty="0" err="1">
                <a:solidFill>
                  <a:srgbClr val="002060"/>
                </a:solidFill>
                <a:latin typeface="Gilroy-Light"/>
              </a:rPr>
              <a:t>муниципально</a:t>
            </a:r>
            <a:r>
              <a:rPr lang="ru-RU" sz="2000" dirty="0">
                <a:solidFill>
                  <a:srgbClr val="002060"/>
                </a:solidFill>
                <a:latin typeface="Gilroy-Light"/>
              </a:rPr>
              <a:t>-частного партнерства.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427" y="741039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9F00FF"/>
                </a:solidFill>
                <a:latin typeface="Gilroy-ExtraBold"/>
              </a:rPr>
              <a:t>РЕНТАБЕЛЬНОСТЬ ПРОЕКТА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4085" y="2533066"/>
            <a:ext cx="11023830" cy="3365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Первоначальные инвестиции -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4 055 000 руб.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Текущие затраты за год составят -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7 309 891 руб.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Выручка от продажи мебели в первый год составит -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15 240 000 руб.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Чистая прибыль за год –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3 293 842 руб. </a:t>
            </a:r>
          </a:p>
          <a:p>
            <a:pPr marL="0" indent="0">
              <a:buNone/>
            </a:pPr>
            <a:endParaRPr lang="ru-RU" sz="1800" b="1" dirty="0">
              <a:solidFill>
                <a:schemeClr val="accent1">
                  <a:lumMod val="50000"/>
                </a:schemeClr>
              </a:solidFill>
              <a:latin typeface="Gilroy-ExtraBold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Gilroy-ExtraBold"/>
              </a:rPr>
              <a:t>Таким образом, ROI = (15 240 000 - 7 309 891)/4 055 800 = 96% 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Gilroy-ExtraBold"/>
            </a:endParaRPr>
          </a:p>
          <a:p>
            <a:pPr marL="0" indent="0">
              <a:buNone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Gilroy-Light"/>
                <a:sym typeface="Helvetica"/>
              </a:rPr>
              <a:t>Срок окупаемости – 10 месяцев</a:t>
            </a:r>
          </a:p>
          <a:p>
            <a:pPr marL="0" indent="0">
              <a:buNone/>
            </a:pPr>
            <a:endParaRPr lang="ru-RU" sz="1800" dirty="0">
              <a:solidFill>
                <a:schemeClr val="accent1">
                  <a:lumMod val="50000"/>
                </a:schemeClr>
              </a:solidFill>
              <a:latin typeface="Gilroy-ExtraBold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69388" y1="45327" x2="64218" y2="53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919" y="3261601"/>
            <a:ext cx="3202857" cy="29903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447935" y="5704776"/>
            <a:ext cx="4640827" cy="800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ECOBUILD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Gilroy-ExtraBold"/>
              </a:rPr>
              <a:t>от свалки до </a:t>
            </a:r>
            <a:r>
              <a:rPr lang="ru-RU" dirty="0" err="1">
                <a:latin typeface="Gilroy-ExtraBold"/>
              </a:rPr>
              <a:t>экологичной</a:t>
            </a:r>
            <a:r>
              <a:rPr lang="ru-RU" dirty="0">
                <a:latin typeface="Gilroy-ExtraBold"/>
              </a:rPr>
              <a:t> уличной мебели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0617033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953 407 38 98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knarzieva171105@gmail</a:t>
            </a:r>
            <a:r>
              <a:rPr lang="ru-RU" dirty="0"/>
              <a:t>.</a:t>
            </a:r>
            <a:r>
              <a:rPr lang="en-US" dirty="0"/>
              <a:t>com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781" y="1742786"/>
            <a:ext cx="3868882" cy="513192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EAE6DB"/>
    </a:lt1>
    <a:dk2>
      <a:srgbClr val="00B183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212121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4199</TotalTime>
  <Words>810</Words>
  <Application>Microsoft Office PowerPoint</Application>
  <PresentationFormat>Широкоэкранный</PresentationFormat>
  <Paragraphs>126</Paragraphs>
  <Slides>15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 </vt:lpstr>
      <vt:lpstr>РЫНОК </vt:lpstr>
      <vt:lpstr>РЫНОК </vt:lpstr>
      <vt:lpstr>РЫНОК </vt:lpstr>
      <vt:lpstr>Презентация PowerPoint</vt:lpstr>
      <vt:lpstr>ТЕКУЩИЕ РЕЗУЛЬТАТЫ   </vt:lpstr>
      <vt:lpstr>Презентация PowerPoint</vt:lpstr>
      <vt:lpstr>Презентация PowerPoint</vt:lpstr>
      <vt:lpstr>РЕНТАБЕЛЬНОСТЬ ПРОЕКТА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Svetlana</cp:lastModifiedBy>
  <cp:revision>60</cp:revision>
  <dcterms:modified xsi:type="dcterms:W3CDTF">2023-11-28T23:11:03Z</dcterms:modified>
</cp:coreProperties>
</file>