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9" r:id="rId3"/>
    <p:sldId id="258" r:id="rId4"/>
    <p:sldId id="260" r:id="rId5"/>
    <p:sldId id="262" r:id="rId6"/>
    <p:sldId id="263" r:id="rId7"/>
    <p:sldId id="264" r:id="rId8"/>
    <p:sldId id="266" r:id="rId9"/>
    <p:sldId id="265" r:id="rId10"/>
    <p:sldId id="267" r:id="rId11"/>
    <p:sldId id="269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D8F08C-EE82-4921-8931-F0F513C027DF}" v="1503" dt="2023-11-28T22:10:51.026"/>
    <p1510:client id="{4443DAE8-2DE3-44D4-B581-4A5309CE724C}" v="425" dt="2023-11-29T17:27:48.1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7500A3-114B-4C41-867B-14610468973A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1A479F-2746-4DE1-9E8E-BFE1AD797511}">
      <dgm:prSet phldrT="[Текст]"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Дизайн-бюро Garderob3D</a:t>
          </a:r>
          <a:endParaRPr lang="ru-RU" dirty="0">
            <a:latin typeface="Posterama"/>
            <a:cs typeface="Posterama"/>
          </a:endParaRPr>
        </a:p>
      </dgm:t>
    </dgm:pt>
    <dgm:pt modelId="{4B384E2A-CC14-42C4-85EB-44FC47A84BFA}" type="parTrans" cxnId="{337B1B3A-E3DB-4B4F-B622-43216355B429}">
      <dgm:prSet/>
      <dgm:spPr/>
      <dgm:t>
        <a:bodyPr/>
        <a:lstStyle/>
        <a:p>
          <a:endParaRPr lang="ru-RU"/>
        </a:p>
      </dgm:t>
    </dgm:pt>
    <dgm:pt modelId="{492C0730-24D0-4B34-85A5-649EAA4B66E4}" type="sibTrans" cxnId="{337B1B3A-E3DB-4B4F-B622-43216355B429}">
      <dgm:prSet/>
      <dgm:spPr/>
      <dgm:t>
        <a:bodyPr/>
        <a:lstStyle/>
        <a:p>
          <a:endParaRPr lang="ru-RU"/>
        </a:p>
      </dgm:t>
    </dgm:pt>
    <dgm:pt modelId="{ABD19120-1E46-4FC0-834A-7C73093201CC}">
      <dgm:prSet phldrT="[Текст]" phldr="0"/>
      <dgm:spPr/>
      <dgm:t>
        <a:bodyPr/>
        <a:lstStyle/>
        <a:p>
          <a:r>
            <a:rPr lang="ru-RU" dirty="0">
              <a:latin typeface="Times New Roman"/>
              <a:cs typeface="Times New Roman"/>
            </a:rPr>
            <a:t>ЭКОдизайн</a:t>
          </a:r>
          <a:endParaRPr lang="ru-RU" dirty="0"/>
        </a:p>
      </dgm:t>
    </dgm:pt>
    <dgm:pt modelId="{B15E4608-A7BB-478F-8ED1-0E9A22F02995}" type="parTrans" cxnId="{FE95B75D-EEAA-4F0F-94B2-26030D1B74EB}">
      <dgm:prSet/>
      <dgm:spPr/>
      <dgm:t>
        <a:bodyPr/>
        <a:lstStyle/>
        <a:p>
          <a:endParaRPr lang="ru-RU"/>
        </a:p>
      </dgm:t>
    </dgm:pt>
    <dgm:pt modelId="{3DEF51E7-546A-40D2-A4DF-4B127899E554}" type="sibTrans" cxnId="{FE95B75D-EEAA-4F0F-94B2-26030D1B74EB}">
      <dgm:prSet/>
      <dgm:spPr/>
      <dgm:t>
        <a:bodyPr/>
        <a:lstStyle/>
        <a:p>
          <a:endParaRPr lang="ru-RU"/>
        </a:p>
      </dgm:t>
    </dgm:pt>
    <dgm:pt modelId="{59999AFA-ABF3-4E1E-AB50-5BE33199B5F6}">
      <dgm:prSet phldrT="[Текст]"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компания, специализирующаяся на пошиве экологически чистой одежды из эко-тканей</a:t>
          </a:r>
          <a:endParaRPr lang="ru-RU" dirty="0"/>
        </a:p>
      </dgm:t>
    </dgm:pt>
    <dgm:pt modelId="{913DB6CE-188E-47B0-B371-ACDCBDD5EDAD}" type="parTrans" cxnId="{B03D067B-1968-4EBD-9506-036FF8506EEA}">
      <dgm:prSet/>
      <dgm:spPr/>
      <dgm:t>
        <a:bodyPr/>
        <a:lstStyle/>
        <a:p>
          <a:endParaRPr lang="ru-RU"/>
        </a:p>
      </dgm:t>
    </dgm:pt>
    <dgm:pt modelId="{9B032B3D-3EEF-485F-BE2B-0DB1FBD1516A}" type="sibTrans" cxnId="{B03D067B-1968-4EBD-9506-036FF8506EEA}">
      <dgm:prSet/>
      <dgm:spPr/>
      <dgm:t>
        <a:bodyPr/>
        <a:lstStyle/>
        <a:p>
          <a:endParaRPr lang="ru-RU"/>
        </a:p>
      </dgm:t>
    </dgm:pt>
    <dgm:pt modelId="{8CBDA1BB-EBC4-42E5-A18F-3E5C10C6AED2}">
      <dgm:prSet phldrT="[Текст]"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Свой Стиль</a:t>
          </a:r>
          <a:endParaRPr lang="ru-RU" dirty="0"/>
        </a:p>
      </dgm:t>
    </dgm:pt>
    <dgm:pt modelId="{992ADF1A-FD70-45D5-9D0E-5D92524E6199}" type="parTrans" cxnId="{A1AC1BFF-DA5B-4BC4-8F15-17619CFA806A}">
      <dgm:prSet/>
      <dgm:spPr/>
      <dgm:t>
        <a:bodyPr/>
        <a:lstStyle/>
        <a:p>
          <a:endParaRPr lang="ru-RU"/>
        </a:p>
      </dgm:t>
    </dgm:pt>
    <dgm:pt modelId="{42365B6B-1C8B-4409-B5E9-72584E0310F5}" type="sibTrans" cxnId="{A1AC1BFF-DA5B-4BC4-8F15-17619CFA806A}">
      <dgm:prSet/>
      <dgm:spPr/>
      <dgm:t>
        <a:bodyPr/>
        <a:lstStyle/>
        <a:p>
          <a:endParaRPr lang="ru-RU"/>
        </a:p>
      </dgm:t>
    </dgm:pt>
    <dgm:pt modelId="{FF99A9AE-7E72-4D62-A425-DF0B7EC4A2B5}">
      <dgm:prSet phldrT="[Текст]"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бренд, предлагающий услуги по индивидуальному пошиву одежды по меркам клиента</a:t>
          </a:r>
          <a:endParaRPr lang="ru-RU" dirty="0"/>
        </a:p>
      </dgm:t>
    </dgm:pt>
    <dgm:pt modelId="{BFA8868E-B470-4F1F-A00E-3E3E4B0BCDA4}" type="parTrans" cxnId="{92D8BA38-40F3-457A-86F8-FB8D8A128731}">
      <dgm:prSet/>
      <dgm:spPr/>
      <dgm:t>
        <a:bodyPr/>
        <a:lstStyle/>
        <a:p>
          <a:endParaRPr lang="ru-RU"/>
        </a:p>
      </dgm:t>
    </dgm:pt>
    <dgm:pt modelId="{D3935FAE-2A75-4981-BD38-E034017F41DA}" type="sibTrans" cxnId="{92D8BA38-40F3-457A-86F8-FB8D8A128731}">
      <dgm:prSet/>
      <dgm:spPr/>
      <dgm:t>
        <a:bodyPr/>
        <a:lstStyle/>
        <a:p>
          <a:endParaRPr lang="ru-RU"/>
        </a:p>
      </dgm:t>
    </dgm:pt>
    <dgm:pt modelId="{56CD5241-5A51-437B-9C1E-859FEFEEC52A}">
      <dgm:prSet phldr="0"/>
      <dgm:spPr/>
      <dgm:t>
        <a:bodyPr/>
        <a:lstStyle/>
        <a:p>
          <a:r>
            <a:rPr lang="ru-RU" dirty="0">
              <a:latin typeface="Times New Roman"/>
              <a:cs typeface="Times New Roman"/>
            </a:rPr>
            <a:t>моделирование, конструирование и виртуальная примерка одежды</a:t>
          </a:r>
          <a:endParaRPr lang="ru-RU" dirty="0"/>
        </a:p>
      </dgm:t>
    </dgm:pt>
    <dgm:pt modelId="{061F53C7-7862-4B3D-9A20-BAB4C4CC33C4}" type="parTrans" cxnId="{4130EEF8-EF88-471F-B2CF-5F93CF484247}">
      <dgm:prSet/>
      <dgm:spPr/>
    </dgm:pt>
    <dgm:pt modelId="{A85C334B-F9DD-4C72-A9F9-48F1B879D94C}" type="sibTrans" cxnId="{4130EEF8-EF88-471F-B2CF-5F93CF484247}">
      <dgm:prSet/>
      <dgm:spPr/>
    </dgm:pt>
    <dgm:pt modelId="{7AFEF583-EC91-49B5-8BB9-A08C6263842E}" type="pres">
      <dgm:prSet presAssocID="{C17500A3-114B-4C41-867B-14610468973A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D019AC47-8C13-4DFF-AEAE-42583496AA61}" type="pres">
      <dgm:prSet presAssocID="{C17500A3-114B-4C41-867B-14610468973A}" presName="cycle" presStyleCnt="0"/>
      <dgm:spPr/>
    </dgm:pt>
    <dgm:pt modelId="{37A252A7-A9AE-4EE7-B8F1-2826E7132ADA}" type="pres">
      <dgm:prSet presAssocID="{C17500A3-114B-4C41-867B-14610468973A}" presName="centerShape" presStyleCnt="0"/>
      <dgm:spPr/>
    </dgm:pt>
    <dgm:pt modelId="{0BEDAAEE-0DD3-4826-BD0A-7CB1BA30BD31}" type="pres">
      <dgm:prSet presAssocID="{C17500A3-114B-4C41-867B-14610468973A}" presName="connSite" presStyleLbl="node1" presStyleIdx="0" presStyleCnt="4"/>
      <dgm:spPr/>
    </dgm:pt>
    <dgm:pt modelId="{DAC07931-7A30-461E-ACB5-BC87AD88DB5D}" type="pres">
      <dgm:prSet presAssocID="{C17500A3-114B-4C41-867B-14610468973A}" presName="visible" presStyleLbl="node1" presStyleIdx="0" presStyleCnt="4"/>
      <dgm:spPr/>
    </dgm:pt>
    <dgm:pt modelId="{2B84E702-E94C-4D2C-A4EC-D60C7D30DFF7}" type="pres">
      <dgm:prSet presAssocID="{4B384E2A-CC14-42C4-85EB-44FC47A84BFA}" presName="Name25" presStyleLbl="parChTrans1D1" presStyleIdx="0" presStyleCnt="3"/>
      <dgm:spPr/>
    </dgm:pt>
    <dgm:pt modelId="{70C5A08C-31E1-43B0-9A57-FBDFAF8B4A80}" type="pres">
      <dgm:prSet presAssocID="{AD1A479F-2746-4DE1-9E8E-BFE1AD797511}" presName="node" presStyleCnt="0"/>
      <dgm:spPr/>
    </dgm:pt>
    <dgm:pt modelId="{95FA33FC-0F25-4F56-903A-5A6CB675AAB1}" type="pres">
      <dgm:prSet presAssocID="{AD1A479F-2746-4DE1-9E8E-BFE1AD797511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11282146-E492-4D2B-8866-9E7203355914}" type="pres">
      <dgm:prSet presAssocID="{AD1A479F-2746-4DE1-9E8E-BFE1AD797511}" presName="childNode" presStyleLbl="revTx" presStyleIdx="0" presStyleCnt="3">
        <dgm:presLayoutVars>
          <dgm:bulletEnabled val="1"/>
        </dgm:presLayoutVars>
      </dgm:prSet>
      <dgm:spPr/>
    </dgm:pt>
    <dgm:pt modelId="{A2A10C75-ED41-4910-9B47-363BBC21A9CB}" type="pres">
      <dgm:prSet presAssocID="{B15E4608-A7BB-478F-8ED1-0E9A22F02995}" presName="Name25" presStyleLbl="parChTrans1D1" presStyleIdx="1" presStyleCnt="3"/>
      <dgm:spPr/>
    </dgm:pt>
    <dgm:pt modelId="{124BA45B-2F63-4F96-8231-51ACA1B627EC}" type="pres">
      <dgm:prSet presAssocID="{ABD19120-1E46-4FC0-834A-7C73093201CC}" presName="node" presStyleCnt="0"/>
      <dgm:spPr/>
    </dgm:pt>
    <dgm:pt modelId="{80A106F3-E4D9-41D1-9DC8-1F00525A4278}" type="pres">
      <dgm:prSet presAssocID="{ABD19120-1E46-4FC0-834A-7C73093201CC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6E7C54FF-463E-419A-B685-E75CDDC811E8}" type="pres">
      <dgm:prSet presAssocID="{ABD19120-1E46-4FC0-834A-7C73093201CC}" presName="childNode" presStyleLbl="revTx" presStyleIdx="1" presStyleCnt="3">
        <dgm:presLayoutVars>
          <dgm:bulletEnabled val="1"/>
        </dgm:presLayoutVars>
      </dgm:prSet>
      <dgm:spPr/>
    </dgm:pt>
    <dgm:pt modelId="{7310F294-2624-433D-BF09-E97D36284AEF}" type="pres">
      <dgm:prSet presAssocID="{992ADF1A-FD70-45D5-9D0E-5D92524E6199}" presName="Name25" presStyleLbl="parChTrans1D1" presStyleIdx="2" presStyleCnt="3"/>
      <dgm:spPr/>
    </dgm:pt>
    <dgm:pt modelId="{B26C3E44-159C-4BF3-8094-9E779DC5334B}" type="pres">
      <dgm:prSet presAssocID="{8CBDA1BB-EBC4-42E5-A18F-3E5C10C6AED2}" presName="node" presStyleCnt="0"/>
      <dgm:spPr/>
    </dgm:pt>
    <dgm:pt modelId="{85DF1A7D-F8C4-4DA8-AE79-53C76C715411}" type="pres">
      <dgm:prSet presAssocID="{8CBDA1BB-EBC4-42E5-A18F-3E5C10C6AED2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9B1CF68B-47CB-4204-9F90-578AEC62BDF7}" type="pres">
      <dgm:prSet presAssocID="{8CBDA1BB-EBC4-42E5-A18F-3E5C10C6AED2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C5633316-849D-44CE-BDB6-BF2BEEDC966B}" type="presOf" srcId="{59999AFA-ABF3-4E1E-AB50-5BE33199B5F6}" destId="{6E7C54FF-463E-419A-B685-E75CDDC811E8}" srcOrd="0" destOrd="0" presId="urn:microsoft.com/office/officeart/2005/8/layout/radial2"/>
    <dgm:cxn modelId="{92D8BA38-40F3-457A-86F8-FB8D8A128731}" srcId="{8CBDA1BB-EBC4-42E5-A18F-3E5C10C6AED2}" destId="{FF99A9AE-7E72-4D62-A425-DF0B7EC4A2B5}" srcOrd="0" destOrd="0" parTransId="{BFA8868E-B470-4F1F-A00E-3E3E4B0BCDA4}" sibTransId="{D3935FAE-2A75-4981-BD38-E034017F41DA}"/>
    <dgm:cxn modelId="{337B1B3A-E3DB-4B4F-B622-43216355B429}" srcId="{C17500A3-114B-4C41-867B-14610468973A}" destId="{AD1A479F-2746-4DE1-9E8E-BFE1AD797511}" srcOrd="0" destOrd="0" parTransId="{4B384E2A-CC14-42C4-85EB-44FC47A84BFA}" sibTransId="{492C0730-24D0-4B34-85A5-649EAA4B66E4}"/>
    <dgm:cxn modelId="{FE95B75D-EEAA-4F0F-94B2-26030D1B74EB}" srcId="{C17500A3-114B-4C41-867B-14610468973A}" destId="{ABD19120-1E46-4FC0-834A-7C73093201CC}" srcOrd="1" destOrd="0" parTransId="{B15E4608-A7BB-478F-8ED1-0E9A22F02995}" sibTransId="{3DEF51E7-546A-40D2-A4DF-4B127899E554}"/>
    <dgm:cxn modelId="{712F3062-90CB-41CE-9B6A-E5C8794CB1C6}" type="presOf" srcId="{8CBDA1BB-EBC4-42E5-A18F-3E5C10C6AED2}" destId="{85DF1A7D-F8C4-4DA8-AE79-53C76C715411}" srcOrd="0" destOrd="0" presId="urn:microsoft.com/office/officeart/2005/8/layout/radial2"/>
    <dgm:cxn modelId="{F7EB2B44-955E-42CA-9D9F-D9EBD119842F}" type="presOf" srcId="{56CD5241-5A51-437B-9C1E-859FEFEEC52A}" destId="{11282146-E492-4D2B-8866-9E7203355914}" srcOrd="0" destOrd="0" presId="urn:microsoft.com/office/officeart/2005/8/layout/radial2"/>
    <dgm:cxn modelId="{A62F0D52-DB5C-4FC9-B43F-C9343B733E7B}" type="presOf" srcId="{992ADF1A-FD70-45D5-9D0E-5D92524E6199}" destId="{7310F294-2624-433D-BF09-E97D36284AEF}" srcOrd="0" destOrd="0" presId="urn:microsoft.com/office/officeart/2005/8/layout/radial2"/>
    <dgm:cxn modelId="{B2A90A78-87EF-4E1E-AE1E-DB1886AB649F}" type="presOf" srcId="{ABD19120-1E46-4FC0-834A-7C73093201CC}" destId="{80A106F3-E4D9-41D1-9DC8-1F00525A4278}" srcOrd="0" destOrd="0" presId="urn:microsoft.com/office/officeart/2005/8/layout/radial2"/>
    <dgm:cxn modelId="{B03D067B-1968-4EBD-9506-036FF8506EEA}" srcId="{ABD19120-1E46-4FC0-834A-7C73093201CC}" destId="{59999AFA-ABF3-4E1E-AB50-5BE33199B5F6}" srcOrd="0" destOrd="0" parTransId="{913DB6CE-188E-47B0-B371-ACDCBDD5EDAD}" sibTransId="{9B032B3D-3EEF-485F-BE2B-0DB1FBD1516A}"/>
    <dgm:cxn modelId="{8B7ED382-8E36-4004-9691-8EC778C450E3}" type="presOf" srcId="{FF99A9AE-7E72-4D62-A425-DF0B7EC4A2B5}" destId="{9B1CF68B-47CB-4204-9F90-578AEC62BDF7}" srcOrd="0" destOrd="0" presId="urn:microsoft.com/office/officeart/2005/8/layout/radial2"/>
    <dgm:cxn modelId="{B1837BB7-06EB-4238-8811-4935F457D128}" type="presOf" srcId="{AD1A479F-2746-4DE1-9E8E-BFE1AD797511}" destId="{95FA33FC-0F25-4F56-903A-5A6CB675AAB1}" srcOrd="0" destOrd="0" presId="urn:microsoft.com/office/officeart/2005/8/layout/radial2"/>
    <dgm:cxn modelId="{4B806FC1-ECDB-47DB-B8B9-6170E0D63BB8}" type="presOf" srcId="{4B384E2A-CC14-42C4-85EB-44FC47A84BFA}" destId="{2B84E702-E94C-4D2C-A4EC-D60C7D30DFF7}" srcOrd="0" destOrd="0" presId="urn:microsoft.com/office/officeart/2005/8/layout/radial2"/>
    <dgm:cxn modelId="{B99F67E3-A042-4C9F-AA73-1827EACA44E3}" type="presOf" srcId="{B15E4608-A7BB-478F-8ED1-0E9A22F02995}" destId="{A2A10C75-ED41-4910-9B47-363BBC21A9CB}" srcOrd="0" destOrd="0" presId="urn:microsoft.com/office/officeart/2005/8/layout/radial2"/>
    <dgm:cxn modelId="{4130EEF8-EF88-471F-B2CF-5F93CF484247}" srcId="{AD1A479F-2746-4DE1-9E8E-BFE1AD797511}" destId="{56CD5241-5A51-437B-9C1E-859FEFEEC52A}" srcOrd="0" destOrd="0" parTransId="{061F53C7-7862-4B3D-9A20-BAB4C4CC33C4}" sibTransId="{A85C334B-F9DD-4C72-A9F9-48F1B879D94C}"/>
    <dgm:cxn modelId="{FCCEE1FC-EB40-4B20-BE9E-5C67CF55364A}" type="presOf" srcId="{C17500A3-114B-4C41-867B-14610468973A}" destId="{7AFEF583-EC91-49B5-8BB9-A08C6263842E}" srcOrd="0" destOrd="0" presId="urn:microsoft.com/office/officeart/2005/8/layout/radial2"/>
    <dgm:cxn modelId="{A1AC1BFF-DA5B-4BC4-8F15-17619CFA806A}" srcId="{C17500A3-114B-4C41-867B-14610468973A}" destId="{8CBDA1BB-EBC4-42E5-A18F-3E5C10C6AED2}" srcOrd="2" destOrd="0" parTransId="{992ADF1A-FD70-45D5-9D0E-5D92524E6199}" sibTransId="{42365B6B-1C8B-4409-B5E9-72584E0310F5}"/>
    <dgm:cxn modelId="{7CED9BC8-3FDA-4CF6-ABA7-44DE6D68B5FE}" type="presParOf" srcId="{7AFEF583-EC91-49B5-8BB9-A08C6263842E}" destId="{D019AC47-8C13-4DFF-AEAE-42583496AA61}" srcOrd="0" destOrd="0" presId="urn:microsoft.com/office/officeart/2005/8/layout/radial2"/>
    <dgm:cxn modelId="{4384BC41-8C28-4063-8A89-7D5E4C66B55E}" type="presParOf" srcId="{D019AC47-8C13-4DFF-AEAE-42583496AA61}" destId="{37A252A7-A9AE-4EE7-B8F1-2826E7132ADA}" srcOrd="0" destOrd="0" presId="urn:microsoft.com/office/officeart/2005/8/layout/radial2"/>
    <dgm:cxn modelId="{F76EC6AB-ED5E-4389-8DAE-49AC28F12B64}" type="presParOf" srcId="{37A252A7-A9AE-4EE7-B8F1-2826E7132ADA}" destId="{0BEDAAEE-0DD3-4826-BD0A-7CB1BA30BD31}" srcOrd="0" destOrd="0" presId="urn:microsoft.com/office/officeart/2005/8/layout/radial2"/>
    <dgm:cxn modelId="{E1D3D587-F87D-4980-A9CC-1294347FB718}" type="presParOf" srcId="{37A252A7-A9AE-4EE7-B8F1-2826E7132ADA}" destId="{DAC07931-7A30-461E-ACB5-BC87AD88DB5D}" srcOrd="1" destOrd="0" presId="urn:microsoft.com/office/officeart/2005/8/layout/radial2"/>
    <dgm:cxn modelId="{71AAC2C9-3118-4DAA-944E-BE02A68E618A}" type="presParOf" srcId="{D019AC47-8C13-4DFF-AEAE-42583496AA61}" destId="{2B84E702-E94C-4D2C-A4EC-D60C7D30DFF7}" srcOrd="1" destOrd="0" presId="urn:microsoft.com/office/officeart/2005/8/layout/radial2"/>
    <dgm:cxn modelId="{6ED82DF2-85F3-4C43-B445-2BD161693F23}" type="presParOf" srcId="{D019AC47-8C13-4DFF-AEAE-42583496AA61}" destId="{70C5A08C-31E1-43B0-9A57-FBDFAF8B4A80}" srcOrd="2" destOrd="0" presId="urn:microsoft.com/office/officeart/2005/8/layout/radial2"/>
    <dgm:cxn modelId="{BE4CFCF1-CE14-4B46-BE22-EB9158630B0B}" type="presParOf" srcId="{70C5A08C-31E1-43B0-9A57-FBDFAF8B4A80}" destId="{95FA33FC-0F25-4F56-903A-5A6CB675AAB1}" srcOrd="0" destOrd="0" presId="urn:microsoft.com/office/officeart/2005/8/layout/radial2"/>
    <dgm:cxn modelId="{B9360922-5097-4ED6-8AF7-7797D4A5BB0E}" type="presParOf" srcId="{70C5A08C-31E1-43B0-9A57-FBDFAF8B4A80}" destId="{11282146-E492-4D2B-8866-9E7203355914}" srcOrd="1" destOrd="0" presId="urn:microsoft.com/office/officeart/2005/8/layout/radial2"/>
    <dgm:cxn modelId="{DFEA30C3-905C-4C5E-B8BE-BA8BD4D62E43}" type="presParOf" srcId="{D019AC47-8C13-4DFF-AEAE-42583496AA61}" destId="{A2A10C75-ED41-4910-9B47-363BBC21A9CB}" srcOrd="3" destOrd="0" presId="urn:microsoft.com/office/officeart/2005/8/layout/radial2"/>
    <dgm:cxn modelId="{BBFC8726-8B98-43B5-91DE-DD3770A70CDA}" type="presParOf" srcId="{D019AC47-8C13-4DFF-AEAE-42583496AA61}" destId="{124BA45B-2F63-4F96-8231-51ACA1B627EC}" srcOrd="4" destOrd="0" presId="urn:microsoft.com/office/officeart/2005/8/layout/radial2"/>
    <dgm:cxn modelId="{DA518E27-07F7-49B1-9784-9FA3CF2AD11A}" type="presParOf" srcId="{124BA45B-2F63-4F96-8231-51ACA1B627EC}" destId="{80A106F3-E4D9-41D1-9DC8-1F00525A4278}" srcOrd="0" destOrd="0" presId="urn:microsoft.com/office/officeart/2005/8/layout/radial2"/>
    <dgm:cxn modelId="{B5E05251-359C-4BE3-BE49-849987150C42}" type="presParOf" srcId="{124BA45B-2F63-4F96-8231-51ACA1B627EC}" destId="{6E7C54FF-463E-419A-B685-E75CDDC811E8}" srcOrd="1" destOrd="0" presId="urn:microsoft.com/office/officeart/2005/8/layout/radial2"/>
    <dgm:cxn modelId="{78FA6461-9F0E-45FD-927D-CD2A023181C3}" type="presParOf" srcId="{D019AC47-8C13-4DFF-AEAE-42583496AA61}" destId="{7310F294-2624-433D-BF09-E97D36284AEF}" srcOrd="5" destOrd="0" presId="urn:microsoft.com/office/officeart/2005/8/layout/radial2"/>
    <dgm:cxn modelId="{88F3939F-1687-4132-ABD6-85C4D0C7A220}" type="presParOf" srcId="{D019AC47-8C13-4DFF-AEAE-42583496AA61}" destId="{B26C3E44-159C-4BF3-8094-9E779DC5334B}" srcOrd="6" destOrd="0" presId="urn:microsoft.com/office/officeart/2005/8/layout/radial2"/>
    <dgm:cxn modelId="{566EB213-5176-4141-B113-3E93CF2A674E}" type="presParOf" srcId="{B26C3E44-159C-4BF3-8094-9E779DC5334B}" destId="{85DF1A7D-F8C4-4DA8-AE79-53C76C715411}" srcOrd="0" destOrd="0" presId="urn:microsoft.com/office/officeart/2005/8/layout/radial2"/>
    <dgm:cxn modelId="{5858D5EE-71B4-47FC-B150-B8353AF66EDE}" type="presParOf" srcId="{B26C3E44-159C-4BF3-8094-9E779DC5334B}" destId="{9B1CF68B-47CB-4204-9F90-578AEC62BDF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87104E-101B-4642-9D40-E8300C5A6DC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A613FD3-6AFD-47FD-8DBB-2609724FF4DF}">
      <dgm:prSet phldrT="[Текст]" phldr="0"/>
      <dgm:spPr/>
      <dgm:t>
        <a:bodyPr/>
        <a:lstStyle/>
        <a:p>
          <a:r>
            <a:rPr lang="ru-RU" dirty="0">
              <a:latin typeface="Posterama"/>
            </a:rPr>
            <a:t>2023</a:t>
          </a:r>
          <a:endParaRPr lang="ru-RU" dirty="0"/>
        </a:p>
      </dgm:t>
    </dgm:pt>
    <dgm:pt modelId="{5ED9208B-EA52-481F-9F33-4B23BA1506F9}" type="parTrans" cxnId="{02644DD0-DAFA-4F65-AF9B-BC3726CB7164}">
      <dgm:prSet/>
      <dgm:spPr/>
    </dgm:pt>
    <dgm:pt modelId="{287224DF-CDD3-4EFD-89AA-4C94A2D7F1EC}" type="sibTrans" cxnId="{02644DD0-DAFA-4F65-AF9B-BC3726CB7164}">
      <dgm:prSet/>
      <dgm:spPr/>
    </dgm:pt>
    <dgm:pt modelId="{38548595-20FF-453F-AEB9-514A3DD1676A}">
      <dgm:prSet phldrT="[Текст]" phldr="0"/>
      <dgm:spPr/>
      <dgm:t>
        <a:bodyPr/>
        <a:lstStyle/>
        <a:p>
          <a:r>
            <a:rPr lang="ru-RU" dirty="0">
              <a:latin typeface="Posterama"/>
            </a:rPr>
            <a:t>2024</a:t>
          </a:r>
          <a:endParaRPr lang="ru-RU" dirty="0"/>
        </a:p>
      </dgm:t>
    </dgm:pt>
    <dgm:pt modelId="{F515129A-1EEE-462A-B614-BE4958FB86C2}" type="parTrans" cxnId="{F1A1C706-6CB1-46DF-8054-2AFD669BAD9D}">
      <dgm:prSet/>
      <dgm:spPr/>
    </dgm:pt>
    <dgm:pt modelId="{CF94BB6E-A074-441A-8CF5-F9D20C224F74}" type="sibTrans" cxnId="{F1A1C706-6CB1-46DF-8054-2AFD669BAD9D}">
      <dgm:prSet/>
      <dgm:spPr/>
    </dgm:pt>
    <dgm:pt modelId="{5A3F30D2-3073-488E-8C43-A19F55CE1CB3}">
      <dgm:prSet phldrT="[Текст]" phldr="0"/>
      <dgm:spPr/>
      <dgm:t>
        <a:bodyPr/>
        <a:lstStyle/>
        <a:p>
          <a:r>
            <a:rPr lang="ru-RU" dirty="0">
              <a:latin typeface="Posterama"/>
            </a:rPr>
            <a:t>2025</a:t>
          </a:r>
          <a:endParaRPr lang="ru-RU" dirty="0"/>
        </a:p>
      </dgm:t>
    </dgm:pt>
    <dgm:pt modelId="{C022F748-5949-4CBD-AF8C-E8B84E7C85F5}" type="parTrans" cxnId="{B265B05F-6D80-4772-B73C-D66388689CCD}">
      <dgm:prSet/>
      <dgm:spPr/>
    </dgm:pt>
    <dgm:pt modelId="{99B1F1C9-B0F1-44F9-8470-C22DA76E1E5C}" type="sibTrans" cxnId="{B265B05F-6D80-4772-B73C-D66388689CCD}">
      <dgm:prSet/>
      <dgm:spPr/>
    </dgm:pt>
    <dgm:pt modelId="{122EFB03-491A-4F1F-A870-CEBD7C40ADF3}" type="pres">
      <dgm:prSet presAssocID="{1187104E-101B-4642-9D40-E8300C5A6DC3}" presName="Name0" presStyleCnt="0">
        <dgm:presLayoutVars>
          <dgm:dir/>
          <dgm:animLvl val="lvl"/>
          <dgm:resizeHandles val="exact"/>
        </dgm:presLayoutVars>
      </dgm:prSet>
      <dgm:spPr/>
    </dgm:pt>
    <dgm:pt modelId="{C22A292B-E15D-4FDC-AF34-03B95B3DF149}" type="pres">
      <dgm:prSet presAssocID="{DA613FD3-6AFD-47FD-8DBB-2609724FF4D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0370407-1034-407F-AEF9-FF386FF63233}" type="pres">
      <dgm:prSet presAssocID="{287224DF-CDD3-4EFD-89AA-4C94A2D7F1EC}" presName="parTxOnlySpace" presStyleCnt="0"/>
      <dgm:spPr/>
    </dgm:pt>
    <dgm:pt modelId="{65DB72F4-DE16-4CA7-BA72-208383E6A90D}" type="pres">
      <dgm:prSet presAssocID="{38548595-20FF-453F-AEB9-514A3DD1676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F68356A-22AA-473E-B5B5-4188037BE82C}" type="pres">
      <dgm:prSet presAssocID="{CF94BB6E-A074-441A-8CF5-F9D20C224F74}" presName="parTxOnlySpace" presStyleCnt="0"/>
      <dgm:spPr/>
    </dgm:pt>
    <dgm:pt modelId="{C082F19C-CEB0-4353-8DC1-B32FF6E1C136}" type="pres">
      <dgm:prSet presAssocID="{5A3F30D2-3073-488E-8C43-A19F55CE1CB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1A1C706-6CB1-46DF-8054-2AFD669BAD9D}" srcId="{1187104E-101B-4642-9D40-E8300C5A6DC3}" destId="{38548595-20FF-453F-AEB9-514A3DD1676A}" srcOrd="1" destOrd="0" parTransId="{F515129A-1EEE-462A-B614-BE4958FB86C2}" sibTransId="{CF94BB6E-A074-441A-8CF5-F9D20C224F74}"/>
    <dgm:cxn modelId="{B989220E-C1E0-4590-8041-B49F0EA1CED2}" type="presOf" srcId="{1187104E-101B-4642-9D40-E8300C5A6DC3}" destId="{122EFB03-491A-4F1F-A870-CEBD7C40ADF3}" srcOrd="0" destOrd="0" presId="urn:microsoft.com/office/officeart/2005/8/layout/chevron1"/>
    <dgm:cxn modelId="{B265B05F-6D80-4772-B73C-D66388689CCD}" srcId="{1187104E-101B-4642-9D40-E8300C5A6DC3}" destId="{5A3F30D2-3073-488E-8C43-A19F55CE1CB3}" srcOrd="2" destOrd="0" parTransId="{C022F748-5949-4CBD-AF8C-E8B84E7C85F5}" sibTransId="{99B1F1C9-B0F1-44F9-8470-C22DA76E1E5C}"/>
    <dgm:cxn modelId="{FA038B62-0EF6-4483-B3D7-FFD7C38FB546}" type="presOf" srcId="{5A3F30D2-3073-488E-8C43-A19F55CE1CB3}" destId="{C082F19C-CEB0-4353-8DC1-B32FF6E1C136}" srcOrd="0" destOrd="0" presId="urn:microsoft.com/office/officeart/2005/8/layout/chevron1"/>
    <dgm:cxn modelId="{A9B4889D-64C9-49F5-BC74-96F21B83CDEC}" type="presOf" srcId="{DA613FD3-6AFD-47FD-8DBB-2609724FF4DF}" destId="{C22A292B-E15D-4FDC-AF34-03B95B3DF149}" srcOrd="0" destOrd="0" presId="urn:microsoft.com/office/officeart/2005/8/layout/chevron1"/>
    <dgm:cxn modelId="{EE2927C8-8939-4770-8E73-B87CF951162A}" type="presOf" srcId="{38548595-20FF-453F-AEB9-514A3DD1676A}" destId="{65DB72F4-DE16-4CA7-BA72-208383E6A90D}" srcOrd="0" destOrd="0" presId="urn:microsoft.com/office/officeart/2005/8/layout/chevron1"/>
    <dgm:cxn modelId="{02644DD0-DAFA-4F65-AF9B-BC3726CB7164}" srcId="{1187104E-101B-4642-9D40-E8300C5A6DC3}" destId="{DA613FD3-6AFD-47FD-8DBB-2609724FF4DF}" srcOrd="0" destOrd="0" parTransId="{5ED9208B-EA52-481F-9F33-4B23BA1506F9}" sibTransId="{287224DF-CDD3-4EFD-89AA-4C94A2D7F1EC}"/>
    <dgm:cxn modelId="{1F19D7D5-7A69-461E-AE8F-7268D37BFD40}" type="presParOf" srcId="{122EFB03-491A-4F1F-A870-CEBD7C40ADF3}" destId="{C22A292B-E15D-4FDC-AF34-03B95B3DF149}" srcOrd="0" destOrd="0" presId="urn:microsoft.com/office/officeart/2005/8/layout/chevron1"/>
    <dgm:cxn modelId="{84764590-2032-4EF9-9202-E054CFD43325}" type="presParOf" srcId="{122EFB03-491A-4F1F-A870-CEBD7C40ADF3}" destId="{A0370407-1034-407F-AEF9-FF386FF63233}" srcOrd="1" destOrd="0" presId="urn:microsoft.com/office/officeart/2005/8/layout/chevron1"/>
    <dgm:cxn modelId="{E602E327-FF29-4EFC-81B4-B9DAE09B9DFA}" type="presParOf" srcId="{122EFB03-491A-4F1F-A870-CEBD7C40ADF3}" destId="{65DB72F4-DE16-4CA7-BA72-208383E6A90D}" srcOrd="2" destOrd="0" presId="urn:microsoft.com/office/officeart/2005/8/layout/chevron1"/>
    <dgm:cxn modelId="{C4EAEDD2-F417-45AE-BCE8-47EB801C9F8A}" type="presParOf" srcId="{122EFB03-491A-4F1F-A870-CEBD7C40ADF3}" destId="{BF68356A-22AA-473E-B5B5-4188037BE82C}" srcOrd="3" destOrd="0" presId="urn:microsoft.com/office/officeart/2005/8/layout/chevron1"/>
    <dgm:cxn modelId="{7AD3D326-6F33-4A26-8353-26EA07990836}" type="presParOf" srcId="{122EFB03-491A-4F1F-A870-CEBD7C40ADF3}" destId="{C082F19C-CEB0-4353-8DC1-B32FF6E1C13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5CE054-9604-4C4F-80B2-06715B32AFA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8993453-D1B8-4C41-A677-BC18D7A8BCB5}">
      <dgm:prSet phldrT="[Текст]" phldr="0"/>
      <dgm:spPr/>
      <dgm:t>
        <a:bodyPr/>
        <a:lstStyle/>
        <a:p>
          <a:r>
            <a:rPr lang="ru-RU" dirty="0">
              <a:latin typeface="Posterama"/>
            </a:rPr>
            <a:t>2026</a:t>
          </a:r>
          <a:endParaRPr lang="ru-RU" dirty="0"/>
        </a:p>
      </dgm:t>
    </dgm:pt>
    <dgm:pt modelId="{13F03A83-EA51-4FBB-9667-1F0D425E9C7C}" type="parTrans" cxnId="{EEC82AEC-8E54-4E7B-B2AF-7494797FB934}">
      <dgm:prSet/>
      <dgm:spPr/>
    </dgm:pt>
    <dgm:pt modelId="{156917B0-13AC-4CDF-A87E-4D2D757F1AE7}" type="sibTrans" cxnId="{EEC82AEC-8E54-4E7B-B2AF-7494797FB934}">
      <dgm:prSet/>
      <dgm:spPr/>
    </dgm:pt>
    <dgm:pt modelId="{143572B2-EB21-48B2-BF87-99F2DC06B04D}">
      <dgm:prSet phldrT="[Текст]" phldr="0"/>
      <dgm:spPr/>
      <dgm:t>
        <a:bodyPr/>
        <a:lstStyle/>
        <a:p>
          <a:r>
            <a:rPr lang="ru-RU" dirty="0">
              <a:latin typeface="Posterama"/>
            </a:rPr>
            <a:t>2027</a:t>
          </a:r>
          <a:endParaRPr lang="ru-RU" dirty="0"/>
        </a:p>
      </dgm:t>
    </dgm:pt>
    <dgm:pt modelId="{417B8B20-8D80-4F28-AEDF-A78575D97B22}" type="parTrans" cxnId="{81237E44-589A-4C92-B46E-7C1EAC448FF7}">
      <dgm:prSet/>
      <dgm:spPr/>
    </dgm:pt>
    <dgm:pt modelId="{9D3A0DD9-4E36-48DE-B6E8-3E96CE1A4C21}" type="sibTrans" cxnId="{81237E44-589A-4C92-B46E-7C1EAC448FF7}">
      <dgm:prSet/>
      <dgm:spPr/>
    </dgm:pt>
    <dgm:pt modelId="{D39E97EF-E90E-4153-92B6-7563921DE5B8}" type="pres">
      <dgm:prSet presAssocID="{DA5CE054-9604-4C4F-80B2-06715B32AFAA}" presName="Name0" presStyleCnt="0">
        <dgm:presLayoutVars>
          <dgm:dir/>
          <dgm:animLvl val="lvl"/>
          <dgm:resizeHandles val="exact"/>
        </dgm:presLayoutVars>
      </dgm:prSet>
      <dgm:spPr/>
    </dgm:pt>
    <dgm:pt modelId="{5FE69F30-9B6C-4084-A5FC-9D413F84D800}" type="pres">
      <dgm:prSet presAssocID="{F8993453-D1B8-4C41-A677-BC18D7A8BCB5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6AE59003-B06F-47E3-A1A8-FD7E71D53A06}" type="pres">
      <dgm:prSet presAssocID="{156917B0-13AC-4CDF-A87E-4D2D757F1AE7}" presName="parTxOnlySpace" presStyleCnt="0"/>
      <dgm:spPr/>
    </dgm:pt>
    <dgm:pt modelId="{A8490154-2B83-4932-B5C7-135E4E676B3C}" type="pres">
      <dgm:prSet presAssocID="{143572B2-EB21-48B2-BF87-99F2DC06B04D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7FBFCD5F-090D-4CA3-BB37-6BD312E23A97}" type="presOf" srcId="{F8993453-D1B8-4C41-A677-BC18D7A8BCB5}" destId="{5FE69F30-9B6C-4084-A5FC-9D413F84D800}" srcOrd="0" destOrd="0" presId="urn:microsoft.com/office/officeart/2005/8/layout/chevron1"/>
    <dgm:cxn modelId="{81237E44-589A-4C92-B46E-7C1EAC448FF7}" srcId="{DA5CE054-9604-4C4F-80B2-06715B32AFAA}" destId="{143572B2-EB21-48B2-BF87-99F2DC06B04D}" srcOrd="1" destOrd="0" parTransId="{417B8B20-8D80-4F28-AEDF-A78575D97B22}" sibTransId="{9D3A0DD9-4E36-48DE-B6E8-3E96CE1A4C21}"/>
    <dgm:cxn modelId="{E8D7B378-9957-444E-8FB9-B95454ACFA0E}" type="presOf" srcId="{143572B2-EB21-48B2-BF87-99F2DC06B04D}" destId="{A8490154-2B83-4932-B5C7-135E4E676B3C}" srcOrd="0" destOrd="0" presId="urn:microsoft.com/office/officeart/2005/8/layout/chevron1"/>
    <dgm:cxn modelId="{1042B1A6-AF82-4D9A-823A-EE679F7A95E9}" type="presOf" srcId="{DA5CE054-9604-4C4F-80B2-06715B32AFAA}" destId="{D39E97EF-E90E-4153-92B6-7563921DE5B8}" srcOrd="0" destOrd="0" presId="urn:microsoft.com/office/officeart/2005/8/layout/chevron1"/>
    <dgm:cxn modelId="{EEC82AEC-8E54-4E7B-B2AF-7494797FB934}" srcId="{DA5CE054-9604-4C4F-80B2-06715B32AFAA}" destId="{F8993453-D1B8-4C41-A677-BC18D7A8BCB5}" srcOrd="0" destOrd="0" parTransId="{13F03A83-EA51-4FBB-9667-1F0D425E9C7C}" sibTransId="{156917B0-13AC-4CDF-A87E-4D2D757F1AE7}"/>
    <dgm:cxn modelId="{7F3CC05D-E60D-48BF-B3F5-A1F04190F01F}" type="presParOf" srcId="{D39E97EF-E90E-4153-92B6-7563921DE5B8}" destId="{5FE69F30-9B6C-4084-A5FC-9D413F84D800}" srcOrd="0" destOrd="0" presId="urn:microsoft.com/office/officeart/2005/8/layout/chevron1"/>
    <dgm:cxn modelId="{1DBEB835-6A39-4EC2-B933-DD4D4F8DFEA2}" type="presParOf" srcId="{D39E97EF-E90E-4153-92B6-7563921DE5B8}" destId="{6AE59003-B06F-47E3-A1A8-FD7E71D53A06}" srcOrd="1" destOrd="0" presId="urn:microsoft.com/office/officeart/2005/8/layout/chevron1"/>
    <dgm:cxn modelId="{CDEF5852-05A0-4422-8523-60A5FDF71E3F}" type="presParOf" srcId="{D39E97EF-E90E-4153-92B6-7563921DE5B8}" destId="{A8490154-2B83-4932-B5C7-135E4E676B3C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0F294-2624-433D-BF09-E97D36284AEF}">
      <dsp:nvSpPr>
        <dsp:cNvPr id="0" name=""/>
        <dsp:cNvSpPr/>
      </dsp:nvSpPr>
      <dsp:spPr>
        <a:xfrm rot="2563318">
          <a:off x="4227016" y="4442418"/>
          <a:ext cx="952567" cy="45878"/>
        </a:xfrm>
        <a:custGeom>
          <a:avLst/>
          <a:gdLst/>
          <a:ahLst/>
          <a:cxnLst/>
          <a:rect l="0" t="0" r="0" b="0"/>
          <a:pathLst>
            <a:path>
              <a:moveTo>
                <a:pt x="0" y="22939"/>
              </a:moveTo>
              <a:lnTo>
                <a:pt x="952567" y="22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10C75-ED41-4910-9B47-363BBC21A9CB}">
      <dsp:nvSpPr>
        <dsp:cNvPr id="0" name=""/>
        <dsp:cNvSpPr/>
      </dsp:nvSpPr>
      <dsp:spPr>
        <a:xfrm>
          <a:off x="4353396" y="3136886"/>
          <a:ext cx="1060016" cy="45878"/>
        </a:xfrm>
        <a:custGeom>
          <a:avLst/>
          <a:gdLst/>
          <a:ahLst/>
          <a:cxnLst/>
          <a:rect l="0" t="0" r="0" b="0"/>
          <a:pathLst>
            <a:path>
              <a:moveTo>
                <a:pt x="0" y="22939"/>
              </a:moveTo>
              <a:lnTo>
                <a:pt x="1060016" y="22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4E702-E94C-4D2C-A4EC-D60C7D30DFF7}">
      <dsp:nvSpPr>
        <dsp:cNvPr id="0" name=""/>
        <dsp:cNvSpPr/>
      </dsp:nvSpPr>
      <dsp:spPr>
        <a:xfrm rot="19036682">
          <a:off x="4227016" y="1831353"/>
          <a:ext cx="952567" cy="45878"/>
        </a:xfrm>
        <a:custGeom>
          <a:avLst/>
          <a:gdLst/>
          <a:ahLst/>
          <a:cxnLst/>
          <a:rect l="0" t="0" r="0" b="0"/>
          <a:pathLst>
            <a:path>
              <a:moveTo>
                <a:pt x="0" y="22939"/>
              </a:moveTo>
              <a:lnTo>
                <a:pt x="952567" y="22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07931-7A30-461E-ACB5-BC87AD88DB5D}">
      <dsp:nvSpPr>
        <dsp:cNvPr id="0" name=""/>
        <dsp:cNvSpPr/>
      </dsp:nvSpPr>
      <dsp:spPr>
        <a:xfrm>
          <a:off x="1769883" y="1640111"/>
          <a:ext cx="3039427" cy="3039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FA33FC-0F25-4F56-903A-5A6CB675AAB1}">
      <dsp:nvSpPr>
        <dsp:cNvPr id="0" name=""/>
        <dsp:cNvSpPr/>
      </dsp:nvSpPr>
      <dsp:spPr>
        <a:xfrm>
          <a:off x="4811255" y="712"/>
          <a:ext cx="1823656" cy="1823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/>
              <a:cs typeface="Times New Roman"/>
            </a:rPr>
            <a:t>Дизайн-бюро Garderob3D</a:t>
          </a:r>
          <a:endParaRPr lang="ru-RU" sz="1900" kern="1200" dirty="0">
            <a:latin typeface="Posterama"/>
            <a:cs typeface="Posterama"/>
          </a:endParaRPr>
        </a:p>
      </dsp:txBody>
      <dsp:txXfrm>
        <a:off x="5078323" y="267780"/>
        <a:ext cx="1289520" cy="1289520"/>
      </dsp:txXfrm>
    </dsp:sp>
    <dsp:sp modelId="{11282146-E492-4D2B-8866-9E7203355914}">
      <dsp:nvSpPr>
        <dsp:cNvPr id="0" name=""/>
        <dsp:cNvSpPr/>
      </dsp:nvSpPr>
      <dsp:spPr>
        <a:xfrm>
          <a:off x="6817277" y="712"/>
          <a:ext cx="2735484" cy="18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latin typeface="Times New Roman"/>
              <a:cs typeface="Times New Roman"/>
            </a:rPr>
            <a:t>моделирование, конструирование и виртуальная примерка одежды</a:t>
          </a:r>
          <a:endParaRPr lang="ru-RU" sz="2100" kern="1200" dirty="0"/>
        </a:p>
      </dsp:txBody>
      <dsp:txXfrm>
        <a:off x="6817277" y="712"/>
        <a:ext cx="2735484" cy="1823656"/>
      </dsp:txXfrm>
    </dsp:sp>
    <dsp:sp modelId="{80A106F3-E4D9-41D1-9DC8-1F00525A4278}">
      <dsp:nvSpPr>
        <dsp:cNvPr id="0" name=""/>
        <dsp:cNvSpPr/>
      </dsp:nvSpPr>
      <dsp:spPr>
        <a:xfrm>
          <a:off x="5413413" y="2247997"/>
          <a:ext cx="1823656" cy="1823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/>
              <a:cs typeface="Times New Roman"/>
            </a:rPr>
            <a:t>ЭКОдизайн</a:t>
          </a:r>
          <a:endParaRPr lang="ru-RU" sz="1900" kern="1200" dirty="0"/>
        </a:p>
      </dsp:txBody>
      <dsp:txXfrm>
        <a:off x="5680481" y="2515065"/>
        <a:ext cx="1289520" cy="1289520"/>
      </dsp:txXfrm>
    </dsp:sp>
    <dsp:sp modelId="{6E7C54FF-463E-419A-B685-E75CDDC811E8}">
      <dsp:nvSpPr>
        <dsp:cNvPr id="0" name=""/>
        <dsp:cNvSpPr/>
      </dsp:nvSpPr>
      <dsp:spPr>
        <a:xfrm>
          <a:off x="7419435" y="2247997"/>
          <a:ext cx="2735484" cy="18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latin typeface="Times New Roman"/>
              <a:cs typeface="Times New Roman"/>
            </a:rPr>
            <a:t>компания, специализирующаяся на пошиве экологически чистой одежды из эко-тканей</a:t>
          </a:r>
          <a:endParaRPr lang="ru-RU" sz="2100" kern="1200" dirty="0"/>
        </a:p>
      </dsp:txBody>
      <dsp:txXfrm>
        <a:off x="7419435" y="2247997"/>
        <a:ext cx="2735484" cy="1823656"/>
      </dsp:txXfrm>
    </dsp:sp>
    <dsp:sp modelId="{85DF1A7D-F8C4-4DA8-AE79-53C76C715411}">
      <dsp:nvSpPr>
        <dsp:cNvPr id="0" name=""/>
        <dsp:cNvSpPr/>
      </dsp:nvSpPr>
      <dsp:spPr>
        <a:xfrm>
          <a:off x="4811255" y="4495282"/>
          <a:ext cx="1823656" cy="1823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/>
              <a:cs typeface="Times New Roman"/>
            </a:rPr>
            <a:t>Свой Стиль</a:t>
          </a:r>
          <a:endParaRPr lang="ru-RU" sz="1900" kern="1200" dirty="0"/>
        </a:p>
      </dsp:txBody>
      <dsp:txXfrm>
        <a:off x="5078323" y="4762350"/>
        <a:ext cx="1289520" cy="1289520"/>
      </dsp:txXfrm>
    </dsp:sp>
    <dsp:sp modelId="{9B1CF68B-47CB-4204-9F90-578AEC62BDF7}">
      <dsp:nvSpPr>
        <dsp:cNvPr id="0" name=""/>
        <dsp:cNvSpPr/>
      </dsp:nvSpPr>
      <dsp:spPr>
        <a:xfrm>
          <a:off x="6817277" y="4495282"/>
          <a:ext cx="2735484" cy="18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latin typeface="Times New Roman"/>
              <a:cs typeface="Times New Roman"/>
            </a:rPr>
            <a:t>бренд, предлагающий услуги по индивидуальному пошиву одежды по меркам клиента</a:t>
          </a:r>
          <a:endParaRPr lang="ru-RU" sz="2100" kern="1200" dirty="0"/>
        </a:p>
      </dsp:txBody>
      <dsp:txXfrm>
        <a:off x="6817277" y="4495282"/>
        <a:ext cx="2735484" cy="1823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A292B-E15D-4FDC-AF34-03B95B3DF149}">
      <dsp:nvSpPr>
        <dsp:cNvPr id="0" name=""/>
        <dsp:cNvSpPr/>
      </dsp:nvSpPr>
      <dsp:spPr>
        <a:xfrm>
          <a:off x="1754" y="2237617"/>
          <a:ext cx="2137012" cy="8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018" tIns="46673" rIns="46673" bIns="46673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>
              <a:latin typeface="Posterama"/>
            </a:rPr>
            <a:t>2023</a:t>
          </a:r>
          <a:endParaRPr lang="ru-RU" sz="3500" kern="1200" dirty="0"/>
        </a:p>
      </dsp:txBody>
      <dsp:txXfrm>
        <a:off x="429156" y="2237617"/>
        <a:ext cx="1282208" cy="854804"/>
      </dsp:txXfrm>
    </dsp:sp>
    <dsp:sp modelId="{65DB72F4-DE16-4CA7-BA72-208383E6A90D}">
      <dsp:nvSpPr>
        <dsp:cNvPr id="0" name=""/>
        <dsp:cNvSpPr/>
      </dsp:nvSpPr>
      <dsp:spPr>
        <a:xfrm>
          <a:off x="1925064" y="2237617"/>
          <a:ext cx="2137012" cy="8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018" tIns="46673" rIns="46673" bIns="46673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>
              <a:latin typeface="Posterama"/>
            </a:rPr>
            <a:t>2024</a:t>
          </a:r>
          <a:endParaRPr lang="ru-RU" sz="3500" kern="1200" dirty="0"/>
        </a:p>
      </dsp:txBody>
      <dsp:txXfrm>
        <a:off x="2352466" y="2237617"/>
        <a:ext cx="1282208" cy="854804"/>
      </dsp:txXfrm>
    </dsp:sp>
    <dsp:sp modelId="{C082F19C-CEB0-4353-8DC1-B32FF6E1C136}">
      <dsp:nvSpPr>
        <dsp:cNvPr id="0" name=""/>
        <dsp:cNvSpPr/>
      </dsp:nvSpPr>
      <dsp:spPr>
        <a:xfrm>
          <a:off x="3848375" y="2237617"/>
          <a:ext cx="2137012" cy="8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018" tIns="46673" rIns="46673" bIns="46673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>
              <a:latin typeface="Posterama"/>
            </a:rPr>
            <a:t>2025</a:t>
          </a:r>
          <a:endParaRPr lang="ru-RU" sz="3500" kern="1200" dirty="0"/>
        </a:p>
      </dsp:txBody>
      <dsp:txXfrm>
        <a:off x="4275777" y="2237617"/>
        <a:ext cx="1282208" cy="854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E69F30-9B6C-4084-A5FC-9D413F84D800}">
      <dsp:nvSpPr>
        <dsp:cNvPr id="0" name=""/>
        <dsp:cNvSpPr/>
      </dsp:nvSpPr>
      <dsp:spPr>
        <a:xfrm>
          <a:off x="3444" y="1273519"/>
          <a:ext cx="2058930" cy="8235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Posterama"/>
            </a:rPr>
            <a:t>2026</a:t>
          </a:r>
          <a:endParaRPr lang="ru-RU" sz="3400" kern="1200" dirty="0"/>
        </a:p>
      </dsp:txBody>
      <dsp:txXfrm>
        <a:off x="415230" y="1273519"/>
        <a:ext cx="1235358" cy="823572"/>
      </dsp:txXfrm>
    </dsp:sp>
    <dsp:sp modelId="{A8490154-2B83-4932-B5C7-135E4E676B3C}">
      <dsp:nvSpPr>
        <dsp:cNvPr id="0" name=""/>
        <dsp:cNvSpPr/>
      </dsp:nvSpPr>
      <dsp:spPr>
        <a:xfrm>
          <a:off x="1856481" y="1273519"/>
          <a:ext cx="2058930" cy="8235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Posterama"/>
            </a:rPr>
            <a:t>2027</a:t>
          </a:r>
          <a:endParaRPr lang="ru-RU" sz="3400" kern="1200" dirty="0"/>
        </a:p>
      </dsp:txBody>
      <dsp:txXfrm>
        <a:off x="2268267" y="1273519"/>
        <a:ext cx="1235358" cy="823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9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0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2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8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34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9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8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0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6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katena.chistyakova.03@mail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983374-3839-4F06-972D-B4C3CF238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Изображение выглядит как человек, одежда, Модный аксессуар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2E8ADC10-A34D-B76D-1A9D-0B5AD96FC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29" b="6629"/>
          <a:stretch/>
        </p:blipFill>
        <p:spPr>
          <a:xfrm>
            <a:off x="4285860" y="10"/>
            <a:ext cx="7906139" cy="6857989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1D5403D-09EC-41DB-B916-A09C0E5AE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592970" cy="6858000"/>
          </a:xfrm>
          <a:custGeom>
            <a:avLst/>
            <a:gdLst>
              <a:gd name="connsiteX0" fmla="*/ 4912746 w 5592970"/>
              <a:gd name="connsiteY0" fmla="*/ 2355321 h 6897159"/>
              <a:gd name="connsiteX1" fmla="*/ 4714738 w 5592970"/>
              <a:gd name="connsiteY1" fmla="*/ 2553329 h 6897159"/>
              <a:gd name="connsiteX2" fmla="*/ 4912746 w 5592970"/>
              <a:gd name="connsiteY2" fmla="*/ 2751337 h 6897159"/>
              <a:gd name="connsiteX3" fmla="*/ 5110754 w 5592970"/>
              <a:gd name="connsiteY3" fmla="*/ 2553329 h 6897159"/>
              <a:gd name="connsiteX4" fmla="*/ 4912746 w 5592970"/>
              <a:gd name="connsiteY4" fmla="*/ 2355321 h 6897159"/>
              <a:gd name="connsiteX5" fmla="*/ 4769785 w 5592970"/>
              <a:gd name="connsiteY5" fmla="*/ 1301525 h 6897159"/>
              <a:gd name="connsiteX6" fmla="*/ 4358192 w 5592970"/>
              <a:gd name="connsiteY6" fmla="*/ 1713118 h 6897159"/>
              <a:gd name="connsiteX7" fmla="*/ 4769785 w 5592970"/>
              <a:gd name="connsiteY7" fmla="*/ 2124711 h 6897159"/>
              <a:gd name="connsiteX8" fmla="*/ 5181378 w 5592970"/>
              <a:gd name="connsiteY8" fmla="*/ 1713118 h 6897159"/>
              <a:gd name="connsiteX9" fmla="*/ 4769785 w 5592970"/>
              <a:gd name="connsiteY9" fmla="*/ 1301525 h 6897159"/>
              <a:gd name="connsiteX10" fmla="*/ 1485712 w 5592970"/>
              <a:gd name="connsiteY10" fmla="*/ 0 h 6897159"/>
              <a:gd name="connsiteX11" fmla="*/ 1911850 w 5592970"/>
              <a:gd name="connsiteY11" fmla="*/ 0 h 6897159"/>
              <a:gd name="connsiteX12" fmla="*/ 4693359 w 5592970"/>
              <a:gd name="connsiteY12" fmla="*/ 0 h 6897159"/>
              <a:gd name="connsiteX13" fmla="*/ 4687196 w 5592970"/>
              <a:gd name="connsiteY13" fmla="*/ 186052 h 6897159"/>
              <a:gd name="connsiteX14" fmla="*/ 4689492 w 5592970"/>
              <a:gd name="connsiteY14" fmla="*/ 422393 h 6897159"/>
              <a:gd name="connsiteX15" fmla="*/ 5029277 w 5592970"/>
              <a:gd name="connsiteY15" fmla="*/ 1074198 h 6897159"/>
              <a:gd name="connsiteX16" fmla="*/ 5368989 w 5592970"/>
              <a:gd name="connsiteY16" fmla="*/ 2604190 h 6897159"/>
              <a:gd name="connsiteX17" fmla="*/ 5030698 w 5592970"/>
              <a:gd name="connsiteY17" fmla="*/ 3182337 h 6897159"/>
              <a:gd name="connsiteX18" fmla="*/ 4910556 w 5592970"/>
              <a:gd name="connsiteY18" fmla="*/ 4667756 h 6897159"/>
              <a:gd name="connsiteX19" fmla="*/ 5374561 w 5592970"/>
              <a:gd name="connsiteY19" fmla="*/ 5703238 h 6897159"/>
              <a:gd name="connsiteX20" fmla="*/ 5591170 w 5592970"/>
              <a:gd name="connsiteY20" fmla="*/ 6745970 h 6897159"/>
              <a:gd name="connsiteX21" fmla="*/ 5592970 w 5592970"/>
              <a:gd name="connsiteY21" fmla="*/ 6897158 h 6897159"/>
              <a:gd name="connsiteX22" fmla="*/ 2734191 w 5592970"/>
              <a:gd name="connsiteY22" fmla="*/ 6897158 h 6897159"/>
              <a:gd name="connsiteX23" fmla="*/ 2734191 w 5592970"/>
              <a:gd name="connsiteY23" fmla="*/ 6897159 h 6897159"/>
              <a:gd name="connsiteX24" fmla="*/ 0 w 5592970"/>
              <a:gd name="connsiteY24" fmla="*/ 6897159 h 6897159"/>
              <a:gd name="connsiteX25" fmla="*/ 0 w 5592970"/>
              <a:gd name="connsiteY25" fmla="*/ 1 h 6897159"/>
              <a:gd name="connsiteX26" fmla="*/ 1485712 w 5592970"/>
              <a:gd name="connsiteY26" fmla="*/ 1 h 689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92970" h="6897159">
                <a:moveTo>
                  <a:pt x="4912746" y="2355321"/>
                </a:moveTo>
                <a:cubicBezTo>
                  <a:pt x="4803389" y="2355321"/>
                  <a:pt x="4714738" y="2443972"/>
                  <a:pt x="4714738" y="2553329"/>
                </a:cubicBezTo>
                <a:cubicBezTo>
                  <a:pt x="4714738" y="2662686"/>
                  <a:pt x="4803389" y="2751337"/>
                  <a:pt x="4912746" y="2751337"/>
                </a:cubicBezTo>
                <a:cubicBezTo>
                  <a:pt x="5022103" y="2751337"/>
                  <a:pt x="5110754" y="2662686"/>
                  <a:pt x="5110754" y="2553329"/>
                </a:cubicBezTo>
                <a:cubicBezTo>
                  <a:pt x="5110754" y="2443972"/>
                  <a:pt x="5022103" y="2355321"/>
                  <a:pt x="4912746" y="2355321"/>
                </a:cubicBezTo>
                <a:close/>
                <a:moveTo>
                  <a:pt x="4769785" y="1301525"/>
                </a:moveTo>
                <a:cubicBezTo>
                  <a:pt x="4542468" y="1301525"/>
                  <a:pt x="4358192" y="1485801"/>
                  <a:pt x="4358192" y="1713118"/>
                </a:cubicBezTo>
                <a:cubicBezTo>
                  <a:pt x="4358192" y="1940435"/>
                  <a:pt x="4542468" y="2124711"/>
                  <a:pt x="4769785" y="2124711"/>
                </a:cubicBezTo>
                <a:cubicBezTo>
                  <a:pt x="4997102" y="2124711"/>
                  <a:pt x="5181378" y="1940435"/>
                  <a:pt x="5181378" y="1713118"/>
                </a:cubicBezTo>
                <a:cubicBezTo>
                  <a:pt x="5181378" y="1485801"/>
                  <a:pt x="4997102" y="1301525"/>
                  <a:pt x="4769785" y="1301525"/>
                </a:cubicBezTo>
                <a:close/>
                <a:moveTo>
                  <a:pt x="1485712" y="0"/>
                </a:moveTo>
                <a:lnTo>
                  <a:pt x="1911850" y="0"/>
                </a:lnTo>
                <a:lnTo>
                  <a:pt x="4693359" y="0"/>
                </a:lnTo>
                <a:lnTo>
                  <a:pt x="4687196" y="186052"/>
                </a:lnTo>
                <a:cubicBezTo>
                  <a:pt x="4686166" y="265025"/>
                  <a:pt x="4686829" y="343862"/>
                  <a:pt x="4689492" y="422393"/>
                </a:cubicBezTo>
                <a:cubicBezTo>
                  <a:pt x="4699496" y="713539"/>
                  <a:pt x="4872938" y="896626"/>
                  <a:pt x="5029277" y="1074198"/>
                </a:cubicBezTo>
                <a:cubicBezTo>
                  <a:pt x="5418992" y="1516672"/>
                  <a:pt x="5551614" y="2043761"/>
                  <a:pt x="5368989" y="2604190"/>
                </a:cubicBezTo>
                <a:cubicBezTo>
                  <a:pt x="5298163" y="2821542"/>
                  <a:pt x="5160452" y="3010355"/>
                  <a:pt x="5030698" y="3182337"/>
                </a:cubicBezTo>
                <a:cubicBezTo>
                  <a:pt x="4682698" y="3643429"/>
                  <a:pt x="4696957" y="4178177"/>
                  <a:pt x="4910556" y="4667756"/>
                </a:cubicBezTo>
                <a:cubicBezTo>
                  <a:pt x="5062728" y="5015306"/>
                  <a:pt x="5245193" y="5341884"/>
                  <a:pt x="5374561" y="5703238"/>
                </a:cubicBezTo>
                <a:cubicBezTo>
                  <a:pt x="5500512" y="6053410"/>
                  <a:pt x="5575240" y="6402760"/>
                  <a:pt x="5591170" y="6745970"/>
                </a:cubicBezTo>
                <a:lnTo>
                  <a:pt x="5592970" y="6897158"/>
                </a:lnTo>
                <a:lnTo>
                  <a:pt x="2734191" y="6897158"/>
                </a:lnTo>
                <a:lnTo>
                  <a:pt x="2734191" y="6897159"/>
                </a:lnTo>
                <a:lnTo>
                  <a:pt x="0" y="6897159"/>
                </a:lnTo>
                <a:lnTo>
                  <a:pt x="0" y="1"/>
                </a:lnTo>
                <a:lnTo>
                  <a:pt x="1485712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665" y="1122363"/>
            <a:ext cx="4373181" cy="2387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err="1">
                <a:latin typeface="Calibri"/>
                <a:cs typeface="Calibri"/>
              </a:rPr>
              <a:t>Производство</a:t>
            </a:r>
            <a:r>
              <a:rPr lang="en-US" sz="4000" b="1" dirty="0">
                <a:latin typeface="Calibri"/>
                <a:cs typeface="Calibri"/>
              </a:rPr>
              <a:t> </a:t>
            </a:r>
            <a:br>
              <a:rPr lang="en-US" b="1" dirty="0"/>
            </a:br>
            <a:r>
              <a:rPr lang="en-US" sz="4000" b="1" err="1">
                <a:latin typeface="Calibri"/>
                <a:cs typeface="Calibri"/>
              </a:rPr>
              <a:t>эко-рубашек</a:t>
            </a:r>
            <a:r>
              <a:rPr lang="en-US" sz="4000" b="1" dirty="0">
                <a:latin typeface="Calibri"/>
                <a:cs typeface="Calibri"/>
              </a:rPr>
              <a:t> </a:t>
            </a:r>
            <a:br>
              <a:rPr lang="en-US" sz="4000" b="1" dirty="0">
                <a:latin typeface="Calibri"/>
                <a:cs typeface="Calibri"/>
              </a:rPr>
            </a:br>
            <a:r>
              <a:rPr lang="en-US" sz="4000" b="1" err="1">
                <a:latin typeface="Calibri"/>
                <a:cs typeface="Calibri"/>
              </a:rPr>
              <a:t>из</a:t>
            </a:r>
            <a:r>
              <a:rPr lang="en-US" sz="4000" b="1" dirty="0">
                <a:latin typeface="Calibri"/>
                <a:cs typeface="Calibri"/>
              </a:rPr>
              <a:t> </a:t>
            </a:r>
            <a:r>
              <a:rPr lang="en-US" sz="4000" b="1" err="1">
                <a:latin typeface="Calibri"/>
                <a:cs typeface="Calibri"/>
              </a:rPr>
              <a:t>льна</a:t>
            </a:r>
            <a:r>
              <a:rPr lang="en-US" sz="4000" b="1" dirty="0">
                <a:latin typeface="Calibri"/>
                <a:cs typeface="Calibri"/>
              </a:rPr>
              <a:t> и </a:t>
            </a:r>
            <a:r>
              <a:rPr lang="en-US" sz="4000" b="1" err="1">
                <a:latin typeface="Calibri"/>
                <a:cs typeface="Calibri"/>
              </a:rPr>
              <a:t>конопли</a:t>
            </a:r>
            <a:endParaRPr lang="ru-RU" sz="4000" b="1">
              <a:cs typeface="Posteram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791" y="5338658"/>
            <a:ext cx="4769608" cy="138896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/>
                <a:cs typeface="Arial"/>
              </a:rPr>
              <a:t>Чистякова Екатерина</a:t>
            </a:r>
          </a:p>
          <a:p>
            <a:r>
              <a:rPr lang="ru-RU" b="1" dirty="0">
                <a:solidFill>
                  <a:srgbClr val="000000"/>
                </a:solidFill>
                <a:latin typeface="Arial"/>
                <a:cs typeface="Arial"/>
              </a:rPr>
              <a:t>ИГЭУ, 3 курс, </a:t>
            </a:r>
            <a:br>
              <a:rPr lang="ru-RU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ru-RU" b="1" dirty="0">
                <a:solidFill>
                  <a:srgbClr val="000000"/>
                </a:solidFill>
                <a:latin typeface="Arial"/>
                <a:cs typeface="Arial"/>
              </a:rPr>
              <a:t>Инженерно-физический факультет</a:t>
            </a:r>
            <a:br>
              <a:rPr lang="ru-RU" dirty="0">
                <a:solidFill>
                  <a:srgbClr val="000000"/>
                </a:solidFill>
                <a:latin typeface="Arial"/>
                <a:cs typeface="Arial"/>
              </a:rPr>
            </a:br>
            <a:endParaRPr lang="ru-RU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текст, ветряная мельница&#10;&#10;Автоматически созданное описание">
            <a:extLst>
              <a:ext uri="{FF2B5EF4-FFF2-40B4-BE49-F238E27FC236}">
                <a16:creationId xmlns:a16="http://schemas.microsoft.com/office/drawing/2014/main" id="{D8158F8C-82F1-8F71-D6E9-7C19B9A15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427" y="5751700"/>
            <a:ext cx="1098177" cy="1103220"/>
          </a:xfrm>
          <a:prstGeom prst="rect">
            <a:avLst/>
          </a:prstGeom>
        </p:spPr>
      </p:pic>
      <p:pic>
        <p:nvPicPr>
          <p:cNvPr id="6" name="Рисунок 5" descr="Изображение выглядит как эмблема, символ, логотип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52DC0B8F-73A6-B69D-D5DC-7CD21458F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7" y="4482"/>
            <a:ext cx="1120744" cy="110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кань, одежда, шаблон, текстиль&#10;&#10;Автоматически созданное описание">
            <a:extLst>
              <a:ext uri="{FF2B5EF4-FFF2-40B4-BE49-F238E27FC236}">
                <a16:creationId xmlns:a16="http://schemas.microsoft.com/office/drawing/2014/main" id="{8480FE39-4A2B-C14E-B7DB-8F3CA9B58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12" y="3434379"/>
            <a:ext cx="4549590" cy="302603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AF6EE7-673B-B59D-3FCE-57A82395D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159" y="663585"/>
            <a:ext cx="3898842" cy="1050900"/>
          </a:xfrm>
        </p:spPr>
        <p:txBody>
          <a:bodyPr/>
          <a:lstStyle/>
          <a:p>
            <a:pPr algn="ctr"/>
            <a:r>
              <a:rPr lang="ru-RU" b="1" dirty="0">
                <a:cs typeface="Posterama"/>
              </a:rPr>
              <a:t>Продукт</a:t>
            </a:r>
            <a:endParaRPr lang="ru-RU" b="1">
              <a:cs typeface="Posteram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27D74E-8E11-B0DF-12EF-7EFC98783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0554" y="1963736"/>
            <a:ext cx="6721267" cy="422633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800" dirty="0" err="1">
                <a:latin typeface="Posterama"/>
                <a:cs typeface="Calibri"/>
              </a:rPr>
              <a:t>Данный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проект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реализует</a:t>
            </a:r>
            <a:r>
              <a:rPr lang="en-US" sz="2800" dirty="0">
                <a:latin typeface="Posterama"/>
                <a:cs typeface="Calibri"/>
              </a:rPr>
              <a:t> </a:t>
            </a:r>
            <a:br>
              <a:rPr lang="en-US" sz="2800" dirty="0">
                <a:latin typeface="Posterama"/>
                <a:cs typeface="Calibri"/>
              </a:rPr>
            </a:br>
            <a:r>
              <a:rPr lang="en-US" sz="2800" dirty="0" err="1">
                <a:latin typeface="Posterama"/>
                <a:cs typeface="Calibri"/>
              </a:rPr>
              <a:t>производство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рубашек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из</a:t>
            </a:r>
            <a:r>
              <a:rPr lang="en-US" sz="2800" dirty="0">
                <a:latin typeface="Posterama"/>
                <a:cs typeface="Calibri"/>
              </a:rPr>
              <a:t> </a:t>
            </a:r>
            <a:br>
              <a:rPr lang="en-US" sz="2800" dirty="0">
                <a:latin typeface="Posterama"/>
              </a:rPr>
            </a:br>
            <a:r>
              <a:rPr lang="en-US" sz="2800" dirty="0" err="1">
                <a:latin typeface="Posterama"/>
                <a:cs typeface="Calibri"/>
              </a:rPr>
              <a:t>эко-материалов</a:t>
            </a:r>
            <a:r>
              <a:rPr lang="en-US" sz="2800" dirty="0">
                <a:latin typeface="Posterama"/>
                <a:cs typeface="Calibri"/>
              </a:rPr>
              <a:t> - </a:t>
            </a:r>
            <a:r>
              <a:rPr lang="en-US" sz="2800" dirty="0" err="1">
                <a:latin typeface="Posterama"/>
                <a:cs typeface="Calibri"/>
              </a:rPr>
              <a:t>конопли</a:t>
            </a:r>
            <a:r>
              <a:rPr lang="en-US" sz="2800" dirty="0">
                <a:latin typeface="Posterama"/>
                <a:cs typeface="Calibri"/>
              </a:rPr>
              <a:t> и </a:t>
            </a:r>
            <a:r>
              <a:rPr lang="en-US" sz="2800" dirty="0" err="1">
                <a:latin typeface="Posterama"/>
                <a:cs typeface="Calibri"/>
              </a:rPr>
              <a:t>льна</a:t>
            </a:r>
            <a:r>
              <a:rPr lang="en-US" sz="2800" dirty="0">
                <a:latin typeface="Posterama"/>
                <a:cs typeface="Calibri"/>
              </a:rPr>
              <a:t>. </a:t>
            </a:r>
            <a:br>
              <a:rPr lang="en-US" sz="2800" dirty="0">
                <a:latin typeface="Posterama"/>
                <a:cs typeface="Calibri"/>
              </a:rPr>
            </a:br>
            <a:r>
              <a:rPr lang="en-US" sz="2800" dirty="0" err="1">
                <a:latin typeface="Posterama"/>
                <a:cs typeface="Calibri"/>
              </a:rPr>
              <a:t>Рубашки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будут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отшиваться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по</a:t>
            </a:r>
            <a:r>
              <a:rPr lang="en-US" sz="2800" dirty="0">
                <a:latin typeface="Posterama"/>
                <a:cs typeface="Calibri"/>
              </a:rPr>
              <a:t> </a:t>
            </a:r>
            <a:br>
              <a:rPr lang="en-US" sz="2800" dirty="0">
                <a:latin typeface="Posterama"/>
              </a:rPr>
            </a:br>
            <a:r>
              <a:rPr lang="en-US" sz="2800" dirty="0" err="1">
                <a:latin typeface="Posterama"/>
                <a:cs typeface="Calibri"/>
              </a:rPr>
              <a:t>индивидуальным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размерам</a:t>
            </a:r>
            <a:r>
              <a:rPr lang="en-US" sz="2800" dirty="0">
                <a:latin typeface="Posterama"/>
                <a:cs typeface="Calibri"/>
              </a:rPr>
              <a:t> </a:t>
            </a:r>
            <a:r>
              <a:rPr lang="en-US" sz="2800" dirty="0" err="1">
                <a:latin typeface="Posterama"/>
                <a:cs typeface="Calibri"/>
              </a:rPr>
              <a:t>клиента</a:t>
            </a:r>
            <a:r>
              <a:rPr lang="en-US" sz="2800" dirty="0">
                <a:latin typeface="Posterama"/>
                <a:cs typeface="Calibri"/>
              </a:rPr>
              <a:t>, </a:t>
            </a:r>
            <a:br>
              <a:rPr lang="en-US" sz="2800" dirty="0">
                <a:latin typeface="Posterama"/>
                <a:cs typeface="Calibri"/>
              </a:rPr>
            </a:br>
            <a:r>
              <a:rPr lang="en-US" sz="2800" dirty="0" err="1">
                <a:latin typeface="Posterama"/>
                <a:cs typeface="Times New Roman"/>
              </a:rPr>
              <a:t>то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есть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будет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осуществляться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онлайн-примерка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вещи</a:t>
            </a:r>
            <a:r>
              <a:rPr lang="en-US" sz="2800" dirty="0">
                <a:latin typeface="Posterama"/>
                <a:cs typeface="Times New Roman"/>
              </a:rPr>
              <a:t> и </a:t>
            </a:r>
            <a:r>
              <a:rPr lang="en-US" sz="2800" dirty="0" err="1">
                <a:latin typeface="Posterama"/>
                <a:cs typeface="Times New Roman"/>
              </a:rPr>
              <a:t>заказ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ее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пошива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по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своим</a:t>
            </a:r>
            <a:r>
              <a:rPr lang="en-US" sz="2800" dirty="0">
                <a:latin typeface="Posterama"/>
                <a:cs typeface="Times New Roman"/>
              </a:rPr>
              <a:t> </a:t>
            </a:r>
            <a:r>
              <a:rPr lang="en-US" sz="2800" dirty="0" err="1">
                <a:latin typeface="Posterama"/>
                <a:cs typeface="Times New Roman"/>
              </a:rPr>
              <a:t>меркам</a:t>
            </a:r>
            <a:r>
              <a:rPr lang="en-US" sz="2800" dirty="0">
                <a:latin typeface="Posterama"/>
                <a:cs typeface="Times New Roman"/>
              </a:rPr>
              <a:t> (2D - </a:t>
            </a:r>
            <a:r>
              <a:rPr lang="en-US" sz="2800" dirty="0" err="1">
                <a:latin typeface="Posterama"/>
                <a:cs typeface="Times New Roman"/>
              </a:rPr>
              <a:t>бесплатно</a:t>
            </a:r>
            <a:r>
              <a:rPr lang="en-US" sz="2800" dirty="0">
                <a:latin typeface="Posterama"/>
                <a:cs typeface="Times New Roman"/>
              </a:rPr>
              <a:t>, 3D - в pro-</a:t>
            </a:r>
            <a:r>
              <a:rPr lang="en-US" sz="2800" dirty="0" err="1">
                <a:latin typeface="Posterama"/>
                <a:cs typeface="Times New Roman"/>
              </a:rPr>
              <a:t>аккаунте</a:t>
            </a:r>
            <a:r>
              <a:rPr lang="en-US" sz="2800" dirty="0">
                <a:latin typeface="Posterama"/>
                <a:cs typeface="Times New Roman"/>
              </a:rPr>
              <a:t>)</a:t>
            </a:r>
            <a:endParaRPr lang="ru-RU" sz="2800">
              <a:latin typeface="Posterama"/>
              <a:cs typeface="Calibri"/>
            </a:endParaRPr>
          </a:p>
          <a:p>
            <a:endParaRPr lang="ru-RU" sz="2800" dirty="0">
              <a:latin typeface="Posterama"/>
              <a:cs typeface="Posterama"/>
            </a:endParaRPr>
          </a:p>
        </p:txBody>
      </p:sp>
      <p:pic>
        <p:nvPicPr>
          <p:cNvPr id="4" name="Рисунок 3" descr="Изображение выглядит как человек, одежда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9E2EAA6F-79A1-A67D-A747-5EF9AF06A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55" y="1397096"/>
            <a:ext cx="3563471" cy="239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3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4B5F49-5045-4184-BB65-000ABE469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2A3955-38E9-4AFE-95D7-7FF66CD6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72946"/>
            <a:ext cx="6721522" cy="6785055"/>
          </a:xfrm>
          <a:custGeom>
            <a:avLst/>
            <a:gdLst>
              <a:gd name="connsiteX0" fmla="*/ 767991 w 6329420"/>
              <a:gd name="connsiteY0" fmla="*/ 731396 h 6389247"/>
              <a:gd name="connsiteX1" fmla="*/ 1299514 w 6329420"/>
              <a:gd name="connsiteY1" fmla="*/ 1262919 h 6389247"/>
              <a:gd name="connsiteX2" fmla="*/ 767991 w 6329420"/>
              <a:gd name="connsiteY2" fmla="*/ 1794442 h 6389247"/>
              <a:gd name="connsiteX3" fmla="*/ 236469 w 6329420"/>
              <a:gd name="connsiteY3" fmla="*/ 1262919 h 6389247"/>
              <a:gd name="connsiteX4" fmla="*/ 767991 w 6329420"/>
              <a:gd name="connsiteY4" fmla="*/ 731396 h 6389247"/>
              <a:gd name="connsiteX5" fmla="*/ 2926094 w 6329420"/>
              <a:gd name="connsiteY5" fmla="*/ 324026 h 6389247"/>
              <a:gd name="connsiteX6" fmla="*/ 3207855 w 6329420"/>
              <a:gd name="connsiteY6" fmla="*/ 605787 h 6389247"/>
              <a:gd name="connsiteX7" fmla="*/ 2926094 w 6329420"/>
              <a:gd name="connsiteY7" fmla="*/ 887548 h 6389247"/>
              <a:gd name="connsiteX8" fmla="*/ 2644333 w 6329420"/>
              <a:gd name="connsiteY8" fmla="*/ 605787 h 6389247"/>
              <a:gd name="connsiteX9" fmla="*/ 2926094 w 6329420"/>
              <a:gd name="connsiteY9" fmla="*/ 324026 h 6389247"/>
              <a:gd name="connsiteX10" fmla="*/ 5761439 w 6329420"/>
              <a:gd name="connsiteY10" fmla="*/ 17664 h 6389247"/>
              <a:gd name="connsiteX11" fmla="*/ 5784727 w 6329420"/>
              <a:gd name="connsiteY11" fmla="*/ 18309 h 6389247"/>
              <a:gd name="connsiteX12" fmla="*/ 6232947 w 6329420"/>
              <a:gd name="connsiteY12" fmla="*/ 102447 h 6389247"/>
              <a:gd name="connsiteX13" fmla="*/ 6329420 w 6329420"/>
              <a:gd name="connsiteY13" fmla="*/ 159335 h 6389247"/>
              <a:gd name="connsiteX14" fmla="*/ 6329420 w 6329420"/>
              <a:gd name="connsiteY14" fmla="*/ 6389247 h 6389247"/>
              <a:gd name="connsiteX15" fmla="*/ 3180387 w 6329420"/>
              <a:gd name="connsiteY15" fmla="*/ 6389247 h 6389247"/>
              <a:gd name="connsiteX16" fmla="*/ 2702967 w 6329420"/>
              <a:gd name="connsiteY16" fmla="*/ 6389247 h 6389247"/>
              <a:gd name="connsiteX17" fmla="*/ 1013739 w 6329420"/>
              <a:gd name="connsiteY17" fmla="*/ 6389247 h 6389247"/>
              <a:gd name="connsiteX18" fmla="*/ 1024183 w 6329420"/>
              <a:gd name="connsiteY18" fmla="*/ 6281366 h 6389247"/>
              <a:gd name="connsiteX19" fmla="*/ 903050 w 6329420"/>
              <a:gd name="connsiteY19" fmla="*/ 5588470 h 6389247"/>
              <a:gd name="connsiteX20" fmla="*/ 273230 w 6329420"/>
              <a:gd name="connsiteY20" fmla="*/ 5151559 h 6389247"/>
              <a:gd name="connsiteX21" fmla="*/ 40189 w 6329420"/>
              <a:gd name="connsiteY21" fmla="*/ 4431326 h 6389247"/>
              <a:gd name="connsiteX22" fmla="*/ 467268 w 6329420"/>
              <a:gd name="connsiteY22" fmla="*/ 3598198 h 6389247"/>
              <a:gd name="connsiteX23" fmla="*/ 3203 w 6329420"/>
              <a:gd name="connsiteY23" fmla="*/ 2797063 h 6389247"/>
              <a:gd name="connsiteX24" fmla="*/ 345913 w 6329420"/>
              <a:gd name="connsiteY24" fmla="*/ 2096653 h 6389247"/>
              <a:gd name="connsiteX25" fmla="*/ 1552774 w 6329420"/>
              <a:gd name="connsiteY25" fmla="*/ 2014542 h 6389247"/>
              <a:gd name="connsiteX26" fmla="*/ 1737708 w 6329420"/>
              <a:gd name="connsiteY26" fmla="*/ 1339596 h 6389247"/>
              <a:gd name="connsiteX27" fmla="*/ 1365343 w 6329420"/>
              <a:gd name="connsiteY27" fmla="*/ 604294 h 6389247"/>
              <a:gd name="connsiteX28" fmla="*/ 1784365 w 6329420"/>
              <a:gd name="connsiteY28" fmla="*/ 110735 h 6389247"/>
              <a:gd name="connsiteX29" fmla="*/ 1881062 w 6329420"/>
              <a:gd name="connsiteY29" fmla="*/ 100098 h 6389247"/>
              <a:gd name="connsiteX30" fmla="*/ 2326675 w 6329420"/>
              <a:gd name="connsiteY30" fmla="*/ 311301 h 6389247"/>
              <a:gd name="connsiteX31" fmla="*/ 2585018 w 6329420"/>
              <a:gd name="connsiteY31" fmla="*/ 1190279 h 6389247"/>
              <a:gd name="connsiteX32" fmla="*/ 2694528 w 6329420"/>
              <a:gd name="connsiteY32" fmla="*/ 1338063 h 6389247"/>
              <a:gd name="connsiteX33" fmla="*/ 2982926 w 6329420"/>
              <a:gd name="connsiteY33" fmla="*/ 1306959 h 6389247"/>
              <a:gd name="connsiteX34" fmla="*/ 3354163 w 6329420"/>
              <a:gd name="connsiteY34" fmla="*/ 881733 h 6389247"/>
              <a:gd name="connsiteX35" fmla="*/ 4299539 w 6329420"/>
              <a:gd name="connsiteY35" fmla="*/ 1304623 h 6389247"/>
              <a:gd name="connsiteX36" fmla="*/ 4625167 w 6329420"/>
              <a:gd name="connsiteY36" fmla="*/ 991486 h 6389247"/>
              <a:gd name="connsiteX37" fmla="*/ 4692533 w 6329420"/>
              <a:gd name="connsiteY37" fmla="*/ 854498 h 6389247"/>
              <a:gd name="connsiteX38" fmla="*/ 5607288 w 6329420"/>
              <a:gd name="connsiteY38" fmla="*/ 28863 h 6389247"/>
              <a:gd name="connsiteX39" fmla="*/ 5761439 w 6329420"/>
              <a:gd name="connsiteY39" fmla="*/ 17664 h 6389247"/>
              <a:gd name="connsiteX40" fmla="*/ 4156539 w 6329420"/>
              <a:gd name="connsiteY40" fmla="*/ 0 h 6389247"/>
              <a:gd name="connsiteX41" fmla="*/ 4663751 w 6329420"/>
              <a:gd name="connsiteY41" fmla="*/ 507212 h 6389247"/>
              <a:gd name="connsiteX42" fmla="*/ 4156539 w 6329420"/>
              <a:gd name="connsiteY42" fmla="*/ 1014424 h 6389247"/>
              <a:gd name="connsiteX43" fmla="*/ 3649327 w 6329420"/>
              <a:gd name="connsiteY43" fmla="*/ 507212 h 6389247"/>
              <a:gd name="connsiteX44" fmla="*/ 4156539 w 6329420"/>
              <a:gd name="connsiteY44" fmla="*/ 0 h 638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329420" h="6389247">
                <a:moveTo>
                  <a:pt x="767991" y="731396"/>
                </a:moveTo>
                <a:cubicBezTo>
                  <a:pt x="1061543" y="731396"/>
                  <a:pt x="1299514" y="969367"/>
                  <a:pt x="1299514" y="1262919"/>
                </a:cubicBezTo>
                <a:cubicBezTo>
                  <a:pt x="1299514" y="1556471"/>
                  <a:pt x="1061543" y="1794442"/>
                  <a:pt x="767991" y="1794442"/>
                </a:cubicBezTo>
                <a:cubicBezTo>
                  <a:pt x="474439" y="1794442"/>
                  <a:pt x="236469" y="1556471"/>
                  <a:pt x="236469" y="1262919"/>
                </a:cubicBezTo>
                <a:cubicBezTo>
                  <a:pt x="236469" y="969367"/>
                  <a:pt x="474439" y="731396"/>
                  <a:pt x="767991" y="731396"/>
                </a:cubicBezTo>
                <a:close/>
                <a:moveTo>
                  <a:pt x="2926094" y="324026"/>
                </a:moveTo>
                <a:cubicBezTo>
                  <a:pt x="3081706" y="324026"/>
                  <a:pt x="3207855" y="450175"/>
                  <a:pt x="3207855" y="605787"/>
                </a:cubicBezTo>
                <a:cubicBezTo>
                  <a:pt x="3207855" y="761399"/>
                  <a:pt x="3081706" y="887548"/>
                  <a:pt x="2926094" y="887548"/>
                </a:cubicBezTo>
                <a:cubicBezTo>
                  <a:pt x="2770482" y="887548"/>
                  <a:pt x="2644333" y="761399"/>
                  <a:pt x="2644333" y="605787"/>
                </a:cubicBezTo>
                <a:cubicBezTo>
                  <a:pt x="2644333" y="450175"/>
                  <a:pt x="2770482" y="324026"/>
                  <a:pt x="2926094" y="324026"/>
                </a:cubicBezTo>
                <a:close/>
                <a:moveTo>
                  <a:pt x="5761439" y="17664"/>
                </a:moveTo>
                <a:lnTo>
                  <a:pt x="5784727" y="18309"/>
                </a:lnTo>
                <a:cubicBezTo>
                  <a:pt x="5972924" y="25037"/>
                  <a:pt x="6119949" y="54449"/>
                  <a:pt x="6232947" y="102447"/>
                </a:cubicBezTo>
                <a:lnTo>
                  <a:pt x="6329420" y="159335"/>
                </a:lnTo>
                <a:lnTo>
                  <a:pt x="6329420" y="6389247"/>
                </a:lnTo>
                <a:lnTo>
                  <a:pt x="3180387" y="6389247"/>
                </a:lnTo>
                <a:lnTo>
                  <a:pt x="2702967" y="6389247"/>
                </a:lnTo>
                <a:lnTo>
                  <a:pt x="1013739" y="6389247"/>
                </a:lnTo>
                <a:lnTo>
                  <a:pt x="1024183" y="6281366"/>
                </a:lnTo>
                <a:cubicBezTo>
                  <a:pt x="1049848" y="6046008"/>
                  <a:pt x="1072512" y="5801284"/>
                  <a:pt x="903050" y="5588470"/>
                </a:cubicBezTo>
                <a:cubicBezTo>
                  <a:pt x="704901" y="5339877"/>
                  <a:pt x="494907" y="5451483"/>
                  <a:pt x="273230" y="5151559"/>
                </a:cubicBezTo>
                <a:cubicBezTo>
                  <a:pt x="109328" y="4929882"/>
                  <a:pt x="-26532" y="4726254"/>
                  <a:pt x="40189" y="4431326"/>
                </a:cubicBezTo>
                <a:cubicBezTo>
                  <a:pt x="129472" y="4036881"/>
                  <a:pt x="470813" y="3882974"/>
                  <a:pt x="467268" y="3598198"/>
                </a:cubicBezTo>
                <a:cubicBezTo>
                  <a:pt x="463239" y="3255890"/>
                  <a:pt x="44217" y="3187318"/>
                  <a:pt x="3203" y="2797063"/>
                </a:cubicBezTo>
                <a:cubicBezTo>
                  <a:pt x="-23550" y="2542509"/>
                  <a:pt x="119641" y="2237671"/>
                  <a:pt x="345913" y="2096653"/>
                </a:cubicBezTo>
                <a:cubicBezTo>
                  <a:pt x="762919" y="1836457"/>
                  <a:pt x="1233029" y="2275545"/>
                  <a:pt x="1552774" y="2014542"/>
                </a:cubicBezTo>
                <a:cubicBezTo>
                  <a:pt x="1743751" y="1858617"/>
                  <a:pt x="1774856" y="1540160"/>
                  <a:pt x="1737708" y="1339596"/>
                </a:cubicBezTo>
                <a:cubicBezTo>
                  <a:pt x="1666877" y="957721"/>
                  <a:pt x="1353739" y="895190"/>
                  <a:pt x="1365343" y="604294"/>
                </a:cubicBezTo>
                <a:cubicBezTo>
                  <a:pt x="1373885" y="388094"/>
                  <a:pt x="1557287" y="161098"/>
                  <a:pt x="1784365" y="110735"/>
                </a:cubicBezTo>
                <a:cubicBezTo>
                  <a:pt x="1816113" y="103643"/>
                  <a:pt x="1848539" y="100098"/>
                  <a:pt x="1881062" y="100098"/>
                </a:cubicBezTo>
                <a:cubicBezTo>
                  <a:pt x="2100564" y="100098"/>
                  <a:pt x="2273329" y="261260"/>
                  <a:pt x="2326675" y="311301"/>
                </a:cubicBezTo>
                <a:cubicBezTo>
                  <a:pt x="2579216" y="547161"/>
                  <a:pt x="2379374" y="836206"/>
                  <a:pt x="2585018" y="1190279"/>
                </a:cubicBezTo>
                <a:cubicBezTo>
                  <a:pt x="2616968" y="1242737"/>
                  <a:pt x="2653624" y="1292213"/>
                  <a:pt x="2694528" y="1338063"/>
                </a:cubicBezTo>
                <a:cubicBezTo>
                  <a:pt x="2775108" y="1429685"/>
                  <a:pt x="2925230" y="1413569"/>
                  <a:pt x="2982926" y="1306959"/>
                </a:cubicBezTo>
                <a:cubicBezTo>
                  <a:pt x="3078253" y="1130728"/>
                  <a:pt x="3169390" y="933143"/>
                  <a:pt x="3354163" y="881733"/>
                </a:cubicBezTo>
                <a:cubicBezTo>
                  <a:pt x="3713394" y="781733"/>
                  <a:pt x="3927255" y="1375615"/>
                  <a:pt x="4299539" y="1304623"/>
                </a:cubicBezTo>
                <a:cubicBezTo>
                  <a:pt x="4454094" y="1275131"/>
                  <a:pt x="4543700" y="1148457"/>
                  <a:pt x="4625167" y="991486"/>
                </a:cubicBezTo>
                <a:cubicBezTo>
                  <a:pt x="4647810" y="947730"/>
                  <a:pt x="4669890" y="901637"/>
                  <a:pt x="4692533" y="854498"/>
                </a:cubicBezTo>
                <a:cubicBezTo>
                  <a:pt x="4762477" y="605422"/>
                  <a:pt x="4865621" y="105095"/>
                  <a:pt x="5607288" y="28863"/>
                </a:cubicBezTo>
                <a:cubicBezTo>
                  <a:pt x="5658191" y="20163"/>
                  <a:pt x="5709812" y="16455"/>
                  <a:pt x="5761439" y="17664"/>
                </a:cubicBezTo>
                <a:close/>
                <a:moveTo>
                  <a:pt x="4156539" y="0"/>
                </a:moveTo>
                <a:cubicBezTo>
                  <a:pt x="4436664" y="0"/>
                  <a:pt x="4663751" y="227087"/>
                  <a:pt x="4663751" y="507212"/>
                </a:cubicBezTo>
                <a:cubicBezTo>
                  <a:pt x="4663751" y="787337"/>
                  <a:pt x="4436664" y="1014424"/>
                  <a:pt x="4156539" y="1014424"/>
                </a:cubicBezTo>
                <a:cubicBezTo>
                  <a:pt x="3876414" y="1014424"/>
                  <a:pt x="3649327" y="787337"/>
                  <a:pt x="3649327" y="507212"/>
                </a:cubicBezTo>
                <a:cubicBezTo>
                  <a:pt x="3649327" y="227087"/>
                  <a:pt x="3876414" y="0"/>
                  <a:pt x="41565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58ECC-5FFB-F90A-3342-31603517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9992" y="552782"/>
            <a:ext cx="4628133" cy="1154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/>
              <a:t>Проблема</a:t>
            </a:r>
            <a:endParaRPr lang="ru-RU" dirty="0" err="1">
              <a:ea typeface="+mj-ea"/>
              <a:cs typeface="+mj-cs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AA787C-B826-D093-79E3-731B5DE6F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0462" y="2283138"/>
            <a:ext cx="5793793" cy="31747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028700" indent="-342900">
              <a:buFont typeface="Wingdings" panose="020B0504020202020204" pitchFamily="34" charset="0"/>
              <a:buChar char="ü"/>
            </a:pPr>
            <a:r>
              <a:rPr lang="en-US" sz="2400" dirty="0" err="1">
                <a:latin typeface="Posterama"/>
                <a:cs typeface="Posterama"/>
              </a:rPr>
              <a:t>потребителей</a:t>
            </a:r>
            <a:r>
              <a:rPr lang="en-US" sz="2400" dirty="0">
                <a:latin typeface="Posterama"/>
                <a:cs typeface="Posterama"/>
              </a:rPr>
              <a:t>, </a:t>
            </a:r>
            <a:r>
              <a:rPr lang="en-US" sz="2400" dirty="0" err="1">
                <a:latin typeface="Posterama"/>
                <a:cs typeface="Posterama"/>
              </a:rPr>
              <a:t>проявляющих</a:t>
            </a:r>
            <a:br>
              <a:rPr lang="en-US" dirty="0"/>
            </a:br>
            <a:r>
              <a:rPr lang="en-US" sz="2400" b="1" dirty="0" err="1">
                <a:latin typeface="Posterama"/>
                <a:cs typeface="Posterama"/>
              </a:rPr>
              <a:t>аллергические</a:t>
            </a:r>
            <a:r>
              <a:rPr lang="en-US" sz="2400" b="1" dirty="0">
                <a:latin typeface="Posterama"/>
                <a:cs typeface="Posterama"/>
              </a:rPr>
              <a:t> </a:t>
            </a:r>
            <a:r>
              <a:rPr lang="en-US" sz="2400" b="1" dirty="0" err="1">
                <a:latin typeface="Posterama"/>
                <a:cs typeface="Posterama"/>
              </a:rPr>
              <a:t>реакции</a:t>
            </a:r>
            <a:r>
              <a:rPr lang="en-US" sz="2400" b="1" dirty="0">
                <a:latin typeface="Posterama"/>
                <a:cs typeface="Posterama"/>
              </a:rPr>
              <a:t> </a:t>
            </a:r>
            <a:br>
              <a:rPr lang="en-US" sz="2400" b="1" dirty="0">
                <a:latin typeface="Posterama"/>
                <a:cs typeface="Posterama"/>
              </a:rPr>
            </a:br>
            <a:r>
              <a:rPr lang="en-US" sz="2400" b="1" dirty="0" err="1">
                <a:latin typeface="Posterama"/>
                <a:cs typeface="Posterama"/>
              </a:rPr>
              <a:t>на</a:t>
            </a:r>
            <a:r>
              <a:rPr lang="en-US" sz="2400" b="1" dirty="0">
                <a:latin typeface="Posterama"/>
                <a:cs typeface="Posterama"/>
              </a:rPr>
              <a:t> </a:t>
            </a:r>
            <a:r>
              <a:rPr lang="en-US" sz="2400" b="1" dirty="0" err="1">
                <a:latin typeface="Posterama"/>
                <a:cs typeface="Posterama"/>
              </a:rPr>
              <a:t>одежду</a:t>
            </a:r>
            <a:r>
              <a:rPr lang="en-US" sz="2400" dirty="0">
                <a:latin typeface="Posterama"/>
                <a:cs typeface="Posterama"/>
              </a:rPr>
              <a:t> </a:t>
            </a:r>
            <a:r>
              <a:rPr lang="en-US" sz="2400" dirty="0" err="1">
                <a:latin typeface="Posterama"/>
                <a:cs typeface="Posterama"/>
              </a:rPr>
              <a:t>из</a:t>
            </a:r>
            <a:r>
              <a:rPr lang="en-US" sz="2400" dirty="0">
                <a:latin typeface="Posterama"/>
                <a:cs typeface="Posterama"/>
              </a:rPr>
              <a:t> </a:t>
            </a:r>
            <a:r>
              <a:rPr lang="en-US" sz="2400" dirty="0" err="1">
                <a:latin typeface="Posterama"/>
                <a:cs typeface="Posterama"/>
              </a:rPr>
              <a:t>тканей</a:t>
            </a:r>
            <a:r>
              <a:rPr lang="en-US" sz="2400" dirty="0">
                <a:latin typeface="Posterama"/>
                <a:cs typeface="Posterama"/>
              </a:rPr>
              <a:t> </a:t>
            </a:r>
            <a:r>
              <a:rPr lang="en-US" sz="2400" dirty="0" err="1">
                <a:latin typeface="Posterama"/>
                <a:cs typeface="Posterama"/>
              </a:rPr>
              <a:t>из</a:t>
            </a:r>
            <a:r>
              <a:rPr lang="en-US" sz="2400" dirty="0">
                <a:latin typeface="Posterama"/>
                <a:cs typeface="Posterama"/>
              </a:rPr>
              <a:t> </a:t>
            </a:r>
            <a:br>
              <a:rPr lang="en-US" sz="2400" dirty="0">
                <a:latin typeface="Posterama"/>
              </a:rPr>
            </a:br>
            <a:r>
              <a:rPr lang="en-US" sz="2400" dirty="0" err="1">
                <a:latin typeface="Posterama"/>
                <a:cs typeface="Posterama"/>
              </a:rPr>
              <a:t>синтетических</a:t>
            </a:r>
            <a:r>
              <a:rPr lang="en-US" sz="2400" dirty="0">
                <a:latin typeface="Posterama"/>
                <a:cs typeface="Posterama"/>
              </a:rPr>
              <a:t> </a:t>
            </a:r>
            <a:r>
              <a:rPr lang="en-US" sz="2400" dirty="0" err="1">
                <a:latin typeface="Posterama"/>
                <a:cs typeface="Posterama"/>
              </a:rPr>
              <a:t>волокон</a:t>
            </a:r>
            <a:endParaRPr lang="en-US" sz="2400" dirty="0">
              <a:latin typeface="Posterama"/>
              <a:cs typeface="Posterama"/>
            </a:endParaRPr>
          </a:p>
          <a:p>
            <a:pPr marL="1028700" indent="-342900">
              <a:buFont typeface="Wingdings" panose="020B0504020202020204" pitchFamily="34" charset="0"/>
              <a:buChar char="ü"/>
            </a:pPr>
            <a:r>
              <a:rPr lang="en-US" sz="2400" dirty="0" err="1">
                <a:latin typeface="Posterama"/>
                <a:cs typeface="Posterama"/>
              </a:rPr>
              <a:t>клиентов</a:t>
            </a:r>
            <a:r>
              <a:rPr lang="en-US" sz="2400" dirty="0">
                <a:latin typeface="Posterama"/>
                <a:cs typeface="Posterama"/>
              </a:rPr>
              <a:t> с </a:t>
            </a:r>
            <a:r>
              <a:rPr lang="en-US" sz="2400" b="1" dirty="0" err="1">
                <a:latin typeface="Posterama"/>
                <a:cs typeface="Posterama"/>
              </a:rPr>
              <a:t>нестандартной</a:t>
            </a:r>
            <a:r>
              <a:rPr lang="en-US" sz="2400" b="1" dirty="0">
                <a:latin typeface="Posterama"/>
                <a:cs typeface="Posterama"/>
              </a:rPr>
              <a:t> </a:t>
            </a:r>
            <a:br>
              <a:rPr lang="en-US" sz="2400" b="1" dirty="0">
                <a:latin typeface="Posterama"/>
                <a:cs typeface="Posterama"/>
              </a:rPr>
            </a:br>
            <a:r>
              <a:rPr lang="en-US" sz="2400" b="1" dirty="0" err="1">
                <a:latin typeface="Posterama"/>
                <a:cs typeface="Posterama"/>
              </a:rPr>
              <a:t>фигурой</a:t>
            </a:r>
            <a:endParaRPr lang="en-US" sz="2400" dirty="0" err="1">
              <a:latin typeface="Posterama"/>
              <a:cs typeface="Posterama"/>
            </a:endParaRPr>
          </a:p>
          <a:p>
            <a:pPr marL="1028700" indent="-342900">
              <a:buFont typeface="Wingdings" panose="020B0504020202020204" pitchFamily="34" charset="0"/>
              <a:buChar char="ü"/>
            </a:pPr>
            <a:r>
              <a:rPr lang="en-US" sz="2400" b="1" dirty="0" err="1">
                <a:latin typeface="Posterama"/>
                <a:cs typeface="Posterama"/>
              </a:rPr>
              <a:t>утилизации</a:t>
            </a:r>
            <a:r>
              <a:rPr lang="en-US" sz="2400" dirty="0">
                <a:latin typeface="Posterama"/>
                <a:cs typeface="Posterama"/>
              </a:rPr>
              <a:t> </a:t>
            </a:r>
            <a:r>
              <a:rPr lang="en-US" sz="2400" dirty="0" err="1">
                <a:latin typeface="Posterama"/>
                <a:cs typeface="Posterama"/>
              </a:rPr>
              <a:t>отходов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940FF7E-0EB2-63BE-5136-9DF2C6C13C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993" y="3915777"/>
            <a:ext cx="3267754" cy="29427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8B3420-B33E-401D-E70D-8B1E29AAB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400" y="1507806"/>
            <a:ext cx="3732852" cy="276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3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A612A-5C90-D31B-28C5-A0A6439E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597" y="338445"/>
            <a:ext cx="2803576" cy="740362"/>
          </a:xfrm>
        </p:spPr>
        <p:txBody>
          <a:bodyPr>
            <a:noAutofit/>
          </a:bodyPr>
          <a:lstStyle/>
          <a:p>
            <a:r>
              <a:rPr lang="ru-RU" sz="4400" b="1" dirty="0">
                <a:cs typeface="Posterama"/>
              </a:rPr>
              <a:t>Решение</a:t>
            </a:r>
            <a:endParaRPr lang="ru-RU" sz="4400" b="1">
              <a:cs typeface="Posterama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040D3A-C4A2-B7F8-3B3D-320EEF834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039" y="249382"/>
            <a:ext cx="5483352" cy="32204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Решением является создание </a:t>
            </a:r>
            <a:r>
              <a:rPr lang="ru-RU" dirty="0" err="1"/>
              <a:t>иразвитие</a:t>
            </a:r>
            <a:r>
              <a:rPr lang="ru-RU" dirty="0"/>
              <a:t> платформы, с помощью которой будет осуществляться онлайн-примерка </a:t>
            </a:r>
            <a:br>
              <a:rPr lang="ru-RU" dirty="0"/>
            </a:br>
            <a:r>
              <a:rPr lang="ru-RU" dirty="0"/>
              <a:t>вещи и заказ ее пошива по своим меркам. 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1D056F-C4E9-2D74-1FC7-2DDCFF72A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4311" y="3973235"/>
            <a:ext cx="5109367" cy="26436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400" dirty="0">
                <a:ea typeface="+mn-lt"/>
                <a:cs typeface="+mn-lt"/>
              </a:rPr>
              <a:t>Решением также является </a:t>
            </a:r>
            <a:br>
              <a:rPr lang="ru-RU" sz="2400" dirty="0">
                <a:ea typeface="+mn-lt"/>
                <a:cs typeface="+mn-lt"/>
              </a:rPr>
            </a:br>
            <a:r>
              <a:rPr lang="ru-RU" sz="2400" dirty="0">
                <a:ea typeface="+mn-lt"/>
                <a:cs typeface="+mn-lt"/>
              </a:rPr>
              <a:t>использование для пошива </a:t>
            </a:r>
            <a:br>
              <a:rPr lang="ru-RU" sz="2400" dirty="0">
                <a:ea typeface="+mn-lt"/>
                <a:cs typeface="+mn-lt"/>
              </a:rPr>
            </a:br>
            <a:r>
              <a:rPr lang="ru-RU" sz="2400" dirty="0">
                <a:ea typeface="+mn-lt"/>
                <a:cs typeface="+mn-lt"/>
              </a:rPr>
              <a:t>эко-рубашек тканей из тонкой </a:t>
            </a:r>
            <a:br>
              <a:rPr lang="ru-RU" sz="2400" dirty="0">
                <a:ea typeface="+mn-lt"/>
                <a:cs typeface="+mn-lt"/>
              </a:rPr>
            </a:br>
            <a:r>
              <a:rPr lang="ru-RU" sz="2400" dirty="0">
                <a:ea typeface="+mn-lt"/>
                <a:cs typeface="+mn-lt"/>
              </a:rPr>
              <a:t>смесовой пряжи, полученной </a:t>
            </a:r>
            <a:r>
              <a:rPr lang="ru-RU" sz="2400" dirty="0" err="1">
                <a:ea typeface="+mn-lt"/>
                <a:cs typeface="+mn-lt"/>
              </a:rPr>
              <a:t>сприменением</a:t>
            </a:r>
            <a:r>
              <a:rPr lang="ru-RU" sz="2400" dirty="0">
                <a:ea typeface="+mn-lt"/>
                <a:cs typeface="+mn-lt"/>
              </a:rPr>
              <a:t> передовой </a:t>
            </a:r>
            <a:br>
              <a:rPr lang="ru-RU" sz="2400" dirty="0">
                <a:ea typeface="+mn-lt"/>
                <a:cs typeface="+mn-lt"/>
              </a:rPr>
            </a:br>
            <a:r>
              <a:rPr lang="ru-RU" sz="2400" dirty="0">
                <a:ea typeface="+mn-lt"/>
                <a:cs typeface="+mn-lt"/>
              </a:rPr>
              <a:t>технологии изготовления волокна.</a:t>
            </a:r>
          </a:p>
          <a:p>
            <a:endParaRPr lang="ru-RU" dirty="0"/>
          </a:p>
        </p:txBody>
      </p:sp>
      <p:pic>
        <p:nvPicPr>
          <p:cNvPr id="5" name="Рисунок 4" descr="Изображение выглядит как коричневый, в помещении, пол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F1DE591A-69FE-9BAC-3584-4DC744055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50" y="1554940"/>
            <a:ext cx="3572494" cy="2184534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одежда, человек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067C719F-5F69-2718-0E17-EA2461302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491" y="3645575"/>
            <a:ext cx="4603667" cy="26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2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Background Fill">
            <a:extLst>
              <a:ext uri="{FF2B5EF4-FFF2-40B4-BE49-F238E27FC236}">
                <a16:creationId xmlns:a16="http://schemas.microsoft.com/office/drawing/2014/main" id="{31BC8F63-97F8-423D-89DA-297A1A408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AB87D-2851-4F58-8AE4-FCF1D7413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96CFDFE-8E78-4E0B-8719-596F3ACB9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56630" y="4160168"/>
            <a:ext cx="2832322" cy="2697833"/>
          </a:xfrm>
          <a:custGeom>
            <a:avLst/>
            <a:gdLst>
              <a:gd name="connsiteX0" fmla="*/ 638993 w 2832322"/>
              <a:gd name="connsiteY0" fmla="*/ 1429605 h 2697833"/>
              <a:gd name="connsiteX1" fmla="*/ 798503 w 2832322"/>
              <a:gd name="connsiteY1" fmla="*/ 1509001 h 2697833"/>
              <a:gd name="connsiteX2" fmla="*/ 739507 w 2832322"/>
              <a:gd name="connsiteY2" fmla="*/ 1729178 h 2697833"/>
              <a:gd name="connsiteX3" fmla="*/ 519329 w 2832322"/>
              <a:gd name="connsiteY3" fmla="*/ 1670181 h 2697833"/>
              <a:gd name="connsiteX4" fmla="*/ 578327 w 2832322"/>
              <a:gd name="connsiteY4" fmla="*/ 1450005 h 2697833"/>
              <a:gd name="connsiteX5" fmla="*/ 638993 w 2832322"/>
              <a:gd name="connsiteY5" fmla="*/ 1429605 h 2697833"/>
              <a:gd name="connsiteX6" fmla="*/ 1252193 w 2832322"/>
              <a:gd name="connsiteY6" fmla="*/ 835524 h 2697833"/>
              <a:gd name="connsiteX7" fmla="*/ 1511699 w 2832322"/>
              <a:gd name="connsiteY7" fmla="*/ 997686 h 2697833"/>
              <a:gd name="connsiteX8" fmla="*/ 1392436 w 2832322"/>
              <a:gd name="connsiteY8" fmla="*/ 1442788 h 2697833"/>
              <a:gd name="connsiteX9" fmla="*/ 947333 w 2832322"/>
              <a:gd name="connsiteY9" fmla="*/ 1323523 h 2697833"/>
              <a:gd name="connsiteX10" fmla="*/ 1066598 w 2832322"/>
              <a:gd name="connsiteY10" fmla="*/ 878421 h 2697833"/>
              <a:gd name="connsiteX11" fmla="*/ 1252193 w 2832322"/>
              <a:gd name="connsiteY11" fmla="*/ 835524 h 2697833"/>
              <a:gd name="connsiteX12" fmla="*/ 2832322 w 2832322"/>
              <a:gd name="connsiteY12" fmla="*/ 0 h 2697833"/>
              <a:gd name="connsiteX13" fmla="*/ 2832322 w 2832322"/>
              <a:gd name="connsiteY13" fmla="*/ 2697833 h 2697833"/>
              <a:gd name="connsiteX14" fmla="*/ 0 w 2832322"/>
              <a:gd name="connsiteY14" fmla="*/ 2697833 h 2697833"/>
              <a:gd name="connsiteX15" fmla="*/ 12966 w 2832322"/>
              <a:gd name="connsiteY15" fmla="*/ 2631781 h 2697833"/>
              <a:gd name="connsiteX16" fmla="*/ 1052443 w 2832322"/>
              <a:gd name="connsiteY16" fmla="*/ 1806313 h 2697833"/>
              <a:gd name="connsiteX17" fmla="*/ 1721430 w 2832322"/>
              <a:gd name="connsiteY17" fmla="*/ 1489397 h 2697833"/>
              <a:gd name="connsiteX18" fmla="*/ 2115839 w 2832322"/>
              <a:gd name="connsiteY18" fmla="*/ 696540 h 2697833"/>
              <a:gd name="connsiteX19" fmla="*/ 2590689 w 2832322"/>
              <a:gd name="connsiteY19" fmla="*/ 99461 h 2697833"/>
              <a:gd name="connsiteX20" fmla="*/ 2730434 w 2832322"/>
              <a:gd name="connsiteY20" fmla="*/ 32840 h 269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32322" h="2697833">
                <a:moveTo>
                  <a:pt x="638993" y="1429605"/>
                </a:moveTo>
                <a:cubicBezTo>
                  <a:pt x="701328" y="1421871"/>
                  <a:pt x="765121" y="1451183"/>
                  <a:pt x="798503" y="1509001"/>
                </a:cubicBezTo>
                <a:cubicBezTo>
                  <a:pt x="843012" y="1586093"/>
                  <a:pt x="816599" y="1684670"/>
                  <a:pt x="739507" y="1729178"/>
                </a:cubicBezTo>
                <a:cubicBezTo>
                  <a:pt x="662415" y="1773688"/>
                  <a:pt x="563838" y="1747275"/>
                  <a:pt x="519329" y="1670181"/>
                </a:cubicBezTo>
                <a:cubicBezTo>
                  <a:pt x="474820" y="1593091"/>
                  <a:pt x="501234" y="1494514"/>
                  <a:pt x="578327" y="1450005"/>
                </a:cubicBezTo>
                <a:cubicBezTo>
                  <a:pt x="597599" y="1438878"/>
                  <a:pt x="618215" y="1432183"/>
                  <a:pt x="638993" y="1429605"/>
                </a:cubicBezTo>
                <a:close/>
                <a:moveTo>
                  <a:pt x="1252193" y="835524"/>
                </a:moveTo>
                <a:cubicBezTo>
                  <a:pt x="1356532" y="842898"/>
                  <a:pt x="1455464" y="900282"/>
                  <a:pt x="1511699" y="997686"/>
                </a:cubicBezTo>
                <a:cubicBezTo>
                  <a:pt x="1601677" y="1153532"/>
                  <a:pt x="1548280" y="1352810"/>
                  <a:pt x="1392436" y="1442788"/>
                </a:cubicBezTo>
                <a:cubicBezTo>
                  <a:pt x="1236589" y="1532766"/>
                  <a:pt x="1037311" y="1479369"/>
                  <a:pt x="947333" y="1323523"/>
                </a:cubicBezTo>
                <a:cubicBezTo>
                  <a:pt x="857356" y="1167678"/>
                  <a:pt x="910753" y="968399"/>
                  <a:pt x="1066598" y="878421"/>
                </a:cubicBezTo>
                <a:cubicBezTo>
                  <a:pt x="1125040" y="844680"/>
                  <a:pt x="1189590" y="831101"/>
                  <a:pt x="1252193" y="835524"/>
                </a:cubicBezTo>
                <a:close/>
                <a:moveTo>
                  <a:pt x="2832322" y="0"/>
                </a:moveTo>
                <a:lnTo>
                  <a:pt x="2832322" y="2697833"/>
                </a:lnTo>
                <a:lnTo>
                  <a:pt x="0" y="2697833"/>
                </a:lnTo>
                <a:lnTo>
                  <a:pt x="12966" y="2631781"/>
                </a:lnTo>
                <a:cubicBezTo>
                  <a:pt x="140000" y="2184738"/>
                  <a:pt x="505773" y="1908362"/>
                  <a:pt x="1052443" y="1806313"/>
                </a:cubicBezTo>
                <a:cubicBezTo>
                  <a:pt x="1303109" y="1759472"/>
                  <a:pt x="1574698" y="1718763"/>
                  <a:pt x="1721430" y="1489397"/>
                </a:cubicBezTo>
                <a:cubicBezTo>
                  <a:pt x="1879597" y="1241842"/>
                  <a:pt x="2005704" y="970478"/>
                  <a:pt x="2115839" y="696540"/>
                </a:cubicBezTo>
                <a:cubicBezTo>
                  <a:pt x="2216937" y="444582"/>
                  <a:pt x="2354076" y="231931"/>
                  <a:pt x="2590689" y="99461"/>
                </a:cubicBezTo>
                <a:cubicBezTo>
                  <a:pt x="2637069" y="73498"/>
                  <a:pt x="2683655" y="51402"/>
                  <a:pt x="2730434" y="32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4D790-D7A9-9FF2-034F-1EE55E98F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512" y="170901"/>
            <a:ext cx="7101041" cy="73237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b="1" err="1">
                <a:cs typeface="Posterama"/>
              </a:rPr>
              <a:t>Бизнес-модель</a:t>
            </a:r>
            <a:endParaRPr lang="en-US" b="1">
              <a:cs typeface="Posterama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032AB64-DB36-65DA-A36F-C2993CAAE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54408"/>
              </p:ext>
            </p:extLst>
          </p:nvPr>
        </p:nvGraphicFramePr>
        <p:xfrm>
          <a:off x="275053" y="1138924"/>
          <a:ext cx="11739143" cy="5632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3311">
                  <a:extLst>
                    <a:ext uri="{9D8B030D-6E8A-4147-A177-3AD203B41FA5}">
                      <a16:colId xmlns:a16="http://schemas.microsoft.com/office/drawing/2014/main" val="3742227589"/>
                    </a:ext>
                  </a:extLst>
                </a:gridCol>
                <a:gridCol w="6815832">
                  <a:extLst>
                    <a:ext uri="{9D8B030D-6E8A-4147-A177-3AD203B41FA5}">
                      <a16:colId xmlns:a16="http://schemas.microsoft.com/office/drawing/2014/main" val="3111217061"/>
                    </a:ext>
                  </a:extLst>
                </a:gridCol>
              </a:tblGrid>
              <a:tr h="746742">
                <a:tc>
                  <a:txBody>
                    <a:bodyPr/>
                    <a:lstStyle/>
                    <a:p>
                      <a:pPr fontAlgn="base"/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  <a:t>Отношения с клиентами</a:t>
                      </a:r>
                      <a:b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endParaRPr lang="ru-RU" sz="2800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  <a:t>Сегменты клиентов</a:t>
                      </a:r>
                      <a:b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endParaRPr lang="ru-RU" sz="2800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272152"/>
                  </a:ext>
                </a:extLst>
              </a:tr>
              <a:tr h="906758"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Posterama"/>
                        </a:rPr>
                        <a:t>Онлайн-заказ</a:t>
                      </a: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r>
                        <a:rPr lang="ru-RU" sz="1600" dirty="0">
                          <a:effectLst/>
                          <a:latin typeface="Posterama"/>
                        </a:rPr>
                        <a:t>Техподдержка</a:t>
                      </a: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fontAlgn="base"/>
                      <a:r>
                        <a:rPr lang="af-ZA" sz="1600" dirty="0">
                          <a:effectLst/>
                          <a:latin typeface="Posterama"/>
                        </a:rPr>
                        <a:t>B2C</a:t>
                      </a:r>
                      <a:br>
                        <a:rPr lang="af-ZA" sz="1600" dirty="0">
                          <a:effectLst/>
                          <a:latin typeface="Posterama"/>
                        </a:rPr>
                      </a:br>
                      <a:r>
                        <a:rPr lang="ru-RU" sz="1600" b="1" dirty="0">
                          <a:effectLst/>
                          <a:latin typeface="Posterama"/>
                        </a:rPr>
                        <a:t>Клиент с нестандартной фигурой </a:t>
                      </a:r>
                      <a:r>
                        <a:rPr lang="ru-RU" sz="1600" dirty="0">
                          <a:effectLst/>
                          <a:latin typeface="Posterama"/>
                        </a:rPr>
                        <a:t>хочет покупать вещи, которые хорошо подходят ему по размеру (под его фигуру), но не может, т.к. в масс-маркете стандартные лекала, индивидуальный пошив долго и дорого.</a:t>
                      </a: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r>
                        <a:rPr lang="af-ZA" sz="1600" dirty="0">
                          <a:effectLst/>
                          <a:latin typeface="Posterama"/>
                        </a:rPr>
                        <a:t>B2B</a:t>
                      </a:r>
                      <a:br>
                        <a:rPr lang="af-ZA" sz="1600" dirty="0">
                          <a:effectLst/>
                          <a:latin typeface="Posterama"/>
                        </a:rPr>
                      </a:br>
                      <a:r>
                        <a:rPr lang="ru-RU" sz="1600" b="1" dirty="0">
                          <a:effectLst/>
                          <a:latin typeface="Posterama"/>
                        </a:rPr>
                        <a:t>Производители одежды </a:t>
                      </a:r>
                      <a:r>
                        <a:rPr lang="ru-RU" sz="1600" dirty="0">
                          <a:effectLst/>
                          <a:latin typeface="Posterama"/>
                        </a:rPr>
                        <a:t>хотят, чтобы их одежда не лежала на складах и потом не шла на свалки, а вся раскупалась.</a:t>
                      </a: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53674"/>
                  </a:ext>
                </a:extLst>
              </a:tr>
              <a:tr h="977877">
                <a:tc>
                  <a:txBody>
                    <a:bodyPr/>
                    <a:lstStyle/>
                    <a:p>
                      <a:pPr fontAlgn="base"/>
                      <a:r>
                        <a:rPr lang="ru-RU" sz="2800" b="1" dirty="0">
                          <a:effectLst/>
                          <a:latin typeface="Posterama"/>
                        </a:rPr>
                        <a:t>Каналы</a:t>
                      </a:r>
                      <a:br>
                        <a:rPr lang="ru-RU" sz="1400" dirty="0">
                          <a:effectLst/>
                          <a:latin typeface="Posterama"/>
                        </a:rPr>
                      </a:br>
                      <a:endParaRPr lang="ru-RU" sz="1400">
                        <a:effectLst/>
                        <a:latin typeface="Posterama"/>
                      </a:endParaRP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90266"/>
                  </a:ext>
                </a:extLst>
              </a:tr>
              <a:tr h="1440142"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Posterama"/>
                        </a:rPr>
                        <a:t>Сайт</a:t>
                      </a: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r>
                        <a:rPr lang="ru-RU" sz="1600" dirty="0">
                          <a:effectLst/>
                          <a:latin typeface="Posterama"/>
                        </a:rPr>
                        <a:t>Соцсети</a:t>
                      </a: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r>
                        <a:rPr lang="ru-RU" sz="1600" dirty="0">
                          <a:effectLst/>
                          <a:latin typeface="Posterama"/>
                        </a:rPr>
                        <a:t>Реклама</a:t>
                      </a: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r>
                        <a:rPr lang="ru-RU" sz="1600" dirty="0">
                          <a:effectLst/>
                          <a:latin typeface="Posterama"/>
                        </a:rPr>
                        <a:t>Блогеры</a:t>
                      </a:r>
                      <a:endParaRPr lang="ru-RU" sz="1600">
                        <a:effectLst/>
                        <a:latin typeface="Posterama"/>
                      </a:endParaRP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61213"/>
                  </a:ext>
                </a:extLst>
              </a:tr>
              <a:tr h="705097">
                <a:tc gridSpan="2">
                  <a:txBody>
                    <a:bodyPr/>
                    <a:lstStyle/>
                    <a:p>
                      <a:pPr fontAlgn="base"/>
                      <a:r>
                        <a:rPr lang="ru-RU" sz="2800" b="1" dirty="0">
                          <a:effectLst/>
                          <a:latin typeface="Posterama"/>
                        </a:rPr>
                        <a:t>Потоки выручки</a:t>
                      </a:r>
                      <a:br>
                        <a:rPr lang="ru-RU" sz="1400" dirty="0">
                          <a:effectLst/>
                          <a:latin typeface="Posterama"/>
                        </a:rPr>
                      </a:br>
                      <a:endParaRPr lang="ru-RU" sz="1400">
                        <a:effectLst/>
                        <a:latin typeface="Posterama"/>
                      </a:endParaRP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989194"/>
                  </a:ext>
                </a:extLst>
              </a:tr>
              <a:tr h="675624">
                <a:tc gridSpan="2"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Posterama"/>
                        </a:rPr>
                        <a:t>- комиссия с продаж производителей одежды</a:t>
                      </a:r>
                      <a:br>
                        <a:rPr lang="ru-RU" sz="1600" dirty="0">
                          <a:effectLst/>
                          <a:latin typeface="Posterama"/>
                        </a:rPr>
                      </a:br>
                      <a:r>
                        <a:rPr lang="ru-RU" sz="1600" dirty="0">
                          <a:effectLst/>
                          <a:latin typeface="Posterama"/>
                        </a:rPr>
                        <a:t>- </a:t>
                      </a:r>
                      <a:r>
                        <a:rPr lang="af-ZA" sz="1600" dirty="0">
                          <a:effectLst/>
                          <a:latin typeface="Posterama"/>
                        </a:rPr>
                        <a:t>pro-</a:t>
                      </a:r>
                      <a:r>
                        <a:rPr lang="ru-RU" sz="1600" dirty="0">
                          <a:effectLst/>
                          <a:latin typeface="Posterama"/>
                        </a:rPr>
                        <a:t>аккаунты для клиентов (не просто мерки, а 3Д-автар)</a:t>
                      </a:r>
                      <a:endParaRPr lang="ru-RU" sz="1600">
                        <a:effectLst/>
                        <a:latin typeface="Posterama"/>
                      </a:endParaRPr>
                    </a:p>
                  </a:txBody>
                  <a:tcPr marL="69528" marR="69528" marT="34764" marB="3476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61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541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247BB2-C325-AD4D-50F2-3F7FEC7A8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499421"/>
              </p:ext>
            </p:extLst>
          </p:nvPr>
        </p:nvGraphicFramePr>
        <p:xfrm>
          <a:off x="168233" y="108857"/>
          <a:ext cx="11827956" cy="6600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2652">
                  <a:extLst>
                    <a:ext uri="{9D8B030D-6E8A-4147-A177-3AD203B41FA5}">
                      <a16:colId xmlns:a16="http://schemas.microsoft.com/office/drawing/2014/main" val="3790337816"/>
                    </a:ext>
                  </a:extLst>
                </a:gridCol>
                <a:gridCol w="3942652">
                  <a:extLst>
                    <a:ext uri="{9D8B030D-6E8A-4147-A177-3AD203B41FA5}">
                      <a16:colId xmlns:a16="http://schemas.microsoft.com/office/drawing/2014/main" val="2639829677"/>
                    </a:ext>
                  </a:extLst>
                </a:gridCol>
                <a:gridCol w="3942652">
                  <a:extLst>
                    <a:ext uri="{9D8B030D-6E8A-4147-A177-3AD203B41FA5}">
                      <a16:colId xmlns:a16="http://schemas.microsoft.com/office/drawing/2014/main" val="2033246275"/>
                    </a:ext>
                  </a:extLst>
                </a:gridCol>
              </a:tblGrid>
              <a:tr h="636842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Основные партнеры</a:t>
                      </a:r>
                      <a:endParaRPr lang="ru-RU" b="1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Основные направления деятельности</a:t>
                      </a:r>
                      <a:endParaRPr lang="ru-RU" b="1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Предлагаемые преимущества</a:t>
                      </a:r>
                      <a:endParaRPr lang="ru-RU" b="1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466706"/>
                  </a:ext>
                </a:extLst>
              </a:tr>
              <a:tr h="1873060">
                <a:tc rowSpan="3">
                  <a:txBody>
                    <a:bodyPr/>
                    <a:lstStyle/>
                    <a:p>
                      <a:pPr algn="l" fontAlgn="base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Блогеры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Арендодатели серверов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Предприятия, производящие ткань</a:t>
                      </a:r>
                      <a:endParaRPr lang="ru-RU" b="0" i="0" dirty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 Создание и развитие платформы (маркетплейс заказа инд. пошива)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</a:t>
                      </a:r>
                      <a:r>
                        <a:rPr lang="ru-RU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Разрботка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 (корректировка) лекал по модели вещи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-Генерация 2Д / 3Д аватара для примерки одежды</a:t>
                      </a:r>
                      <a:endParaRPr lang="ru-RU" sz="1600" b="0" i="0" dirty="0">
                        <a:solidFill>
                          <a:srgbClr val="000000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l" fontAlgn="base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Онлайн-примерка вещи и заказ ее пошива по своим меркам (2Д - бесплатно, 3Д - в </a:t>
                      </a:r>
                      <a:r>
                        <a:rPr lang="af-Z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pro-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аккаунте)</a:t>
                      </a:r>
                      <a:endParaRPr lang="ru-RU" b="0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946041"/>
                  </a:ext>
                </a:extLst>
              </a:tr>
              <a:tr h="362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Основные ресурсы</a:t>
                      </a:r>
                      <a:endParaRPr lang="ru-RU" b="0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78761"/>
                  </a:ext>
                </a:extLst>
              </a:tr>
              <a:tr h="2360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 Материальные ресурсы: компьютеры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 Интеллектуальные ресурсы: технология, патенты, сайт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 Персонал: программисты, конструкторы-технологи одежды...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- Финансы: инвестиции на разработку и продвижение платформы</a:t>
                      </a:r>
                      <a:endParaRPr lang="ru-RU" b="0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54994"/>
                  </a:ext>
                </a:extLst>
              </a:tr>
              <a:tr h="649329">
                <a:tc gridSpan="3">
                  <a:txBody>
                    <a:bodyPr/>
                    <a:lstStyle/>
                    <a:p>
                      <a:pPr algn="l" fontAlgn="base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Структура расходов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Posterama"/>
                        </a:rPr>
                      </a:br>
                      <a:endParaRPr lang="ru-RU" b="0" i="0">
                        <a:solidFill>
                          <a:srgbClr val="000000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52931"/>
                  </a:ext>
                </a:extLst>
              </a:tr>
              <a:tr h="711764">
                <a:tc gridSpan="3">
                  <a:txBody>
                    <a:bodyPr/>
                    <a:lstStyle/>
                    <a:p>
                      <a:pPr algn="l" fontAlgn="base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osterama"/>
                        </a:rPr>
                        <a:t>Фот (з/п персонала); аренда цеха (склада) + КУ; закупка материалов; маркетинг и реклама; налоги</a:t>
                      </a:r>
                      <a:endParaRPr lang="ru-RU" b="0" i="0">
                        <a:solidFill>
                          <a:schemeClr val="tx1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2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88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74F05-7225-76C0-9F65-39F189AB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949" y="186626"/>
            <a:ext cx="5369169" cy="16196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kern="1200" err="1">
                <a:latin typeface="+mj-lt"/>
                <a:ea typeface="+mj-ea"/>
                <a:cs typeface="+mj-cs"/>
              </a:rPr>
              <a:t>Оценка</a:t>
            </a:r>
            <a:r>
              <a:rPr lang="en-US" sz="44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err="1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потенциала</a:t>
            </a:r>
            <a:r>
              <a:rPr lang="en-US" sz="4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err="1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рынка</a:t>
            </a:r>
            <a:endParaRPr lang="en-US" sz="4400" b="1" kern="1200" err="1">
              <a:solidFill>
                <a:schemeClr val="accent5">
                  <a:lumMod val="50000"/>
                </a:schemeClr>
              </a:solidFill>
              <a:latin typeface="+mj-lt"/>
              <a:cs typeface="Posterama"/>
            </a:endParaRPr>
          </a:p>
        </p:txBody>
      </p:sp>
      <p:pic>
        <p:nvPicPr>
          <p:cNvPr id="6" name="Рисунок 5" descr="Женский дизайнер, работающий в своей мастерской">
            <a:extLst>
              <a:ext uri="{FF2B5EF4-FFF2-40B4-BE49-F238E27FC236}">
                <a16:creationId xmlns:a16="http://schemas.microsoft.com/office/drawing/2014/main" id="{D86B8BC8-D269-1F02-F627-5FEFBCF50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71" r="24121"/>
          <a:stretch/>
        </p:blipFill>
        <p:spPr>
          <a:xfrm>
            <a:off x="-448190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92714A2-E94B-F67C-0197-D36ACF4EF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807" y="2105008"/>
            <a:ext cx="5770912" cy="325395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Posterama"/>
                <a:cs typeface="Posterama"/>
              </a:rPr>
              <a:t>PAM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Posterama"/>
              <a:cs typeface="Posterama"/>
            </a:endParaRPr>
          </a:p>
          <a:p>
            <a:pPr>
              <a:lnSpc>
                <a:spcPct val="100000"/>
              </a:lnSpc>
            </a:pPr>
            <a:r>
              <a:rPr lang="en-US" sz="1800" u="sng" dirty="0">
                <a:latin typeface="Posterama"/>
                <a:cs typeface="Posterama"/>
              </a:rPr>
              <a:t>3 540 850 </a:t>
            </a:r>
            <a:r>
              <a:rPr lang="en-US" sz="1800" u="sng" err="1">
                <a:latin typeface="Posterama"/>
                <a:cs typeface="Posterama"/>
              </a:rPr>
              <a:t>млн</a:t>
            </a:r>
            <a:r>
              <a:rPr lang="en-US" sz="1800" u="sng" dirty="0">
                <a:latin typeface="Posterama"/>
                <a:cs typeface="Posterama"/>
              </a:rPr>
              <a:t> </a:t>
            </a:r>
            <a:r>
              <a:rPr lang="en-US" sz="1800" u="sng" err="1">
                <a:latin typeface="Posterama"/>
                <a:cs typeface="Posterama"/>
              </a:rPr>
              <a:t>руб</a:t>
            </a:r>
            <a:r>
              <a:rPr lang="en-US" sz="1800" u="sng" dirty="0">
                <a:latin typeface="Posterama"/>
                <a:cs typeface="Posterama"/>
              </a:rPr>
              <a:t>.</a:t>
            </a:r>
            <a:r>
              <a:rPr lang="en-US" sz="1800" dirty="0">
                <a:latin typeface="Posterama"/>
                <a:cs typeface="Posterama"/>
              </a:rPr>
              <a:t> (</a:t>
            </a:r>
            <a:r>
              <a:rPr lang="en-US" sz="1800" err="1">
                <a:latin typeface="Posterama"/>
                <a:cs typeface="Posterama"/>
              </a:rPr>
              <a:t>потенциальный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рынок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одежды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из</a:t>
            </a:r>
            <a:r>
              <a:rPr lang="en-US" sz="1800" dirty="0">
                <a:latin typeface="Posterama"/>
                <a:cs typeface="Posterama"/>
              </a:rPr>
              <a:t> ЭКО-</a:t>
            </a:r>
            <a:r>
              <a:rPr lang="en-US" sz="1800" err="1">
                <a:latin typeface="Posterama"/>
                <a:cs typeface="Posterama"/>
              </a:rPr>
              <a:t>материалов</a:t>
            </a:r>
            <a:r>
              <a:rPr lang="en-US" sz="1800" dirty="0">
                <a:latin typeface="Posterama"/>
                <a:cs typeface="Posterama"/>
              </a:rPr>
              <a:t> в 2025 г </a:t>
            </a:r>
            <a:r>
              <a:rPr lang="en-US" sz="1800" err="1">
                <a:latin typeface="Posterama"/>
                <a:cs typeface="Posterama"/>
              </a:rPr>
              <a:t>при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росте</a:t>
            </a:r>
            <a:r>
              <a:rPr lang="en-US" sz="1800" dirty="0">
                <a:latin typeface="Posterama"/>
                <a:cs typeface="Posterama"/>
              </a:rPr>
              <a:t> 5% в </a:t>
            </a:r>
            <a:r>
              <a:rPr lang="en-US" sz="1800" err="1">
                <a:latin typeface="Posterama"/>
                <a:cs typeface="Posterama"/>
              </a:rPr>
              <a:t>год</a:t>
            </a:r>
            <a:r>
              <a:rPr lang="en-US" sz="1800" dirty="0">
                <a:latin typeface="Posterama"/>
                <a:cs typeface="Posteram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Posterama"/>
                <a:cs typeface="Posterama"/>
              </a:rPr>
              <a:t>TAM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Posterama"/>
              <a:cs typeface="Posterama"/>
            </a:endParaRPr>
          </a:p>
          <a:p>
            <a:pPr>
              <a:lnSpc>
                <a:spcPct val="100000"/>
              </a:lnSpc>
            </a:pPr>
            <a:r>
              <a:rPr lang="en-US" sz="1800" u="sng" dirty="0">
                <a:latin typeface="Posterama"/>
                <a:cs typeface="Posterama"/>
              </a:rPr>
              <a:t>3 079 000 </a:t>
            </a:r>
            <a:r>
              <a:rPr lang="en-US" sz="1800" u="sng" err="1">
                <a:latin typeface="Posterama"/>
                <a:cs typeface="Posterama"/>
              </a:rPr>
              <a:t>млн</a:t>
            </a:r>
            <a:r>
              <a:rPr lang="en-US" sz="1800" u="sng" dirty="0">
                <a:latin typeface="Posterama"/>
                <a:cs typeface="Posterama"/>
              </a:rPr>
              <a:t> </a:t>
            </a:r>
            <a:r>
              <a:rPr lang="en-US" sz="1800" u="sng" err="1">
                <a:latin typeface="Posterama"/>
                <a:cs typeface="Posterama"/>
              </a:rPr>
              <a:t>руб</a:t>
            </a:r>
            <a:r>
              <a:rPr lang="en-US" sz="1800" u="sng" dirty="0">
                <a:latin typeface="Posterama"/>
                <a:cs typeface="Posterama"/>
              </a:rPr>
              <a:t>.</a:t>
            </a:r>
            <a:r>
              <a:rPr lang="en-US" sz="1800" dirty="0">
                <a:latin typeface="Posterama"/>
                <a:cs typeface="Posterama"/>
              </a:rPr>
              <a:t> (</a:t>
            </a:r>
            <a:r>
              <a:rPr lang="en-US" sz="1800" err="1">
                <a:latin typeface="Posterama"/>
                <a:cs typeface="Posterama"/>
              </a:rPr>
              <a:t>рынок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одежды</a:t>
            </a:r>
            <a:r>
              <a:rPr lang="en-US" sz="1800" dirty="0">
                <a:latin typeface="Posterama"/>
                <a:cs typeface="Posterama"/>
              </a:rPr>
              <a:t> в 2022 г (</a:t>
            </a:r>
            <a:r>
              <a:rPr lang="en-US" sz="1800" err="1">
                <a:latin typeface="Posterama"/>
                <a:cs typeface="Posterama"/>
              </a:rPr>
              <a:t>источник</a:t>
            </a:r>
            <a:r>
              <a:rPr lang="en-US" sz="1800" dirty="0">
                <a:latin typeface="Posterama"/>
                <a:cs typeface="Posterama"/>
              </a:rPr>
              <a:t> РБК))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Posterama"/>
                <a:cs typeface="Posterama"/>
              </a:rPr>
              <a:t>SAM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Posterama"/>
              <a:cs typeface="Posterama"/>
            </a:endParaRPr>
          </a:p>
          <a:p>
            <a:pPr>
              <a:lnSpc>
                <a:spcPct val="100000"/>
              </a:lnSpc>
            </a:pPr>
            <a:r>
              <a:rPr lang="en-US" sz="1800" u="sng" dirty="0">
                <a:latin typeface="Posterama"/>
                <a:cs typeface="Posterama"/>
              </a:rPr>
              <a:t>307 900 </a:t>
            </a:r>
            <a:r>
              <a:rPr lang="en-US" sz="1800" u="sng" err="1">
                <a:latin typeface="Posterama"/>
                <a:cs typeface="Posterama"/>
              </a:rPr>
              <a:t>млн</a:t>
            </a:r>
            <a:r>
              <a:rPr lang="en-US" sz="1800" u="sng" dirty="0">
                <a:latin typeface="Posterama"/>
                <a:cs typeface="Posterama"/>
              </a:rPr>
              <a:t> </a:t>
            </a:r>
            <a:r>
              <a:rPr lang="en-US" sz="1800" u="sng" err="1">
                <a:latin typeface="Posterama"/>
                <a:cs typeface="Posterama"/>
              </a:rPr>
              <a:t>руб</a:t>
            </a:r>
            <a:r>
              <a:rPr lang="en-US" sz="1800" u="sng" dirty="0">
                <a:latin typeface="Posterama"/>
                <a:cs typeface="Posterama"/>
              </a:rPr>
              <a:t>.</a:t>
            </a:r>
            <a:r>
              <a:rPr lang="en-US" sz="1800" dirty="0">
                <a:latin typeface="Posterama"/>
                <a:cs typeface="Posterama"/>
              </a:rPr>
              <a:t> (</a:t>
            </a:r>
            <a:r>
              <a:rPr lang="en-US" sz="1800" err="1">
                <a:latin typeface="Posterama"/>
                <a:cs typeface="Posterama"/>
              </a:rPr>
              <a:t>рынок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одежды</a:t>
            </a:r>
            <a:r>
              <a:rPr lang="en-US" sz="1800" dirty="0">
                <a:latin typeface="Posterama"/>
                <a:cs typeface="Posterama"/>
              </a:rPr>
              <a:t> ЭКО-</a:t>
            </a:r>
            <a:r>
              <a:rPr lang="en-US" sz="1800" err="1">
                <a:latin typeface="Posterama"/>
                <a:cs typeface="Posterama"/>
              </a:rPr>
              <a:t>материалов</a:t>
            </a:r>
            <a:r>
              <a:rPr lang="en-US" sz="1800" dirty="0">
                <a:latin typeface="Posterama"/>
                <a:cs typeface="Posterama"/>
              </a:rPr>
              <a:t> - 10%)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Posterama"/>
                <a:cs typeface="Posterama"/>
              </a:rPr>
              <a:t>SOM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Posterama"/>
              <a:cs typeface="Posterama"/>
            </a:endParaRPr>
          </a:p>
          <a:p>
            <a:pPr>
              <a:lnSpc>
                <a:spcPct val="100000"/>
              </a:lnSpc>
            </a:pPr>
            <a:r>
              <a:rPr lang="en-US" sz="1800" u="sng" dirty="0">
                <a:latin typeface="Posterama"/>
                <a:cs typeface="Posterama"/>
              </a:rPr>
              <a:t>1 540 </a:t>
            </a:r>
            <a:r>
              <a:rPr lang="en-US" sz="1800" u="sng" err="1">
                <a:latin typeface="Posterama"/>
                <a:cs typeface="Posterama"/>
              </a:rPr>
              <a:t>млн</a:t>
            </a:r>
            <a:r>
              <a:rPr lang="en-US" sz="1800" u="sng" dirty="0">
                <a:latin typeface="Posterama"/>
                <a:cs typeface="Posterama"/>
              </a:rPr>
              <a:t> </a:t>
            </a:r>
            <a:r>
              <a:rPr lang="en-US" sz="1800" u="sng" err="1">
                <a:latin typeface="Posterama"/>
                <a:cs typeface="Posterama"/>
              </a:rPr>
              <a:t>руб</a:t>
            </a:r>
            <a:r>
              <a:rPr lang="en-US" sz="1800" u="sng" dirty="0">
                <a:latin typeface="Posterama"/>
                <a:cs typeface="Posterama"/>
              </a:rPr>
              <a:t>.</a:t>
            </a:r>
            <a:r>
              <a:rPr lang="en-US" sz="1800" dirty="0">
                <a:latin typeface="Posterama"/>
                <a:cs typeface="Posterama"/>
              </a:rPr>
              <a:t> (</a:t>
            </a:r>
            <a:r>
              <a:rPr lang="en-US" sz="1800" err="1">
                <a:latin typeface="Posterama"/>
                <a:cs typeface="Posterama"/>
              </a:rPr>
              <a:t>наш</a:t>
            </a:r>
            <a:r>
              <a:rPr lang="en-US" sz="1800" dirty="0">
                <a:latin typeface="Posterama"/>
                <a:cs typeface="Posterama"/>
              </a:rPr>
              <a:t> </a:t>
            </a:r>
            <a:r>
              <a:rPr lang="en-US" sz="1800" err="1">
                <a:latin typeface="Posterama"/>
                <a:cs typeface="Posterama"/>
              </a:rPr>
              <a:t>рынок</a:t>
            </a:r>
            <a:r>
              <a:rPr lang="en-US" sz="1800" dirty="0">
                <a:latin typeface="Posterama"/>
                <a:cs typeface="Posterama"/>
              </a:rPr>
              <a:t> - 0,5%)</a:t>
            </a:r>
          </a:p>
          <a:p>
            <a:pPr>
              <a:lnSpc>
                <a:spcPct val="10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52676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10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3" name="Background Fill">
            <a:extLst>
              <a:ext uri="{FF2B5EF4-FFF2-40B4-BE49-F238E27FC236}">
                <a16:creationId xmlns:a16="http://schemas.microsoft.com/office/drawing/2014/main" id="{31BC8F63-97F8-423D-89DA-297A1A408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3BBAB87D-2851-4F58-8AE4-FCF1D7413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16">
            <a:extLst>
              <a:ext uri="{FF2B5EF4-FFF2-40B4-BE49-F238E27FC236}">
                <a16:creationId xmlns:a16="http://schemas.microsoft.com/office/drawing/2014/main" id="{396CFDFE-8E78-4E0B-8719-596F3ACB9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56630" y="4160168"/>
            <a:ext cx="2832322" cy="2697833"/>
          </a:xfrm>
          <a:custGeom>
            <a:avLst/>
            <a:gdLst>
              <a:gd name="connsiteX0" fmla="*/ 638993 w 2832322"/>
              <a:gd name="connsiteY0" fmla="*/ 1429605 h 2697833"/>
              <a:gd name="connsiteX1" fmla="*/ 798503 w 2832322"/>
              <a:gd name="connsiteY1" fmla="*/ 1509001 h 2697833"/>
              <a:gd name="connsiteX2" fmla="*/ 739507 w 2832322"/>
              <a:gd name="connsiteY2" fmla="*/ 1729178 h 2697833"/>
              <a:gd name="connsiteX3" fmla="*/ 519329 w 2832322"/>
              <a:gd name="connsiteY3" fmla="*/ 1670181 h 2697833"/>
              <a:gd name="connsiteX4" fmla="*/ 578327 w 2832322"/>
              <a:gd name="connsiteY4" fmla="*/ 1450005 h 2697833"/>
              <a:gd name="connsiteX5" fmla="*/ 638993 w 2832322"/>
              <a:gd name="connsiteY5" fmla="*/ 1429605 h 2697833"/>
              <a:gd name="connsiteX6" fmla="*/ 1252193 w 2832322"/>
              <a:gd name="connsiteY6" fmla="*/ 835524 h 2697833"/>
              <a:gd name="connsiteX7" fmla="*/ 1511699 w 2832322"/>
              <a:gd name="connsiteY7" fmla="*/ 997686 h 2697833"/>
              <a:gd name="connsiteX8" fmla="*/ 1392436 w 2832322"/>
              <a:gd name="connsiteY8" fmla="*/ 1442788 h 2697833"/>
              <a:gd name="connsiteX9" fmla="*/ 947333 w 2832322"/>
              <a:gd name="connsiteY9" fmla="*/ 1323523 h 2697833"/>
              <a:gd name="connsiteX10" fmla="*/ 1066598 w 2832322"/>
              <a:gd name="connsiteY10" fmla="*/ 878421 h 2697833"/>
              <a:gd name="connsiteX11" fmla="*/ 1252193 w 2832322"/>
              <a:gd name="connsiteY11" fmla="*/ 835524 h 2697833"/>
              <a:gd name="connsiteX12" fmla="*/ 2832322 w 2832322"/>
              <a:gd name="connsiteY12" fmla="*/ 0 h 2697833"/>
              <a:gd name="connsiteX13" fmla="*/ 2832322 w 2832322"/>
              <a:gd name="connsiteY13" fmla="*/ 2697833 h 2697833"/>
              <a:gd name="connsiteX14" fmla="*/ 0 w 2832322"/>
              <a:gd name="connsiteY14" fmla="*/ 2697833 h 2697833"/>
              <a:gd name="connsiteX15" fmla="*/ 12966 w 2832322"/>
              <a:gd name="connsiteY15" fmla="*/ 2631781 h 2697833"/>
              <a:gd name="connsiteX16" fmla="*/ 1052443 w 2832322"/>
              <a:gd name="connsiteY16" fmla="*/ 1806313 h 2697833"/>
              <a:gd name="connsiteX17" fmla="*/ 1721430 w 2832322"/>
              <a:gd name="connsiteY17" fmla="*/ 1489397 h 2697833"/>
              <a:gd name="connsiteX18" fmla="*/ 2115839 w 2832322"/>
              <a:gd name="connsiteY18" fmla="*/ 696540 h 2697833"/>
              <a:gd name="connsiteX19" fmla="*/ 2590689 w 2832322"/>
              <a:gd name="connsiteY19" fmla="*/ 99461 h 2697833"/>
              <a:gd name="connsiteX20" fmla="*/ 2730434 w 2832322"/>
              <a:gd name="connsiteY20" fmla="*/ 32840 h 269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32322" h="2697833">
                <a:moveTo>
                  <a:pt x="638993" y="1429605"/>
                </a:moveTo>
                <a:cubicBezTo>
                  <a:pt x="701328" y="1421871"/>
                  <a:pt x="765121" y="1451183"/>
                  <a:pt x="798503" y="1509001"/>
                </a:cubicBezTo>
                <a:cubicBezTo>
                  <a:pt x="843012" y="1586093"/>
                  <a:pt x="816599" y="1684670"/>
                  <a:pt x="739507" y="1729178"/>
                </a:cubicBezTo>
                <a:cubicBezTo>
                  <a:pt x="662415" y="1773688"/>
                  <a:pt x="563838" y="1747275"/>
                  <a:pt x="519329" y="1670181"/>
                </a:cubicBezTo>
                <a:cubicBezTo>
                  <a:pt x="474820" y="1593091"/>
                  <a:pt x="501234" y="1494514"/>
                  <a:pt x="578327" y="1450005"/>
                </a:cubicBezTo>
                <a:cubicBezTo>
                  <a:pt x="597599" y="1438878"/>
                  <a:pt x="618215" y="1432183"/>
                  <a:pt x="638993" y="1429605"/>
                </a:cubicBezTo>
                <a:close/>
                <a:moveTo>
                  <a:pt x="1252193" y="835524"/>
                </a:moveTo>
                <a:cubicBezTo>
                  <a:pt x="1356532" y="842898"/>
                  <a:pt x="1455464" y="900282"/>
                  <a:pt x="1511699" y="997686"/>
                </a:cubicBezTo>
                <a:cubicBezTo>
                  <a:pt x="1601677" y="1153532"/>
                  <a:pt x="1548280" y="1352810"/>
                  <a:pt x="1392436" y="1442788"/>
                </a:cubicBezTo>
                <a:cubicBezTo>
                  <a:pt x="1236589" y="1532766"/>
                  <a:pt x="1037311" y="1479369"/>
                  <a:pt x="947333" y="1323523"/>
                </a:cubicBezTo>
                <a:cubicBezTo>
                  <a:pt x="857356" y="1167678"/>
                  <a:pt x="910753" y="968399"/>
                  <a:pt x="1066598" y="878421"/>
                </a:cubicBezTo>
                <a:cubicBezTo>
                  <a:pt x="1125040" y="844680"/>
                  <a:pt x="1189590" y="831101"/>
                  <a:pt x="1252193" y="835524"/>
                </a:cubicBezTo>
                <a:close/>
                <a:moveTo>
                  <a:pt x="2832322" y="0"/>
                </a:moveTo>
                <a:lnTo>
                  <a:pt x="2832322" y="2697833"/>
                </a:lnTo>
                <a:lnTo>
                  <a:pt x="0" y="2697833"/>
                </a:lnTo>
                <a:lnTo>
                  <a:pt x="12966" y="2631781"/>
                </a:lnTo>
                <a:cubicBezTo>
                  <a:pt x="140000" y="2184738"/>
                  <a:pt x="505773" y="1908362"/>
                  <a:pt x="1052443" y="1806313"/>
                </a:cubicBezTo>
                <a:cubicBezTo>
                  <a:pt x="1303109" y="1759472"/>
                  <a:pt x="1574698" y="1718763"/>
                  <a:pt x="1721430" y="1489397"/>
                </a:cubicBezTo>
                <a:cubicBezTo>
                  <a:pt x="1879597" y="1241842"/>
                  <a:pt x="2005704" y="970478"/>
                  <a:pt x="2115839" y="696540"/>
                </a:cubicBezTo>
                <a:cubicBezTo>
                  <a:pt x="2216937" y="444582"/>
                  <a:pt x="2354076" y="231931"/>
                  <a:pt x="2590689" y="99461"/>
                </a:cubicBezTo>
                <a:cubicBezTo>
                  <a:pt x="2637069" y="73498"/>
                  <a:pt x="2683655" y="51402"/>
                  <a:pt x="2730434" y="32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ED1D8-83BA-9670-994C-361E34961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277" y="228531"/>
            <a:ext cx="5771906" cy="9054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Экономика проекта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B427716-D43B-78E0-74E5-4DDA57B53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23144"/>
              </p:ext>
            </p:extLst>
          </p:nvPr>
        </p:nvGraphicFramePr>
        <p:xfrm>
          <a:off x="405740" y="1197428"/>
          <a:ext cx="11143575" cy="543239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5356266">
                  <a:extLst>
                    <a:ext uri="{9D8B030D-6E8A-4147-A177-3AD203B41FA5}">
                      <a16:colId xmlns:a16="http://schemas.microsoft.com/office/drawing/2014/main" val="3470954299"/>
                    </a:ext>
                  </a:extLst>
                </a:gridCol>
                <a:gridCol w="4147984">
                  <a:extLst>
                    <a:ext uri="{9D8B030D-6E8A-4147-A177-3AD203B41FA5}">
                      <a16:colId xmlns:a16="http://schemas.microsoft.com/office/drawing/2014/main" val="1688807542"/>
                    </a:ext>
                  </a:extLst>
                </a:gridCol>
                <a:gridCol w="1639325">
                  <a:extLst>
                    <a:ext uri="{9D8B030D-6E8A-4147-A177-3AD203B41FA5}">
                      <a16:colId xmlns:a16="http://schemas.microsoft.com/office/drawing/2014/main" val="1141719233"/>
                    </a:ext>
                  </a:extLst>
                </a:gridCol>
              </a:tblGrid>
              <a:tr h="47300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1" dirty="0">
                          <a:solidFill>
                            <a:srgbClr val="FFFFFF"/>
                          </a:solidFill>
                          <a:effectLst/>
                          <a:latin typeface="Posterama"/>
                        </a:rPr>
                        <a:t>Показатель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1" dirty="0">
                          <a:solidFill>
                            <a:srgbClr val="FFFFFF"/>
                          </a:solidFill>
                          <a:effectLst/>
                          <a:latin typeface="Posterama"/>
                        </a:rPr>
                        <a:t>Как считать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1" dirty="0">
                          <a:solidFill>
                            <a:srgbClr val="FFFFFF"/>
                          </a:solidFill>
                          <a:effectLst/>
                          <a:latin typeface="Posterama"/>
                        </a:rPr>
                        <a:t>Значение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639029"/>
                  </a:ext>
                </a:extLst>
              </a:tr>
              <a:tr h="802676">
                <a:tc>
                  <a:txBody>
                    <a:bodyPr/>
                    <a:lstStyle/>
                    <a:p>
                      <a:pPr rtl="0" fontAlgn="b"/>
                      <a:r>
                        <a:rPr lang="af-ZA" sz="1600" b="1" dirty="0">
                          <a:effectLst/>
                          <a:latin typeface="Posterama"/>
                        </a:rPr>
                        <a:t>NPV (</a:t>
                      </a:r>
                      <a:r>
                        <a:rPr lang="ru-RU" sz="1600" b="1" dirty="0">
                          <a:effectLst/>
                          <a:latin typeface="Posterama"/>
                        </a:rPr>
                        <a:t>ЧДД - чистый дисконтированный доход), тыс. руб.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Сумма дисконтированных денежных потоков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1 949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70149"/>
                  </a:ext>
                </a:extLst>
              </a:tr>
              <a:tr h="802676">
                <a:tc>
                  <a:txBody>
                    <a:bodyPr/>
                    <a:lstStyle/>
                    <a:p>
                      <a:pPr rtl="0" fontAlgn="b"/>
                      <a:r>
                        <a:rPr lang="af-ZA" sz="1600" b="1" dirty="0">
                          <a:effectLst/>
                          <a:latin typeface="Posterama"/>
                        </a:rPr>
                        <a:t>IRR (</a:t>
                      </a:r>
                      <a:r>
                        <a:rPr lang="ru-RU" sz="1600" b="1" dirty="0">
                          <a:effectLst/>
                          <a:latin typeface="Posterama"/>
                        </a:rPr>
                        <a:t>ВНД - внутренняя норма доходности)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3200" b="1" dirty="0">
                        <a:effectLst/>
                        <a:latin typeface="Posterama"/>
                      </a:endParaRP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41,70%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033619"/>
                  </a:ext>
                </a:extLst>
              </a:tr>
              <a:tr h="473005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Расходы на проект (всего), тыс. руб.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Сумма расходов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37 299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275138"/>
                  </a:ext>
                </a:extLst>
              </a:tr>
              <a:tr h="473005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Средний доход в год, тыс. руб.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Среднее значение доходов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10 540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912167"/>
                  </a:ext>
                </a:extLst>
              </a:tr>
              <a:tr h="802676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Простой срок окупаемости проекта, лет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Расходы на проект/ средний доход в год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3,5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282526"/>
                  </a:ext>
                </a:extLst>
              </a:tr>
              <a:tr h="802676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Дисконтированный срок окупаемости проекта, лет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3200" b="1" dirty="0">
                        <a:effectLst/>
                        <a:latin typeface="Posterama"/>
                      </a:endParaRP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4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150894"/>
                  </a:ext>
                </a:extLst>
              </a:tr>
              <a:tr h="802676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Индекс доходности, %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средний доход в год/расходы на проект*100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dirty="0">
                          <a:effectLst/>
                          <a:latin typeface="Posterama"/>
                        </a:rPr>
                        <a:t>28,30%</a:t>
                      </a:r>
                    </a:p>
                  </a:txBody>
                  <a:tcPr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269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60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C3AB318D-4A74-3460-EE7C-D7C2A45581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776861"/>
              </p:ext>
            </p:extLst>
          </p:nvPr>
        </p:nvGraphicFramePr>
        <p:xfrm>
          <a:off x="-108857" y="274123"/>
          <a:ext cx="11924803" cy="6319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FAC4ABE-861E-2AF1-98F4-7989C5D0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70" y="3180250"/>
            <a:ext cx="2541320" cy="49429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bg1"/>
                </a:solidFill>
                <a:cs typeface="Posterama"/>
              </a:rPr>
              <a:t>Конкуренты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21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: скругленные углы 156">
            <a:extLst>
              <a:ext uri="{FF2B5EF4-FFF2-40B4-BE49-F238E27FC236}">
                <a16:creationId xmlns:a16="http://schemas.microsoft.com/office/drawing/2014/main" id="{7D09A22C-BE82-238A-F858-A09B677E5D1D}"/>
              </a:ext>
            </a:extLst>
          </p:cNvPr>
          <p:cNvSpPr/>
          <p:nvPr/>
        </p:nvSpPr>
        <p:spPr>
          <a:xfrm>
            <a:off x="1138051" y="3943598"/>
            <a:ext cx="1810987" cy="5937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Прямоугольник: скругленные углы 157">
            <a:extLst>
              <a:ext uri="{FF2B5EF4-FFF2-40B4-BE49-F238E27FC236}">
                <a16:creationId xmlns:a16="http://schemas.microsoft.com/office/drawing/2014/main" id="{6EABBBD6-1A26-9543-DB70-BBB67D4A1665}"/>
              </a:ext>
            </a:extLst>
          </p:cNvPr>
          <p:cNvSpPr/>
          <p:nvPr/>
        </p:nvSpPr>
        <p:spPr>
          <a:xfrm>
            <a:off x="3047999" y="3943597"/>
            <a:ext cx="1810987" cy="5937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Прямоугольник: скругленные углы 158">
            <a:extLst>
              <a:ext uri="{FF2B5EF4-FFF2-40B4-BE49-F238E27FC236}">
                <a16:creationId xmlns:a16="http://schemas.microsoft.com/office/drawing/2014/main" id="{C038A357-BFFB-B4CD-D4BB-0384A29CB8D9}"/>
              </a:ext>
            </a:extLst>
          </p:cNvPr>
          <p:cNvSpPr/>
          <p:nvPr/>
        </p:nvSpPr>
        <p:spPr>
          <a:xfrm>
            <a:off x="4967842" y="3943597"/>
            <a:ext cx="1810987" cy="5937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Прямоугольник: скругленные углы 159">
            <a:extLst>
              <a:ext uri="{FF2B5EF4-FFF2-40B4-BE49-F238E27FC236}">
                <a16:creationId xmlns:a16="http://schemas.microsoft.com/office/drawing/2014/main" id="{DB743029-86DA-F924-0697-846AED54B3DF}"/>
              </a:ext>
            </a:extLst>
          </p:cNvPr>
          <p:cNvSpPr/>
          <p:nvPr/>
        </p:nvSpPr>
        <p:spPr>
          <a:xfrm>
            <a:off x="6897583" y="3943597"/>
            <a:ext cx="1810987" cy="5937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ик: скругленные углы 160">
            <a:extLst>
              <a:ext uri="{FF2B5EF4-FFF2-40B4-BE49-F238E27FC236}">
                <a16:creationId xmlns:a16="http://schemas.microsoft.com/office/drawing/2014/main" id="{D532B9BD-D304-AEFD-674B-C45D6B4B2EDE}"/>
              </a:ext>
            </a:extLst>
          </p:cNvPr>
          <p:cNvSpPr/>
          <p:nvPr/>
        </p:nvSpPr>
        <p:spPr>
          <a:xfrm>
            <a:off x="8857011" y="3943597"/>
            <a:ext cx="1810987" cy="5937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19B75-F31F-A07F-BF4F-99C1D38F2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47" y="1260408"/>
            <a:ext cx="10972800" cy="68231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cs typeface="Posterama"/>
              </a:rPr>
              <a:t>План развития проекта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1F2E3E6-CC27-9455-BC4C-04A4144FDB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2742589"/>
              </p:ext>
            </p:extLst>
          </p:nvPr>
        </p:nvGraphicFramePr>
        <p:xfrm>
          <a:off x="1068779" y="620486"/>
          <a:ext cx="5987142" cy="533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06B8036A-2918-53BB-1CF9-D08A10D1C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0747552"/>
              </p:ext>
            </p:extLst>
          </p:nvPr>
        </p:nvGraphicFramePr>
        <p:xfrm>
          <a:off x="6897584" y="1600201"/>
          <a:ext cx="3918857" cy="337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6" name="TextBox 155">
            <a:extLst>
              <a:ext uri="{FF2B5EF4-FFF2-40B4-BE49-F238E27FC236}">
                <a16:creationId xmlns:a16="http://schemas.microsoft.com/office/drawing/2014/main" id="{038F627B-E403-FF23-CC2B-CE3EA4FFA007}"/>
              </a:ext>
            </a:extLst>
          </p:cNvPr>
          <p:cNvSpPr txBox="1"/>
          <p:nvPr/>
        </p:nvSpPr>
        <p:spPr>
          <a:xfrm>
            <a:off x="1130629" y="4052454"/>
            <a:ext cx="18327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2 340 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тыс</a:t>
            </a:r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руб</a:t>
            </a:r>
            <a:endParaRPr lang="ru-RU" b="1" dirty="0">
              <a:solidFill>
                <a:schemeClr val="bg1"/>
              </a:solidFill>
              <a:latin typeface="Posterama"/>
              <a:cs typeface="Posterama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9109EFF-390D-D694-19A7-2D1D8D6A357A}"/>
              </a:ext>
            </a:extLst>
          </p:cNvPr>
          <p:cNvSpPr txBox="1"/>
          <p:nvPr/>
        </p:nvSpPr>
        <p:spPr>
          <a:xfrm>
            <a:off x="3050474" y="4052454"/>
            <a:ext cx="18129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4 921 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тыс</a:t>
            </a:r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руб</a:t>
            </a:r>
            <a:endParaRPr lang="ru-RU" b="1" dirty="0">
              <a:solidFill>
                <a:schemeClr val="bg1"/>
              </a:solidFill>
              <a:latin typeface="Posterama"/>
              <a:cs typeface="Posterama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250B8E7-AD02-2EAD-1E72-B0AE3E52FAEC}"/>
              </a:ext>
            </a:extLst>
          </p:cNvPr>
          <p:cNvSpPr txBox="1"/>
          <p:nvPr/>
        </p:nvSpPr>
        <p:spPr>
          <a:xfrm>
            <a:off x="4970317" y="4052453"/>
            <a:ext cx="18129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6 889 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тыс</a:t>
            </a:r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руб</a:t>
            </a:r>
            <a:endParaRPr lang="ru-RU" b="1" dirty="0">
              <a:solidFill>
                <a:schemeClr val="bg1"/>
              </a:solidFill>
              <a:latin typeface="Posterama"/>
              <a:cs typeface="Posterama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3412359-FD9D-499F-9F20-81FB75AAA826}"/>
              </a:ext>
            </a:extLst>
          </p:cNvPr>
          <p:cNvSpPr txBox="1"/>
          <p:nvPr/>
        </p:nvSpPr>
        <p:spPr>
          <a:xfrm>
            <a:off x="6900058" y="4052454"/>
            <a:ext cx="18129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9 645 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тыс</a:t>
            </a:r>
            <a:r>
              <a:rPr lang="ru-RU" b="1" dirty="0">
                <a:solidFill>
                  <a:schemeClr val="bg1"/>
                </a:solidFill>
                <a:latin typeface="Posterama"/>
                <a:cs typeface="Posterama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Posterama"/>
                <a:cs typeface="Posterama"/>
              </a:rPr>
              <a:t>руб</a:t>
            </a:r>
            <a:endParaRPr lang="ru-RU" b="1" dirty="0">
              <a:solidFill>
                <a:schemeClr val="bg1"/>
              </a:solidFill>
              <a:latin typeface="Posterama"/>
              <a:cs typeface="Posterama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C2CD78B-0565-BA03-8DB7-18C0140252E3}"/>
              </a:ext>
            </a:extLst>
          </p:cNvPr>
          <p:cNvSpPr txBox="1"/>
          <p:nvPr/>
        </p:nvSpPr>
        <p:spPr>
          <a:xfrm>
            <a:off x="8859486" y="4052454"/>
            <a:ext cx="1812966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700" b="1" dirty="0">
                <a:solidFill>
                  <a:schemeClr val="bg1"/>
                </a:solidFill>
                <a:latin typeface="Posterama"/>
                <a:cs typeface="Posterama"/>
              </a:rPr>
              <a:t>13 503 </a:t>
            </a:r>
            <a:r>
              <a:rPr lang="ru-RU" sz="1700" b="1" err="1">
                <a:solidFill>
                  <a:schemeClr val="bg1"/>
                </a:solidFill>
                <a:latin typeface="Posterama"/>
                <a:cs typeface="Posterama"/>
              </a:rPr>
              <a:t>тыс</a:t>
            </a:r>
            <a:r>
              <a:rPr lang="ru-RU" sz="1700" b="1" dirty="0">
                <a:solidFill>
                  <a:schemeClr val="bg1"/>
                </a:solidFill>
                <a:latin typeface="Posterama"/>
                <a:cs typeface="Posterama"/>
              </a:rPr>
              <a:t> </a:t>
            </a:r>
            <a:r>
              <a:rPr lang="ru-RU" sz="1700" b="1" err="1">
                <a:solidFill>
                  <a:schemeClr val="bg1"/>
                </a:solidFill>
                <a:latin typeface="Posterama"/>
                <a:cs typeface="Posterama"/>
              </a:rPr>
              <a:t>руб</a:t>
            </a:r>
            <a:endParaRPr lang="ru-RU" sz="1700" b="1">
              <a:solidFill>
                <a:schemeClr val="bg1"/>
              </a:solidFill>
              <a:latin typeface="Posterama"/>
              <a:cs typeface="Posterama"/>
            </a:endParaRPr>
          </a:p>
        </p:txBody>
      </p:sp>
      <p:sp>
        <p:nvSpPr>
          <p:cNvPr id="201" name="Google Shape;255;p31">
            <a:extLst>
              <a:ext uri="{FF2B5EF4-FFF2-40B4-BE49-F238E27FC236}">
                <a16:creationId xmlns:a16="http://schemas.microsoft.com/office/drawing/2014/main" id="{6C7239BD-F0A7-85A8-CA53-F5AC3A188BCD}"/>
              </a:ext>
            </a:extLst>
          </p:cNvPr>
          <p:cNvSpPr/>
          <p:nvPr/>
        </p:nvSpPr>
        <p:spPr>
          <a:xfrm>
            <a:off x="1229543" y="4795260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" dirty="0">
                <a:solidFill>
                  <a:schemeClr val="tx1"/>
                </a:solidFill>
                <a:latin typeface="Calibri"/>
                <a:ea typeface="Calibri"/>
                <a:cs typeface="Times New Roman"/>
                <a:sym typeface="Calibri"/>
              </a:rPr>
              <a:t>Более детальная проработка</a:t>
            </a:r>
            <a:br>
              <a:rPr lang="ru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r>
              <a:rPr lang="ru" dirty="0">
                <a:solidFill>
                  <a:schemeClr val="tx1"/>
                </a:solidFill>
                <a:latin typeface="Calibri"/>
                <a:ea typeface="Calibri"/>
                <a:cs typeface="Times New Roman"/>
                <a:sym typeface="Calibri"/>
              </a:rPr>
              <a:t>бизнес модели.</a:t>
            </a:r>
            <a:endParaRPr lang="en-US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2" name="Google Shape;256;p31">
            <a:extLst>
              <a:ext uri="{FF2B5EF4-FFF2-40B4-BE49-F238E27FC236}">
                <a16:creationId xmlns:a16="http://schemas.microsoft.com/office/drawing/2014/main" id="{526F7423-067A-B2FF-CD78-A0DD971E8F59}"/>
              </a:ext>
            </a:extLst>
          </p:cNvPr>
          <p:cNvSpPr/>
          <p:nvPr/>
        </p:nvSpPr>
        <p:spPr>
          <a:xfrm>
            <a:off x="2982850" y="4788796"/>
            <a:ext cx="198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Разработка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 и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тестирование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прототипа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на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потребителях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,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разработка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конструктора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одежды</a:t>
            </a:r>
            <a:r>
              <a:rPr lang="en-US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cs typeface="Times New Roman"/>
              </a:rPr>
              <a:t>.</a:t>
            </a:r>
            <a:endParaRPr lang="ru-RU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03" name="Google Shape;257;p31">
            <a:extLst>
              <a:ext uri="{FF2B5EF4-FFF2-40B4-BE49-F238E27FC236}">
                <a16:creationId xmlns:a16="http://schemas.microsoft.com/office/drawing/2014/main" id="{3C0727C6-AF5F-CF61-F611-18558280E1ED}"/>
              </a:ext>
            </a:extLst>
          </p:cNvPr>
          <p:cNvSpPr/>
          <p:nvPr/>
        </p:nvSpPr>
        <p:spPr>
          <a:xfrm>
            <a:off x="5157195" y="4795259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err="1">
                <a:solidFill>
                  <a:schemeClr val="tx1"/>
                </a:solidFill>
                <a:latin typeface="Calibri"/>
                <a:cs typeface="Times New Roman"/>
              </a:rPr>
              <a:t>Разработка</a:t>
            </a:r>
            <a:r>
              <a:rPr lang="en-US" dirty="0">
                <a:solidFill>
                  <a:schemeClr val="tx1"/>
                </a:solidFill>
                <a:latin typeface="Calibri"/>
                <a:cs typeface="Times New Roman"/>
              </a:rPr>
              <a:t> MVP-</a:t>
            </a:r>
            <a:r>
              <a:rPr lang="en-US" err="1">
                <a:solidFill>
                  <a:schemeClr val="tx1"/>
                </a:solidFill>
                <a:latin typeface="Calibri"/>
                <a:cs typeface="Times New Roman"/>
              </a:rPr>
              <a:t>платформы</a:t>
            </a:r>
            <a:r>
              <a:rPr lang="en-US" dirty="0">
                <a:solidFill>
                  <a:schemeClr val="tx1"/>
                </a:solidFill>
                <a:latin typeface="Calibri"/>
                <a:cs typeface="Times New Roman"/>
              </a:rPr>
              <a:t> и </a:t>
            </a:r>
            <a:r>
              <a:rPr lang="ru" dirty="0">
                <a:solidFill>
                  <a:schemeClr val="tx1"/>
                </a:solidFill>
                <a:latin typeface="Calibri"/>
                <a:cs typeface="Times New Roman"/>
              </a:rPr>
              <a:t>заключение контрактов с производствами</a:t>
            </a:r>
            <a:r>
              <a:rPr lang="en-US" dirty="0">
                <a:solidFill>
                  <a:schemeClr val="tx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cs typeface="Times New Roman"/>
              </a:rPr>
              <a:t>эко-тканей</a:t>
            </a:r>
            <a:r>
              <a:rPr lang="en-US" dirty="0">
                <a:solidFill>
                  <a:schemeClr val="tx1"/>
                </a:solidFill>
                <a:latin typeface="Calibri"/>
                <a:cs typeface="Times New Roman"/>
              </a:rPr>
              <a:t>, </a:t>
            </a:r>
            <a:r>
              <a:rPr lang="en-US" err="1">
                <a:solidFill>
                  <a:schemeClr val="tx1"/>
                </a:solidFill>
                <a:latin typeface="Calibri"/>
                <a:cs typeface="Times New Roman"/>
              </a:rPr>
              <a:t>организация</a:t>
            </a:r>
            <a:r>
              <a:rPr lang="en-US" dirty="0">
                <a:solidFill>
                  <a:schemeClr val="tx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cs typeface="Times New Roman"/>
              </a:rPr>
              <a:t>производства</a:t>
            </a:r>
            <a:r>
              <a:rPr lang="en-US" dirty="0">
                <a:solidFill>
                  <a:schemeClr val="tx1"/>
                </a:solidFill>
                <a:latin typeface="Calibri"/>
                <a:cs typeface="Times New Roman"/>
              </a:rPr>
              <a:t>.</a:t>
            </a:r>
            <a:endParaRPr lang="ru-RU">
              <a:solidFill>
                <a:schemeClr val="tx1"/>
              </a:solidFill>
              <a:latin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58;p31">
            <a:extLst>
              <a:ext uri="{FF2B5EF4-FFF2-40B4-BE49-F238E27FC236}">
                <a16:creationId xmlns:a16="http://schemas.microsoft.com/office/drawing/2014/main" id="{6B0EEF3E-2944-3195-99CF-66F3C61A7ACB}"/>
              </a:ext>
            </a:extLst>
          </p:cNvPr>
          <p:cNvSpPr/>
          <p:nvPr/>
        </p:nvSpPr>
        <p:spPr>
          <a:xfrm>
            <a:off x="6990736" y="4785363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" dirty="0">
                <a:solidFill>
                  <a:srgbClr val="1A1A1A"/>
                </a:solidFill>
                <a:highlight>
                  <a:srgbClr val="FFFFFF"/>
                </a:highlight>
                <a:latin typeface="Calibri"/>
                <a:cs typeface="Times New Roman"/>
              </a:rPr>
              <a:t>Первые продажи, поиск эффективных каналов продаж.</a:t>
            </a:r>
            <a:endParaRPr lang="ru">
              <a:latin typeface="Calibri"/>
              <a:cs typeface="Times New Roman"/>
            </a:endParaRPr>
          </a:p>
          <a:p>
            <a:pPr algn="ctr"/>
            <a:endParaRPr>
              <a:latin typeface="Calibri"/>
            </a:endParaRPr>
          </a:p>
        </p:txBody>
      </p:sp>
      <p:sp>
        <p:nvSpPr>
          <p:cNvPr id="205" name="Google Shape;259;p31">
            <a:extLst>
              <a:ext uri="{FF2B5EF4-FFF2-40B4-BE49-F238E27FC236}">
                <a16:creationId xmlns:a16="http://schemas.microsoft.com/office/drawing/2014/main" id="{F0ED22A4-6751-D2CE-0077-89568FA49427}"/>
              </a:ext>
            </a:extLst>
          </p:cNvPr>
          <p:cNvSpPr/>
          <p:nvPr/>
        </p:nvSpPr>
        <p:spPr>
          <a:xfrm>
            <a:off x="8954193" y="4785363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" dirty="0">
                <a:solidFill>
                  <a:schemeClr val="tx1"/>
                </a:solidFill>
                <a:latin typeface="Calibri"/>
                <a:ea typeface="Calibri"/>
                <a:cs typeface="Times New Roman"/>
                <a:sym typeface="Calibri"/>
              </a:rPr>
              <a:t>Масштабирование</a:t>
            </a:r>
            <a:r>
              <a:rPr lang="en-US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ru-RU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79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человек, портрет, выстрел в голову&#10;&#10;Автоматически созданное описание">
            <a:extLst>
              <a:ext uri="{FF2B5EF4-FFF2-40B4-BE49-F238E27FC236}">
                <a16:creationId xmlns:a16="http://schemas.microsoft.com/office/drawing/2014/main" id="{F28ACE06-26BB-E48B-602C-A4F6449000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62" r="1" b="23438"/>
          <a:stretch/>
        </p:blipFill>
        <p:spPr>
          <a:xfrm>
            <a:off x="1105761" y="1712193"/>
            <a:ext cx="2959463" cy="2939671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2" name="Рисунок 1" descr="Изображение выглядит как Человеческое лицо, человек, одежда, микрофон&#10;&#10;Автоматически созданное описание">
            <a:extLst>
              <a:ext uri="{FF2B5EF4-FFF2-40B4-BE49-F238E27FC236}">
                <a16:creationId xmlns:a16="http://schemas.microsoft.com/office/drawing/2014/main" id="{57E33A2E-9D40-189D-4A36-599F38FF3E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" b="1079"/>
          <a:stretch/>
        </p:blipFill>
        <p:spPr>
          <a:xfrm>
            <a:off x="7702431" y="1803876"/>
            <a:ext cx="2757611" cy="2747715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4" name="Рисунок 3" descr="Изображение выглядит как Человеческое лицо, человек, одежда, сорочка&#10;&#10;Автоматически созданное описание">
            <a:extLst>
              <a:ext uri="{FF2B5EF4-FFF2-40B4-BE49-F238E27FC236}">
                <a16:creationId xmlns:a16="http://schemas.microsoft.com/office/drawing/2014/main" id="{A1A7C27F-E1B5-97C3-6415-0F9B90B50B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5" b="19125"/>
          <a:stretch/>
        </p:blipFill>
        <p:spPr>
          <a:xfrm>
            <a:off x="3816522" y="1129487"/>
            <a:ext cx="4126183" cy="4114977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B4C832-07B5-97A1-E24C-0535CC8D46DC}"/>
              </a:ext>
            </a:extLst>
          </p:cNvPr>
          <p:cNvSpPr txBox="1"/>
          <p:nvPr/>
        </p:nvSpPr>
        <p:spPr>
          <a:xfrm>
            <a:off x="3386941" y="145967"/>
            <a:ext cx="541514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400" b="1" dirty="0">
                <a:latin typeface="Posterama"/>
                <a:cs typeface="Posterama"/>
              </a:rPr>
              <a:t>Команда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3AB064-1093-6985-48A1-108C72E06A21}"/>
              </a:ext>
            </a:extLst>
          </p:cNvPr>
          <p:cNvSpPr txBox="1"/>
          <p:nvPr/>
        </p:nvSpPr>
        <p:spPr>
          <a:xfrm>
            <a:off x="1100505" y="4810234"/>
            <a:ext cx="295611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Наставник и эксперт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/>
              <a:t>Пышненко</a:t>
            </a:r>
            <a:br>
              <a:rPr lang="ru-RU" b="1" dirty="0"/>
            </a:br>
            <a:r>
              <a:rPr lang="ru-RU" sz="1400" b="1" dirty="0"/>
              <a:t>Елена Анатольевна</a:t>
            </a:r>
            <a:br>
              <a:rPr lang="ru-RU" sz="1400" b="1" dirty="0"/>
            </a:br>
            <a:r>
              <a:rPr lang="ru-RU" sz="1200" dirty="0">
                <a:latin typeface="Calibri"/>
                <a:ea typeface="Calibri"/>
                <a:cs typeface="Calibri"/>
              </a:rPr>
              <a:t>Руководитель кафедры «Безопасности жизнедеятельности» ИГЭУ</a:t>
            </a:r>
            <a:r>
              <a:rPr lang="ru-RU" sz="1200" i="1" dirty="0">
                <a:latin typeface="Calibri"/>
                <a:ea typeface="Calibri"/>
                <a:cs typeface="Calibri"/>
              </a:rPr>
              <a:t>, </a:t>
            </a:r>
            <a:r>
              <a:rPr lang="ru-RU" sz="1200" dirty="0">
                <a:latin typeface="Calibri"/>
                <a:ea typeface="Calibri"/>
                <a:cs typeface="Calibri"/>
              </a:rPr>
              <a:t>доцент, к.т.н.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ECB77B-2EC9-AF3F-A3C7-BCDC08CAE462}"/>
              </a:ext>
            </a:extLst>
          </p:cNvPr>
          <p:cNvSpPr txBox="1"/>
          <p:nvPr/>
        </p:nvSpPr>
        <p:spPr>
          <a:xfrm>
            <a:off x="4087345" y="5429250"/>
            <a:ext cx="3572435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Управление проектом</a:t>
            </a:r>
          </a:p>
          <a:p>
            <a:pPr algn="ctr"/>
            <a:r>
              <a:rPr lang="ru-RU" b="1" dirty="0"/>
              <a:t>Чистякова </a:t>
            </a:r>
            <a:br>
              <a:rPr lang="ru-RU" b="1" dirty="0"/>
            </a:br>
            <a:r>
              <a:rPr lang="ru-RU" sz="1400" b="1" dirty="0"/>
              <a:t>Екатерина Евгеньевна</a:t>
            </a:r>
          </a:p>
          <a:p>
            <a:pPr algn="ctr"/>
            <a:r>
              <a:rPr lang="ru-RU" dirty="0"/>
              <a:t>Студентка 3 курса ИГЭУ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8739B7-0913-3D41-D82E-A459FF11AAB5}"/>
              </a:ext>
            </a:extLst>
          </p:cNvPr>
          <p:cNvSpPr txBox="1"/>
          <p:nvPr/>
        </p:nvSpPr>
        <p:spPr>
          <a:xfrm>
            <a:off x="7718051" y="4773706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Трекер и эксперт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/>
              <a:t>Привалова</a:t>
            </a:r>
          </a:p>
          <a:p>
            <a:pPr algn="ctr"/>
            <a:r>
              <a:rPr lang="ru-RU" sz="1400" b="1" dirty="0"/>
              <a:t>Татьяна</a:t>
            </a:r>
          </a:p>
        </p:txBody>
      </p:sp>
    </p:spTree>
    <p:extLst>
      <p:ext uri="{BB962C8B-B14F-4D97-AF65-F5344CB8AC3E}">
        <p14:creationId xmlns:p14="http://schemas.microsoft.com/office/powerpoint/2010/main" val="1537989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B00C7-D306-1EEA-2465-04315629A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81238"/>
            <a:ext cx="10969752" cy="3146400"/>
          </a:xfrm>
        </p:spPr>
        <p:txBody>
          <a:bodyPr/>
          <a:lstStyle/>
          <a:p>
            <a:pPr algn="ctr"/>
            <a:r>
              <a:rPr lang="en-US" sz="6000" b="1" err="1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Маленькими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 </a:t>
            </a:r>
            <a:r>
              <a:rPr lang="en-US" sz="6000" b="1" err="1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шагами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 к </a:t>
            </a:r>
            <a:br>
              <a:rPr lang="en-US" sz="6000" b="1" dirty="0">
                <a:latin typeface="Calibri"/>
                <a:cs typeface="Calibri"/>
              </a:rPr>
            </a:br>
            <a:r>
              <a:rPr lang="en-US" sz="6000" b="1" err="1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большим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 </a:t>
            </a:r>
            <a:r>
              <a:rPr lang="en-US" sz="6000" b="1" err="1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изменениям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!</a:t>
            </a:r>
            <a:endParaRPr lang="ru-RU" sz="6000">
              <a:solidFill>
                <a:schemeClr val="accent5">
                  <a:lumMod val="50000"/>
                </a:schemeClr>
              </a:solidFill>
              <a:latin typeface="Calibri"/>
              <a:cs typeface="Calibri"/>
            </a:endParaRPr>
          </a:p>
          <a:p>
            <a:endParaRPr lang="ru-RU" sz="6600" dirty="0">
              <a:cs typeface="Posteram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985AD4-BF68-3416-E70B-4017D3515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4634518"/>
            <a:ext cx="10969752" cy="18410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КОНТАКТЫ ЛИДЕРА:</a:t>
            </a:r>
            <a:br>
              <a:rPr lang="en-US" sz="3200" b="1" dirty="0">
                <a:latin typeface="Calibri"/>
                <a:cs typeface="Calibri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Segoe UI"/>
                <a:cs typeface="Segoe UI"/>
              </a:rPr>
              <a:t>8 (920) 360-86-37 </a:t>
            </a:r>
            <a:endParaRPr lang="en-US" sz="1800" b="1">
              <a:solidFill>
                <a:schemeClr val="accent5">
                  <a:lumMod val="50000"/>
                </a:schemeClr>
              </a:solidFill>
              <a:latin typeface="Segoe UI"/>
              <a:cs typeface="Segoe UI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" sz="1800" b="1" dirty="0">
                <a:solidFill>
                  <a:schemeClr val="accent5">
                    <a:lumMod val="50000"/>
                  </a:schemeClr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katena.chistyakova.03@mail.ru</a:t>
            </a:r>
            <a:endParaRPr lang="en" sz="1800" b="1">
              <a:solidFill>
                <a:schemeClr val="accent5">
                  <a:lumMod val="50000"/>
                </a:schemeClr>
              </a:solidFill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3200" dirty="0">
              <a:latin typeface="Calibri"/>
              <a:cs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198722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AnalogousFromLightSeedRightStep">
      <a:dk1>
        <a:srgbClr val="000000"/>
      </a:dk1>
      <a:lt1>
        <a:srgbClr val="FFFFFF"/>
      </a:lt1>
      <a:dk2>
        <a:srgbClr val="263B22"/>
      </a:dk2>
      <a:lt2>
        <a:srgbClr val="E2E6E8"/>
      </a:lt2>
      <a:accent1>
        <a:srgbClr val="C4997F"/>
      </a:accent1>
      <a:accent2>
        <a:srgbClr val="AFA16C"/>
      </a:accent2>
      <a:accent3>
        <a:srgbClr val="9CA675"/>
      </a:accent3>
      <a:accent4>
        <a:srgbClr val="84AE6C"/>
      </a:accent4>
      <a:accent5>
        <a:srgbClr val="78B07A"/>
      </a:accent5>
      <a:accent6>
        <a:srgbClr val="6CAE8B"/>
      </a:accent6>
      <a:hlink>
        <a:srgbClr val="5A87A2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SplashVTI</vt:lpstr>
      <vt:lpstr>Производство  эко-рубашек  из льна и конопли</vt:lpstr>
      <vt:lpstr>Продукт</vt:lpstr>
      <vt:lpstr>Проблема</vt:lpstr>
      <vt:lpstr>Решение</vt:lpstr>
      <vt:lpstr>Бизнес-модель</vt:lpstr>
      <vt:lpstr>Презентация PowerPoint</vt:lpstr>
      <vt:lpstr>Оценка потенциала рынка</vt:lpstr>
      <vt:lpstr>Экономика проекта</vt:lpstr>
      <vt:lpstr>Конкуренты</vt:lpstr>
      <vt:lpstr>План развития проекта</vt:lpstr>
      <vt:lpstr>Презентация PowerPoint</vt:lpstr>
      <vt:lpstr>Маленькими шагами к  большим изменениям!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675</cp:revision>
  <dcterms:created xsi:type="dcterms:W3CDTF">2023-11-28T19:55:15Z</dcterms:created>
  <dcterms:modified xsi:type="dcterms:W3CDTF">2023-11-29T17:28:05Z</dcterms:modified>
</cp:coreProperties>
</file>