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6" r:id="rId4"/>
    <p:sldId id="270" r:id="rId5"/>
    <p:sldId id="271" r:id="rId6"/>
    <p:sldId id="272" r:id="rId7"/>
    <p:sldId id="273" r:id="rId8"/>
    <p:sldId id="274" r:id="rId9"/>
    <p:sldId id="275" r:id="rId10"/>
    <p:sldId id="282" r:id="rId11"/>
    <p:sldId id="277" r:id="rId12"/>
    <p:sldId id="278" r:id="rId13"/>
    <p:sldId id="284" r:id="rId14"/>
    <p:sldId id="280" r:id="rId15"/>
  </p:sldIdLst>
  <p:sldSz cx="12192000" cy="6858000"/>
  <p:notesSz cx="6858000" cy="9144000"/>
  <p:custDataLst>
    <p:tags r:id="rId1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6lFpuDE7mVLaFOw4vyhahVBLP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9"/>
  </p:normalViewPr>
  <p:slideViewPr>
    <p:cSldViewPr snapToGrid="0">
      <p:cViewPr>
        <p:scale>
          <a:sx n="60" d="100"/>
          <a:sy n="60" d="100"/>
        </p:scale>
        <p:origin x="-884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5104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552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992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09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935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03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848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605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308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04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3264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7301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9557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5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83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271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961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64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1124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834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27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287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687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847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7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411248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Слайд think-cell" r:id="rId14" imgW="592" imgH="595" progId="TCLayout.ActiveDocument.1">
                  <p:embed/>
                </p:oleObj>
              </mc:Choice>
              <mc:Fallback>
                <p:oleObj name="Слайд think-cell" r:id="rId1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Слайд think-cell" r:id="rId15" imgW="592" imgH="595" progId="TCLayout.ActiveDocument.1">
                  <p:embed/>
                </p:oleObj>
              </mc:Choice>
              <mc:Fallback>
                <p:oleObj name="Слайд think-cell" r:id="rId1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2222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11" Type="http://schemas.openxmlformats.org/officeDocument/2006/relationships/hyperlink" Target="mailto:skylab-vl@yandex.ru" TargetMode="External"/><Relationship Id="rId5" Type="http://schemas.openxmlformats.org/officeDocument/2006/relationships/oleObject" Target="../embeddings/oleObject4.bin"/><Relationship Id="rId10" Type="http://schemas.openxmlformats.org/officeDocument/2006/relationships/hyperlink" Target="mailto:yungline@yandex.ru" TargetMode="Externa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8.xml"/><Relationship Id="rId9" Type="http://schemas.openxmlformats.org/officeDocument/2006/relationships/hyperlink" Target="https://www.in-hub.ru/offers/sposob-transkranialnoy-magnitnoy-stimulyacii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niiekm.frcftm.ru/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12" Type="http://schemas.openxmlformats.org/officeDocument/2006/relationships/hyperlink" Target="https://ihb.spb.ru/" TargetMode="Externa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11" Type="http://schemas.openxmlformats.org/officeDocument/2006/relationships/hyperlink" Target="https://rosatom.ru/" TargetMode="External"/><Relationship Id="rId5" Type="http://schemas.openxmlformats.org/officeDocument/2006/relationships/oleObject" Target="../embeddings/oleObject15.bin"/><Relationship Id="rId15" Type="http://schemas.openxmlformats.org/officeDocument/2006/relationships/hyperlink" Target="https://rikta.ru/" TargetMode="External"/><Relationship Id="rId10" Type="http://schemas.openxmlformats.org/officeDocument/2006/relationships/hyperlink" Target="mailto:skylab-vl@yandex.ru" TargetMode="External"/><Relationship Id="rId4" Type="http://schemas.openxmlformats.org/officeDocument/2006/relationships/notesSlide" Target="../notesSlides/notesSlide13.xml"/><Relationship Id="rId9" Type="http://schemas.openxmlformats.org/officeDocument/2006/relationships/hyperlink" Target="mailto:yungline@yandex.ru" TargetMode="External"/><Relationship Id="rId14" Type="http://schemas.openxmlformats.org/officeDocument/2006/relationships/hyperlink" Target="http://www.imtp.febras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99324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944546" y="1034717"/>
            <a:ext cx="10510576" cy="4349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32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Разработка аппарата для социальной реабилитации людей с инвалидностью к бытовой, профессиональной, общественной и иной деятельности при заболеваниях головного мозга</a:t>
            </a:r>
            <a:r>
              <a:rPr lang="ru-RU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/>
            </a:r>
            <a:br>
              <a:rPr lang="ru-RU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</a:br>
            <a:endParaRPr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7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5023" y="889971"/>
            <a:ext cx="3717608" cy="1417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8658" y="254465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358400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Команда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dirty="0">
                <a:latin typeface="Gilroy Light"/>
                <a:ea typeface="Gilroy Light"/>
                <a:cs typeface="Gilroy Light"/>
              </a:rPr>
              <a:t>Инициатор идеи, ключевые участники проекта, зоны ответственности и опыт</a:t>
            </a:r>
            <a:r>
              <a:rPr lang="en-US" sz="1800" dirty="0">
                <a:latin typeface="Gilroy Light"/>
                <a:ea typeface="Gilroy Light"/>
                <a:cs typeface="Gilroy Light"/>
              </a:rPr>
              <a:t> </a:t>
            </a:r>
            <a:r>
              <a:rPr lang="ru-RU" sz="1800" dirty="0">
                <a:latin typeface="Gilroy Light"/>
                <a:ea typeface="Gilroy Light"/>
                <a:cs typeface="Gilroy Light"/>
              </a:rPr>
              <a:t>участников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D0ED673-0885-4A18-8F8C-4015BA19F5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0492" y="1446357"/>
            <a:ext cx="8576890" cy="51720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27315F4-ED81-42D5-8C48-04C8249430AB}"/>
              </a:ext>
            </a:extLst>
          </p:cNvPr>
          <p:cNvSpPr txBox="1"/>
          <p:nvPr/>
        </p:nvSpPr>
        <p:spPr>
          <a:xfrm>
            <a:off x="2396139" y="1455448"/>
            <a:ext cx="2245801" cy="1559349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ЮНГ БОРИС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к.т.н., доцент по каф. Электронно-медицинская аппаратура, 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Участник и дипломант форума Армия 2020 и Международного конкурса изобретений 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INHUB – 2022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 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Руководитель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F669FE4-E8FD-4FAB-964E-E06754937B58}"/>
              </a:ext>
            </a:extLst>
          </p:cNvPr>
          <p:cNvSpPr txBox="1"/>
          <p:nvPr/>
        </p:nvSpPr>
        <p:spPr>
          <a:xfrm>
            <a:off x="2396139" y="3164739"/>
            <a:ext cx="2245801" cy="1166427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КЛИМОВСКИЙ СЕМЕН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Разработчик  3D- принтеров серии  «ИГОР» и запуска их в серию, опыт разработки инсинуаторов.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 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Системотехника и микроэлектроника</a:t>
            </a:r>
            <a:endParaRPr lang="ru-RU" sz="15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09B3B75-A3C5-46F0-A489-E863360B6C4C}"/>
              </a:ext>
            </a:extLst>
          </p:cNvPr>
          <p:cNvSpPr txBox="1"/>
          <p:nvPr/>
        </p:nvSpPr>
        <p:spPr>
          <a:xfrm>
            <a:off x="2396140" y="4915590"/>
            <a:ext cx="2604632" cy="1951932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ДНЕПРОВСКИЙ </a:t>
            </a: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ДЕНИС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Участник четвертого международного молодежного промышленного форума «Инженеры Будущего». Владение технологиями производства изделий из углеволокна и стекловолокна, реверс- инжиниринга, разработки в CAD и CAE системах., промышленного дизайна. Конструктор-технолог, разработчик цифровых моделей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;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 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8B7E77A-B101-44BF-AF1F-391C2AE5C33E}"/>
              </a:ext>
            </a:extLst>
          </p:cNvPr>
          <p:cNvSpPr txBox="1"/>
          <p:nvPr/>
        </p:nvSpPr>
        <p:spPr>
          <a:xfrm>
            <a:off x="5907588" y="1432758"/>
            <a:ext cx="2245801" cy="1525499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СЕРГЕЕВА АНАСТАСИЯ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к.ф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-м. н., разработчик концепции университетского технологического предпринимательства, 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выпускник программы «Лидеры научно-технологического прорыва», 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г.н.с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 Эксперт – аналитик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;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C28C035-B45D-4709-9720-92E19779160F}"/>
              </a:ext>
            </a:extLst>
          </p:cNvPr>
          <p:cNvSpPr txBox="1"/>
          <p:nvPr/>
        </p:nvSpPr>
        <p:spPr>
          <a:xfrm>
            <a:off x="9560090" y="3164737"/>
            <a:ext cx="2245801" cy="1884572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БАГРЯНЦЕВ ВАЛЕРИЙ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к.м.н., Директор института фундаментальных основ медицины и информационных технологий ТГМУ,  руководитель магистерских диссертаций по направлениям «Биомедицинская инженерия», «Биотехнические системы и технологии» и «Биомедицинская инженерия и робототехника». Врач-исследователь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;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2025365-5B4D-4ECA-836F-403188074D87}"/>
              </a:ext>
            </a:extLst>
          </p:cNvPr>
          <p:cNvSpPr txBox="1"/>
          <p:nvPr/>
        </p:nvSpPr>
        <p:spPr>
          <a:xfrm>
            <a:off x="9560090" y="1423665"/>
            <a:ext cx="2245801" cy="1581284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ФЕДОРЧЕНКО ЕВГЕНИЙ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Разработчик программного обеспечения и анализа данных на базе искусственного интеллекта; Владение методологиями разработки в среде MATLAB  и в программном комплексе </a:t>
            </a:r>
            <a:r>
              <a:rPr lang="ru-RU" sz="1000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SolidWorks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 Технический руководитель, программист</a:t>
            </a:r>
            <a:r>
              <a:rPr lang="en-US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; 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6B15C99-11A0-40E9-BFF7-4A973FDE1E8F}"/>
              </a:ext>
            </a:extLst>
          </p:cNvPr>
          <p:cNvSpPr txBox="1"/>
          <p:nvPr/>
        </p:nvSpPr>
        <p:spPr>
          <a:xfrm>
            <a:off x="5907588" y="3164739"/>
            <a:ext cx="2245801" cy="1638351"/>
          </a:xfrm>
          <a:prstGeom prst="rect">
            <a:avLst/>
          </a:prstGeom>
          <a:noFill/>
        </p:spPr>
        <p:txBody>
          <a:bodyPr wrap="square" lIns="78186" tIns="39093" rIns="78186" bIns="39093" rtlCol="0">
            <a:spAutoFit/>
          </a:bodyPr>
          <a:lstStyle/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ГОРНОСТАЕВ </a:t>
            </a: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ИГОРЬ</a:t>
            </a:r>
          </a:p>
          <a:p>
            <a:pPr marL="92347" defTabSz="781867">
              <a:spcBef>
                <a:spcPts val="428"/>
              </a:spcBef>
              <a:buClr>
                <a:srgbClr val="ED7D31"/>
              </a:buClr>
            </a:pPr>
            <a:r>
              <a:rPr lang="ru-RU" sz="10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к.т.н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.,</a:t>
            </a:r>
            <a:r>
              <a:rPr lang="ru-RU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 </a:t>
            </a:r>
            <a:r>
              <a:rPr lang="ru-RU" sz="10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ст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 преподаватель департамента Автоматики и </a:t>
            </a:r>
            <a:r>
              <a:rPr lang="ru-RU" sz="10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робототехники ДВФУ, Дипломант конкурса молодых ученых 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ИАПУ ДВО </a:t>
            </a:r>
            <a:r>
              <a:rPr lang="ru-RU" sz="10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РАН, 9 летний опыт разработки высокоскоростных систем 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управления манипуляционными </a:t>
            </a:r>
            <a:r>
              <a:rPr lang="ru-RU" sz="10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роботами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ED1B950-DC9A-45F1-8463-EDE133F8347C}"/>
              </a:ext>
            </a:extLst>
          </p:cNvPr>
          <p:cNvSpPr txBox="1"/>
          <p:nvPr/>
        </p:nvSpPr>
        <p:spPr>
          <a:xfrm>
            <a:off x="6910859" y="5563109"/>
            <a:ext cx="4739290" cy="873082"/>
          </a:xfrm>
          <a:prstGeom prst="rect">
            <a:avLst/>
          </a:prstGeom>
          <a:noFill/>
        </p:spPr>
        <p:txBody>
          <a:bodyPr wrap="none" lIns="78186" tIns="39093" rIns="78186" bIns="39093" rtlCol="0">
            <a:spAutoFit/>
          </a:bodyPr>
          <a:lstStyle/>
          <a:p>
            <a:pPr marL="92347" lvl="1" defTabSz="781867">
              <a:lnSpc>
                <a:spcPct val="107000"/>
              </a:lnSpc>
              <a:spcBef>
                <a:spcPts val="428"/>
              </a:spcBef>
              <a:buClr>
                <a:srgbClr val="ED7D31"/>
              </a:buClr>
              <a:buSzPct val="100000"/>
              <a:defRPr/>
            </a:pP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Контакты:</a:t>
            </a:r>
          </a:p>
          <a:p>
            <a:pPr marL="92347" lvl="1" defTabSz="781867">
              <a:lnSpc>
                <a:spcPct val="107000"/>
              </a:lnSpc>
              <a:spcBef>
                <a:spcPts val="428"/>
              </a:spcBef>
              <a:buClr>
                <a:srgbClr val="ED7D31"/>
              </a:buClr>
              <a:buSzPct val="100000"/>
              <a:defRPr/>
            </a:pP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Юнг Борис, </a:t>
            </a:r>
            <a:r>
              <a:rPr lang="en-US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0"/>
              </a:rPr>
              <a:t>yungline@yandex.ru</a:t>
            </a:r>
            <a:r>
              <a:rPr lang="en-US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+79147243377</a:t>
            </a:r>
            <a:endParaRPr lang="en-US" b="1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92347" lvl="1" defTabSz="781867">
              <a:lnSpc>
                <a:spcPct val="107000"/>
              </a:lnSpc>
              <a:spcBef>
                <a:spcPts val="428"/>
              </a:spcBef>
              <a:buClr>
                <a:srgbClr val="ED7D31"/>
              </a:buClr>
              <a:buSzPct val="100000"/>
              <a:defRPr/>
            </a:pP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Федорченко Евгений, </a:t>
            </a:r>
            <a:r>
              <a:rPr lang="en-US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1"/>
              </a:rPr>
              <a:t>skylab-vl@yandex.ru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+79149748007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872" y="3199140"/>
            <a:ext cx="1442300" cy="160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65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Проблема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404999" y="1189008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Прямоугольник 2"/>
          <p:cNvSpPr/>
          <p:nvPr/>
        </p:nvSpPr>
        <p:spPr>
          <a:xfrm>
            <a:off x="233916" y="1261369"/>
            <a:ext cx="11802139" cy="5283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       Какую </a:t>
            </a:r>
            <a:r>
              <a:rPr lang="ru-RU" sz="1600" b="1" dirty="0">
                <a:latin typeface="Gilroy Light"/>
                <a:ea typeface="Gilroy Light"/>
                <a:cs typeface="Gilroy Light"/>
              </a:rPr>
              <a:t>проблему решает проект</a:t>
            </a:r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?</a:t>
            </a:r>
            <a:r>
              <a:rPr lang="ru-RU" sz="1600" b="1" dirty="0">
                <a:latin typeface="Gilroy Light"/>
                <a:ea typeface="Gilroy Light"/>
                <a:cs typeface="Gilroy Light"/>
              </a:rPr>
              <a:t> </a:t>
            </a:r>
            <a:endParaRPr lang="ru-RU" sz="1600" b="1" dirty="0" smtClean="0">
              <a:latin typeface="Gilroy Light"/>
              <a:ea typeface="Gilroy Light"/>
              <a:cs typeface="Gilroy Light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Проект решает проблему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ограничений и социальной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реабилитации людей с инвалидностью при заболеваниях головного мозга. </a:t>
            </a:r>
          </a:p>
          <a:p>
            <a:pPr lvl="0"/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       Для кого актуальна, в чем </a:t>
            </a:r>
            <a:r>
              <a:rPr lang="ru-RU" sz="1600" b="1" dirty="0">
                <a:latin typeface="Gilroy Light"/>
                <a:ea typeface="Gilroy Light"/>
                <a:cs typeface="Gilroy Light"/>
              </a:rPr>
              <a:t>ее актуальность?</a:t>
            </a:r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 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Актуальна для государства и общества,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больных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и их опекунов,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реабилитационных центров и специалистов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по реабилитации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Актуальность заключается:</a:t>
            </a:r>
            <a:endParaRPr lang="ru-RU" sz="16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В снижении прямых расходов на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лечение, реабилитацию, уход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за пациентами и  социальное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обеспечение, а также, потери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ВВП из-за нетрудоспособности, которые составляют около </a:t>
            </a:r>
            <a:r>
              <a:rPr lang="ru-RU" sz="1600" dirty="0">
                <a:solidFill>
                  <a:srgbClr val="FF0000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653.79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 млрд. р.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В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повышении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качества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жизни 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и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нтеграции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в общество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 инвалидов с заболеваниями мозга</a:t>
            </a:r>
            <a:endParaRPr lang="ru-RU" sz="16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Каков </a:t>
            </a:r>
            <a:r>
              <a:rPr lang="ru-RU" sz="1600" b="1" dirty="0">
                <a:latin typeface="Gilroy Light"/>
                <a:ea typeface="Gilroy Light"/>
                <a:cs typeface="Gilroy Light"/>
              </a:rPr>
              <a:t>масштаб проблемы</a:t>
            </a:r>
            <a:r>
              <a:rPr lang="ru-RU" sz="1600" b="1" dirty="0" smtClean="0">
                <a:latin typeface="Gilroy Light"/>
                <a:ea typeface="Gilroy Light"/>
                <a:cs typeface="Gilroy Light"/>
              </a:rPr>
              <a:t>? 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По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данным СЗГМУ им. </a:t>
            </a:r>
            <a:r>
              <a:rPr lang="ru-RU" sz="1600" dirty="0" err="1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И.И.Мечникова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 (https://szgmu.ru/rus/m/457/) инсультом в России ежегодно заболевают 450 тысяч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человек. 51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% пациентов нуждаются в специальном уходе и лишь 8% способны вернуться к относительно полноценной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жизни</a:t>
            </a:r>
            <a:endParaRPr lang="ru-RU" sz="16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Общее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количество больных с болезнями Альцгеймера, Паркинсона, мигренью и др. когнитивными нарушениями, ежегодно нуждающихся в оказании помощи при заболеваниях мозга, составляет </a:t>
            </a:r>
            <a:r>
              <a:rPr lang="ru-RU" sz="1600" dirty="0" smtClean="0">
                <a:solidFill>
                  <a:srgbClr val="FF0000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3.63 – 3.94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млн. чел</a:t>
            </a:r>
            <a:r>
              <a:rPr lang="ru-RU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.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1600" b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Вывод</a:t>
            </a:r>
            <a:r>
              <a:rPr lang="en-US" sz="1600" b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Масштаб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проблемы реабилитации людей с инвалидностью при заболеваниях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мозга глобальный. Поэтому необходимо разработать эффективные аппараты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и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подходы, способные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помочь этой категории пациентов</a:t>
            </a:r>
            <a:endParaRPr lang="ru-RU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endParaRPr lang="ru-RU" sz="1600" b="1" dirty="0">
              <a:solidFill>
                <a:schemeClr val="tx1"/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Цель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871870" y="1427968"/>
            <a:ext cx="10270430" cy="534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ilroy Light"/>
                <a:ea typeface="Gilroy Light"/>
                <a:cs typeface="Gilroy Light"/>
              </a:rPr>
              <a:t>       </a:t>
            </a:r>
            <a:r>
              <a:rPr lang="ru-RU" sz="2400" b="1" dirty="0" smtClean="0">
                <a:latin typeface="Gilroy Light"/>
                <a:ea typeface="Gilroy Light"/>
                <a:cs typeface="Gilroy Light"/>
              </a:rPr>
              <a:t>Цель проекта </a:t>
            </a:r>
            <a:endParaRPr lang="ru-RU" sz="2400" b="1" dirty="0">
              <a:latin typeface="Gilroy Light"/>
              <a:ea typeface="Gilroy Light"/>
              <a:cs typeface="Gilroy Light"/>
            </a:endParaRP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Разработать и внедрить аппарат адресной физиотерапии для социальной реабилитации  людей (3.78 млн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. чел) с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заболеваниями головного 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мозга. И участников СВО после ранений головы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Gilroy Light"/>
                <a:ea typeface="Gilroy Light"/>
                <a:cs typeface="Segoe UI Light" panose="020B0502040204020203" pitchFamily="34" charset="0"/>
              </a:rPr>
              <a:t> </a:t>
            </a:r>
            <a:r>
              <a:rPr lang="ru-RU" sz="2400" b="1" dirty="0" smtClean="0">
                <a:solidFill>
                  <a:srgbClr val="5B9BD5">
                    <a:lumMod val="50000"/>
                  </a:srgbClr>
                </a:solidFill>
                <a:latin typeface="Gilroy Light"/>
                <a:ea typeface="Gilroy Light"/>
                <a:cs typeface="Segoe UI Light" panose="020B0502040204020203" pitchFamily="34" charset="0"/>
              </a:rPr>
              <a:t>     </a:t>
            </a:r>
            <a:r>
              <a:rPr lang="ru-RU" sz="2400" b="1" dirty="0" smtClean="0">
                <a:latin typeface="Gilroy Light"/>
                <a:ea typeface="Gilroy Light"/>
                <a:cs typeface="Gilroy Light"/>
              </a:rPr>
              <a:t>Планируемое, желаемое состояние от реализации проекта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Рост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качественного состояния социальной сферы  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Доступность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оказания медицинских услуг, ранее недоступных населению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Рост индекса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качества жизни инвалидов с заболеваниями мозга 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Улучшение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здоровья и 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снижение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уровня смертности  в обществе</a:t>
            </a:r>
          </a:p>
          <a:p>
            <a:pPr marL="92351" lvl="0">
              <a:spcBef>
                <a:spcPts val="428"/>
              </a:spcBef>
              <a:buClr>
                <a:srgbClr val="ED7D31"/>
              </a:buClr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Снижение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социальной напряженности в </a:t>
            </a:r>
            <a:r>
              <a:rPr lang="ru-RU" sz="24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обществе и семье</a:t>
            </a:r>
            <a:endParaRPr lang="ru-RU" sz="24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endParaRPr lang="ru-RU" sz="1800" dirty="0" smtClean="0">
              <a:latin typeface="Gilroy Light"/>
              <a:ea typeface="Gilroy Light"/>
              <a:cs typeface="Gilroy Light"/>
            </a:endParaRPr>
          </a:p>
          <a:p>
            <a:endParaRPr lang="ru-RU" sz="1800" dirty="0" smtClean="0">
              <a:latin typeface="Gilroy Light"/>
              <a:ea typeface="Gilroy Light"/>
              <a:cs typeface="Gilroy Light"/>
            </a:endParaRPr>
          </a:p>
          <a:p>
            <a:r>
              <a:rPr lang="ru-RU" sz="1800" dirty="0" smtClean="0">
                <a:latin typeface="Gilroy Light"/>
                <a:ea typeface="Gilroy Light"/>
                <a:cs typeface="Gilroy Light"/>
              </a:rPr>
              <a:t> </a:t>
            </a:r>
            <a:endParaRPr lang="ru-RU" sz="1800" dirty="0">
              <a:latin typeface="Gilroy Light"/>
              <a:ea typeface="Gilroy Light"/>
              <a:cs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224982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1213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Суть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507459" y="1422657"/>
            <a:ext cx="11103294" cy="475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8000" lvl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заболеваниях головного мозга, например, инсульте, мигрени, болезни Альцгеймера и Паркинсона и др. нарушается метаболическая активность в определенных зонах головного мозга. Это приводит к органическим поражениям именно этих зон. </a:t>
            </a:r>
            <a:endParaRPr lang="ru-RU" sz="1600" dirty="0" smtClean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</a:pPr>
            <a:r>
              <a:rPr lang="ru-RU" sz="1600" dirty="0" smtClean="0">
                <a:solidFill>
                  <a:prstClr val="black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Предлагаемое </a:t>
            </a:r>
            <a:r>
              <a:rPr lang="ru-RU" sz="1600" dirty="0">
                <a:solidFill>
                  <a:prstClr val="black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решение</a:t>
            </a:r>
            <a:r>
              <a:rPr lang="en-US" sz="1600" dirty="0">
                <a:solidFill>
                  <a:prstClr val="black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>
                <a:solidFill>
                  <a:prstClr val="black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Мы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предлагаем концентрировать физиотерапевтическое воздействие точно в зонах с органическими поражениями и нарушениями метаболической активности в головном мозге и, тем самым, усиливать кровообращение и обменные процессы в этих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зонах. Кроме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того, предлагаем исключить воздействие на зоны мозга с противопоказаниями к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физиотерапии (</a:t>
            </a:r>
            <a:r>
              <a:rPr lang="ru-RU" sz="1600" i="1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зоны </a:t>
            </a:r>
            <a:r>
              <a:rPr lang="ru-RU" sz="1600" i="1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 опухолями головного </a:t>
            </a:r>
            <a:r>
              <a:rPr lang="ru-RU" sz="1600" i="1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мозга, эпилепсии).</a:t>
            </a:r>
          </a:p>
          <a:p>
            <a:pPr marL="108000" lvl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</a:pP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Конкурентные преимущества по сравнению с мировыми аналогами</a:t>
            </a:r>
            <a:r>
              <a:rPr lang="en-US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: </a:t>
            </a:r>
          </a:p>
          <a:p>
            <a:pPr marL="0" indent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Точная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адресная физиотерапия, недоступная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современными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аппаратам физиотерапии</a:t>
            </a:r>
          </a:p>
          <a:p>
            <a:pPr marL="0" indent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Оказание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помощи пациентам при противопоказаниях к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физиотерапии, недоступная современными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аппаратам физиотерапии</a:t>
            </a:r>
          </a:p>
          <a:p>
            <a:pPr marL="0" indent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Создание серии аппаратов физиотерапии</a:t>
            </a:r>
          </a:p>
          <a:p>
            <a:pPr marL="0" indent="0">
              <a:lnSpc>
                <a:spcPct val="120000"/>
              </a:lnSpc>
              <a:spcBef>
                <a:spcPts val="500"/>
              </a:spcBef>
              <a:buClr>
                <a:srgbClr val="ED7D31"/>
              </a:buClr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Экспорт инновационного медицинского оборудования</a:t>
            </a:r>
            <a:endParaRPr lang="ru-RU" sz="16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Краткое описание предлагаемого решения, конкурентные преимущества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79026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Целевая аудитория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473411" y="1515924"/>
            <a:ext cx="11245176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Ключевые </a:t>
            </a:r>
            <a:r>
              <a:rPr lang="ru-RU" sz="1600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параметры целевой аудитории и его </a:t>
            </a: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сегменты</a:t>
            </a:r>
            <a:r>
              <a:rPr lang="en-US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:</a:t>
            </a: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>
                <a:solidFill>
                  <a:srgbClr val="000000"/>
                </a:solidFill>
                <a:latin typeface="Gilroy Light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Система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Врач-Пациент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Система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Минздрав – Пенсионный фонд – </a:t>
            </a:r>
            <a:r>
              <a:rPr lang="ru-RU" sz="1600" dirty="0" err="1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Минобр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endParaRPr lang="en-US" sz="1600" dirty="0" smtClean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Система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Реабилитационные центры – Центры изучения мозга</a:t>
            </a:r>
            <a:endParaRPr lang="en-US" sz="1600" dirty="0" smtClean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Система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Министерство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промышленности и торговли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Предприятия по производству медицинского оборудования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Специфические </a:t>
            </a:r>
            <a:r>
              <a:rPr lang="ru-RU" sz="1600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черты каждого </a:t>
            </a:r>
            <a:r>
              <a:rPr lang="ru-RU" sz="1600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сегмента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 системе Врач-Пациент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модели </a:t>
            </a:r>
            <a:r>
              <a:rPr lang="ru-RU" sz="1600" i="1" dirty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взаимоотношения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 системе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Минздрав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-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Пенсионный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фонд – </a:t>
            </a:r>
            <a:r>
              <a:rPr lang="ru-RU" sz="1600" dirty="0" err="1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Минобр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государственная политика в области здравоохранения, пенсионного обеспечения и образования для реабилитации инвалидов и людей пожилого возраста 65+</a:t>
            </a:r>
            <a:endParaRPr lang="ru-RU" sz="1600" i="1" dirty="0">
              <a:solidFill>
                <a:schemeClr val="tx1"/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 системе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Реабилитационные центры – Центры изучения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мозга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реабилитация </a:t>
            </a:r>
            <a:r>
              <a:rPr lang="ru-RU" sz="1600" i="1" dirty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инвалидов к бытовой, </a:t>
            </a:r>
            <a:r>
              <a:rPr lang="ru-RU" sz="1600" i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профессиональной и общественной деятельности на основе новых </a:t>
            </a:r>
            <a:r>
              <a:rPr lang="ru-RU" sz="1600" i="1" dirty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методов </a:t>
            </a:r>
            <a:r>
              <a:rPr lang="ru-RU" sz="1600" i="1" dirty="0" smtClean="0">
                <a:solidFill>
                  <a:schemeClr val="tx1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лечения заболеваний головного мозга </a:t>
            </a:r>
            <a:endParaRPr lang="ru-RU" sz="1600" dirty="0">
              <a:solidFill>
                <a:srgbClr val="5B9BD5">
                  <a:lumMod val="50000"/>
                </a:srgbClr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 системе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Министерство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промышленности и торговли - Предприятия по производству инновационного медицинского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оборудования</a:t>
            </a:r>
            <a:r>
              <a:rPr lang="en-US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государственная политика содействия </a:t>
            </a:r>
            <a:r>
              <a:rPr lang="ru-RU" sz="1600" i="1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инновациям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предприятий </a:t>
            </a:r>
            <a:r>
              <a:rPr lang="ru-RU" sz="1600" i="1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по производству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медицинского </a:t>
            </a:r>
            <a:r>
              <a:rPr lang="ru-RU" sz="1600" i="1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оборудования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для улучшения </a:t>
            </a:r>
            <a:r>
              <a:rPr lang="ru-RU" sz="1600" i="1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здравоохранения и обеспечения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эффективного </a:t>
            </a:r>
            <a:r>
              <a:rPr lang="ru-RU" sz="1600" i="1" dirty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лечения </a:t>
            </a:r>
            <a:r>
              <a:rPr lang="ru-RU" sz="1600" i="1" dirty="0" smtClean="0">
                <a:solidFill>
                  <a:srgbClr val="000000"/>
                </a:solidFill>
                <a:latin typeface="Gilroy Light"/>
                <a:ea typeface="Gilroy Light"/>
                <a:cs typeface="Gilroy Light"/>
                <a:sym typeface="Gilroy Light"/>
              </a:rPr>
              <a:t>пациентов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Ключевые параметры, сегменты и специфические черты каждого сегмента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5673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Стейкхолдеры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583017" y="1422657"/>
            <a:ext cx="11025963" cy="4493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1. Министерство здравоохранения: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политика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выдачи регистрационного удостоверения и обеспечения доступности и качества медицинской помощи аппаратом адресной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реабилитации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2. Министерство социальной защиты:</a:t>
            </a:r>
            <a:r>
              <a:rPr lang="ru-RU" sz="1600" dirty="0">
                <a:solidFill>
                  <a:srgbClr val="434343"/>
                </a:solidFill>
              </a:rPr>
              <a:t> 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политика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повышения качества жизни инвалидов и обеспечения их интеграции в общество за счет применения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3. Государственные регуляторные органы и агентства</a:t>
            </a:r>
            <a:r>
              <a:rPr lang="ru-RU" sz="1600" b="1" dirty="0" smtClean="0">
                <a:solidFill>
                  <a:srgbClr val="434343"/>
                </a:solidFill>
              </a:rPr>
              <a:t>:</a:t>
            </a:r>
            <a:r>
              <a:rPr lang="ru-RU" sz="1600" dirty="0" smtClean="0">
                <a:solidFill>
                  <a:srgbClr val="434343"/>
                </a:solidFill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политика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аккредитации аппаратов и их соответствия требованиям и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стандартам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4. Государственные медицинские центры и учреждения</a:t>
            </a:r>
            <a:r>
              <a:rPr lang="ru-RU" sz="1600" dirty="0">
                <a:solidFill>
                  <a:srgbClr val="434343"/>
                </a:solidFill>
              </a:rPr>
              <a:t>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определение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потребностей пациентов и выявление наиболее эффективных методов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реабилитации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5. Государственные фонды и программы поддержки: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предоставление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субсидии и грантов, продвижение и внедрение аппарата адресной физиотерапии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6. Система пациент-врач: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потребности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пациентов и опыт врачей физиотерапевтов для совершенствования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7. Исследователи и </a:t>
            </a:r>
            <a:r>
              <a:rPr lang="ru-RU" sz="1600" b="1" dirty="0" smtClean="0">
                <a:solidFill>
                  <a:srgbClr val="434343"/>
                </a:solidFill>
              </a:rPr>
              <a:t>ученые</a:t>
            </a:r>
            <a:r>
              <a:rPr lang="en-US" sz="1600" b="1" dirty="0" smtClean="0">
                <a:solidFill>
                  <a:srgbClr val="434343"/>
                </a:solidFill>
              </a:rPr>
              <a:t>:</a:t>
            </a:r>
            <a:r>
              <a:rPr lang="ru-RU" sz="1600" dirty="0" smtClean="0">
                <a:solidFill>
                  <a:srgbClr val="434343"/>
                </a:solidFill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Их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экспертиза и актуальные научные данные для разработки аппарата и Методического руководства для применения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 smtClean="0">
                <a:solidFill>
                  <a:srgbClr val="434343"/>
                </a:solidFill>
              </a:rPr>
              <a:t>8</a:t>
            </a:r>
            <a:r>
              <a:rPr lang="ru-RU" sz="1600" b="1" dirty="0">
                <a:solidFill>
                  <a:srgbClr val="434343"/>
                </a:solidFill>
              </a:rPr>
              <a:t>. Производители медицинского </a:t>
            </a:r>
            <a:r>
              <a:rPr lang="ru-RU" sz="1600" b="1" dirty="0" smtClean="0">
                <a:solidFill>
                  <a:srgbClr val="434343"/>
                </a:solidFill>
              </a:rPr>
              <a:t>оборудования</a:t>
            </a:r>
            <a:r>
              <a:rPr lang="en-US" sz="1600" b="1" dirty="0" smtClean="0">
                <a:solidFill>
                  <a:srgbClr val="434343"/>
                </a:solidFill>
              </a:rPr>
              <a:t>:</a:t>
            </a:r>
            <a:r>
              <a:rPr lang="ru-RU" sz="1600" dirty="0" smtClean="0">
                <a:solidFill>
                  <a:srgbClr val="434343"/>
                </a:solidFill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Их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экспертиза производства и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соответствия стандартам безопасности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r>
              <a:rPr lang="ru-RU" sz="1600" b="1" dirty="0">
                <a:solidFill>
                  <a:srgbClr val="434343"/>
                </a:solidFill>
              </a:rPr>
              <a:t>9. Страховые компании и финансовые </a:t>
            </a:r>
            <a:r>
              <a:rPr lang="ru-RU" sz="1600" b="1" dirty="0" smtClean="0">
                <a:solidFill>
                  <a:srgbClr val="434343"/>
                </a:solidFill>
              </a:rPr>
              <a:t>учреждения</a:t>
            </a:r>
            <a:r>
              <a:rPr lang="en-US" sz="1600" b="1" dirty="0" smtClean="0">
                <a:solidFill>
                  <a:srgbClr val="434343"/>
                </a:solidFill>
              </a:rPr>
              <a:t>:</a:t>
            </a:r>
            <a:r>
              <a:rPr lang="ru-RU" sz="1600" b="1" dirty="0" smtClean="0">
                <a:solidFill>
                  <a:srgbClr val="434343"/>
                </a:solidFill>
              </a:rPr>
              <a:t>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Понимание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 согласование их требований и процедур для успешного внедрения и использования </a:t>
            </a:r>
            <a:r>
              <a:rPr lang="ru-RU" sz="1600" dirty="0" smtClean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аппарата </a:t>
            </a:r>
            <a:endParaRPr lang="ru-RU" sz="1600" dirty="0">
              <a:solidFill>
                <a:srgbClr val="434343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200"/>
              <a:buNone/>
            </a:pPr>
            <a:endParaRPr lang="ru-RU" sz="1600" dirty="0" smtClean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На кого еще повлияет проект? Кто в нем заинтересован или может оказать поддержку?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028814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Текущая стадия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258177" y="1189008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2">
            <a:extLst>
              <a:ext uri="{FF2B5EF4-FFF2-40B4-BE49-F238E27FC236}">
                <a16:creationId xmlns:a16="http://schemas.microsoft.com/office/drawing/2014/main" xmlns="" id="{ECE41387-19F7-4E4E-8C89-2AA49A3B6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332140"/>
              </p:ext>
            </p:extLst>
          </p:nvPr>
        </p:nvGraphicFramePr>
        <p:xfrm>
          <a:off x="404999" y="1204909"/>
          <a:ext cx="10139784" cy="5067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139784">
                  <a:extLst>
                    <a:ext uri="{9D8B030D-6E8A-4147-A177-3AD203B41FA5}">
                      <a16:colId xmlns:a16="http://schemas.microsoft.com/office/drawing/2014/main" xmlns="" val="2701088685"/>
                    </a:ext>
                  </a:extLst>
                </a:gridCol>
              </a:tblGrid>
              <a:tr h="299989">
                <a:tc>
                  <a:txBody>
                    <a:bodyPr/>
                    <a:lstStyle/>
                    <a:p>
                      <a:pPr marL="0" marR="0" lvl="0" indent="0" algn="l" defTabSz="10692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latin typeface="+mj-lt"/>
                        </a:rPr>
                        <a:t>Готовность проекта</a:t>
                      </a:r>
                      <a:r>
                        <a:rPr lang="en-US" sz="1600" b="1" kern="0" dirty="0">
                          <a:latin typeface="+mj-lt"/>
                        </a:rPr>
                        <a:t>: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Экспериментальная модель аппарата</a:t>
                      </a:r>
                      <a:endParaRPr lang="en-US" sz="1600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Batang" panose="02030600000101010101" pitchFamily="18" charset="-127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86761745"/>
                  </a:ext>
                </a:extLst>
              </a:tr>
              <a:tr h="518163">
                <a:tc>
                  <a:txBody>
                    <a:bodyPr/>
                    <a:lstStyle/>
                    <a:p>
                      <a:pPr marL="0" marR="0" lvl="0" indent="0" algn="l" defTabSz="10692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latin typeface="+mj-lt"/>
                        </a:rPr>
                        <a:t>Стадия разработки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r>
                        <a:rPr lang="ru-RU" sz="1600" b="1" kern="0" dirty="0">
                          <a:latin typeface="+mj-lt"/>
                        </a:rPr>
                        <a:t>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Конструкторско-технологический. Создан и испытан 3D-макет аппарата адресной физиотерапии головного мозга</a:t>
                      </a:r>
                      <a:endParaRPr lang="ru-RU" sz="1600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Batang" panose="02030600000101010101" pitchFamily="18" charset="-127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843119"/>
                  </a:ext>
                </a:extLst>
              </a:tr>
              <a:tr h="1343133">
                <a:tc>
                  <a:txBody>
                    <a:bodyPr/>
                    <a:lstStyle/>
                    <a:p>
                      <a:pPr marL="0" lvl="0" indent="-426650">
                        <a:lnSpc>
                          <a:spcPct val="100000"/>
                        </a:lnSpc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100000"/>
                        <a:buNone/>
                        <a:defRPr/>
                      </a:pPr>
                      <a:r>
                        <a:rPr lang="ru-RU" sz="1600" b="1" kern="0" dirty="0">
                          <a:latin typeface="+mj-lt"/>
                        </a:rPr>
                        <a:t>Технологические особенности (кратко). Заключается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endParaRPr lang="ru-RU" sz="1600" b="1" kern="0" dirty="0">
                        <a:latin typeface="+mj-lt"/>
                      </a:endParaRPr>
                    </a:p>
                    <a:p>
                      <a:pPr marL="108000" lvl="1" indent="0">
                        <a:lnSpc>
                          <a:spcPct val="100000"/>
                        </a:lnSpc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100000"/>
                        <a:buNone/>
                        <a:defRPr/>
                      </a:pP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- В разработке </a:t>
                      </a:r>
                      <a:r>
                        <a:rPr lang="en-US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3D-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макета аппарата для создания аппарата с однотипным и/или разными типами источников физиотерапии </a:t>
                      </a:r>
                    </a:p>
                    <a:p>
                      <a:pPr marL="108000" lvl="1" indent="0">
                        <a:lnSpc>
                          <a:spcPct val="100000"/>
                        </a:lnSpc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100000"/>
                        <a:buNone/>
                        <a:defRPr/>
                      </a:pP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- В создании серии аппаратов физиотерапии</a:t>
                      </a:r>
                    </a:p>
                    <a:p>
                      <a:pPr marL="108000" lvl="1" indent="0">
                        <a:lnSpc>
                          <a:spcPct val="100000"/>
                        </a:lnSpc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100000"/>
                        <a:buNone/>
                        <a:defRPr/>
                      </a:pP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- Решение проблемы импортозамещения и экспорта аппаратов физиотерапии.</a:t>
                      </a:r>
                      <a:endParaRPr lang="ru-RU" sz="1600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Batang" panose="02030600000101010101" pitchFamily="18" charset="-127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3626085"/>
                  </a:ext>
                </a:extLst>
              </a:tr>
              <a:tr h="518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0" dirty="0">
                          <a:latin typeface="+mj-lt"/>
                        </a:rPr>
                        <a:t>Интеллектуальная собственность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r>
                        <a:rPr lang="ru-RU" sz="1600" b="1" kern="0" dirty="0">
                          <a:latin typeface="+mj-lt"/>
                        </a:rPr>
                        <a:t>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Три патента на способ и устройства. Подготовлена заявка на патент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84071411"/>
                  </a:ext>
                </a:extLst>
              </a:tr>
              <a:tr h="299989">
                <a:tc>
                  <a:txBody>
                    <a:bodyPr/>
                    <a:lstStyle/>
                    <a:p>
                      <a:pPr marL="0" marR="0" lvl="0" indent="0" algn="l" defTabSz="10692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latin typeface="+mj-lt"/>
                        </a:rPr>
                        <a:t>Наличие разрешительных документов</a:t>
                      </a:r>
                      <a:r>
                        <a:rPr lang="en-US" sz="1600" b="1" kern="0" dirty="0">
                          <a:latin typeface="+mj-lt"/>
                        </a:rPr>
                        <a:t>: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Нет Регистрационного Удостоверения</a:t>
                      </a:r>
                      <a:endParaRPr lang="ru-RU" sz="1600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Batang" panose="02030600000101010101" pitchFamily="18" charset="-127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723000"/>
                  </a:ext>
                </a:extLst>
              </a:tr>
              <a:tr h="518163">
                <a:tc>
                  <a:txBody>
                    <a:bodyPr/>
                    <a:lstStyle/>
                    <a:p>
                      <a:pPr marL="0" lvl="0" indent="-426650">
                        <a:lnSpc>
                          <a:spcPct val="100000"/>
                        </a:lnSpc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100000"/>
                        <a:buNone/>
                        <a:defRPr/>
                      </a:pPr>
                      <a:r>
                        <a:rPr lang="ru-RU" sz="1600" b="1" kern="0" dirty="0">
                          <a:latin typeface="+mj-lt"/>
                        </a:rPr>
                        <a:t>Осуществленные инвестиции в разработку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r>
                        <a:rPr lang="ru-RU" sz="1600" b="1" kern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Частные, </a:t>
                      </a:r>
                      <a:r>
                        <a:rPr lang="ru-RU" sz="1600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1620000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р. , оборудование и материалы от участников проекта</a:t>
                      </a:r>
                      <a:endParaRPr lang="ru-RU" sz="1600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Batang" panose="02030600000101010101" pitchFamily="18" charset="-127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4309723"/>
                  </a:ext>
                </a:extLst>
              </a:tr>
              <a:tr h="518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0" dirty="0">
                          <a:latin typeface="+mj-lt"/>
                        </a:rPr>
                        <a:t>Апробация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r>
                        <a:rPr lang="ru-RU" sz="1600" b="1" kern="0" dirty="0">
                          <a:latin typeface="+mj-lt"/>
                        </a:rPr>
                        <a:t>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Проект награжден медалью на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hlinkClick r:id="rId9"/>
                        </a:rPr>
                        <a:t>Международном конкурсе изобретений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INHUB- 2022 (г. Новосибирск)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36973372"/>
                  </a:ext>
                </a:extLst>
              </a:tr>
              <a:tr h="518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0" dirty="0">
                          <a:latin typeface="+mj-lt"/>
                        </a:rPr>
                        <a:t>Экспертные заключения</a:t>
                      </a:r>
                      <a:r>
                        <a:rPr lang="en-US" sz="1600" b="1" kern="0" dirty="0">
                          <a:latin typeface="+mj-lt"/>
                        </a:rPr>
                        <a:t>:</a:t>
                      </a:r>
                      <a:r>
                        <a:rPr lang="ru-RU" sz="1600" b="1" kern="0" dirty="0">
                          <a:latin typeface="+mj-lt"/>
                        </a:rPr>
                        <a:t> </a:t>
                      </a:r>
                      <a:r>
                        <a:rPr lang="ru-RU" sz="1600" kern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Получена экспертная оценка НСИ и Решение Проблемной комиссии ИФОМИТ ТГМУ от 24.12.2021 г.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67408632"/>
                  </a:ext>
                </a:extLst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227" y="3812570"/>
            <a:ext cx="1247692" cy="157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558E474-D9F8-41D7-B855-36D37BFECE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26968" y="2259003"/>
            <a:ext cx="1426768" cy="16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План реализации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187850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Прямоугольник: скругленные углы 8">
            <a:extLst>
              <a:ext uri="{FF2B5EF4-FFF2-40B4-BE49-F238E27FC236}">
                <a16:creationId xmlns:a16="http://schemas.microsoft.com/office/drawing/2014/main" xmlns="" id="{4D8AE6CF-6909-4EA0-A4B5-4761D7CD8721}"/>
              </a:ext>
            </a:extLst>
          </p:cNvPr>
          <p:cNvSpPr/>
          <p:nvPr/>
        </p:nvSpPr>
        <p:spPr>
          <a:xfrm>
            <a:off x="1146637" y="1812859"/>
            <a:ext cx="2200339" cy="266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этап</a:t>
            </a:r>
          </a:p>
        </p:txBody>
      </p:sp>
      <p:sp>
        <p:nvSpPr>
          <p:cNvPr id="15" name="Прямоугольник: скругленные углы 2">
            <a:extLst>
              <a:ext uri="{FF2B5EF4-FFF2-40B4-BE49-F238E27FC236}">
                <a16:creationId xmlns:a16="http://schemas.microsoft.com/office/drawing/2014/main" xmlns="" id="{DA44E0E7-180C-4F6F-B837-CCE046C53CBF}"/>
              </a:ext>
            </a:extLst>
          </p:cNvPr>
          <p:cNvSpPr/>
          <p:nvPr/>
        </p:nvSpPr>
        <p:spPr>
          <a:xfrm>
            <a:off x="1118880" y="2965204"/>
            <a:ext cx="2193060" cy="7938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Создания прототипа аппарата и технологической документации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1">
            <a:extLst>
              <a:ext uri="{FF2B5EF4-FFF2-40B4-BE49-F238E27FC236}">
                <a16:creationId xmlns:a16="http://schemas.microsoft.com/office/drawing/2014/main" xmlns="" id="{E385E120-DF34-412A-8800-ABE9C1ECEC1D}"/>
              </a:ext>
            </a:extLst>
          </p:cNvPr>
          <p:cNvSpPr/>
          <p:nvPr/>
        </p:nvSpPr>
        <p:spPr>
          <a:xfrm>
            <a:off x="1146581" y="2199591"/>
            <a:ext cx="2193060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12 месяцев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2">
            <a:extLst>
              <a:ext uri="{FF2B5EF4-FFF2-40B4-BE49-F238E27FC236}">
                <a16:creationId xmlns:a16="http://schemas.microsoft.com/office/drawing/2014/main" xmlns="" id="{99D125FD-7E16-4F07-BFC6-642E2845CFD5}"/>
              </a:ext>
            </a:extLst>
          </p:cNvPr>
          <p:cNvSpPr/>
          <p:nvPr/>
        </p:nvSpPr>
        <p:spPr>
          <a:xfrm>
            <a:off x="1139302" y="2560959"/>
            <a:ext cx="2200339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8 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3">
            <a:extLst>
              <a:ext uri="{FF2B5EF4-FFF2-40B4-BE49-F238E27FC236}">
                <a16:creationId xmlns:a16="http://schemas.microsoft.com/office/drawing/2014/main" xmlns="" id="{D722DD8F-C5E1-46B2-B492-EDB7D41880C1}"/>
              </a:ext>
            </a:extLst>
          </p:cNvPr>
          <p:cNvSpPr/>
          <p:nvPr/>
        </p:nvSpPr>
        <p:spPr>
          <a:xfrm>
            <a:off x="3577652" y="2957678"/>
            <a:ext cx="2193060" cy="8014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Производство серии аппаратов и медицинские испытания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4">
            <a:extLst>
              <a:ext uri="{FF2B5EF4-FFF2-40B4-BE49-F238E27FC236}">
                <a16:creationId xmlns:a16="http://schemas.microsoft.com/office/drawing/2014/main" xmlns="" id="{DB93A2F3-32AF-41D9-9865-45C12F3E5C77}"/>
              </a:ext>
            </a:extLst>
          </p:cNvPr>
          <p:cNvSpPr/>
          <p:nvPr/>
        </p:nvSpPr>
        <p:spPr>
          <a:xfrm>
            <a:off x="3584931" y="2217927"/>
            <a:ext cx="2193060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24 месяца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5">
            <a:extLst>
              <a:ext uri="{FF2B5EF4-FFF2-40B4-BE49-F238E27FC236}">
                <a16:creationId xmlns:a16="http://schemas.microsoft.com/office/drawing/2014/main" xmlns="" id="{0B05C535-5982-4BDE-ACAB-0C01884B0D60}"/>
              </a:ext>
            </a:extLst>
          </p:cNvPr>
          <p:cNvSpPr/>
          <p:nvPr/>
        </p:nvSpPr>
        <p:spPr>
          <a:xfrm>
            <a:off x="3577652" y="2579295"/>
            <a:ext cx="2200339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20 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16">
            <a:extLst>
              <a:ext uri="{FF2B5EF4-FFF2-40B4-BE49-F238E27FC236}">
                <a16:creationId xmlns:a16="http://schemas.microsoft.com/office/drawing/2014/main" xmlns="" id="{FF1BB99D-179F-4EBA-B6B9-F09A2DBF4980}"/>
              </a:ext>
            </a:extLst>
          </p:cNvPr>
          <p:cNvSpPr/>
          <p:nvPr/>
        </p:nvSpPr>
        <p:spPr>
          <a:xfrm>
            <a:off x="6006656" y="2932639"/>
            <a:ext cx="2193060" cy="8014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Корректировка документации, медицинские испытания и получение РУ</a:t>
            </a:r>
          </a:p>
        </p:txBody>
      </p:sp>
      <p:sp>
        <p:nvSpPr>
          <p:cNvPr id="22" name="Прямоугольник: скругленные углы 17">
            <a:extLst>
              <a:ext uri="{FF2B5EF4-FFF2-40B4-BE49-F238E27FC236}">
                <a16:creationId xmlns:a16="http://schemas.microsoft.com/office/drawing/2014/main" xmlns="" id="{2EC425AC-81F7-4027-819D-C9B2BEF6928F}"/>
              </a:ext>
            </a:extLst>
          </p:cNvPr>
          <p:cNvSpPr/>
          <p:nvPr/>
        </p:nvSpPr>
        <p:spPr>
          <a:xfrm>
            <a:off x="6037837" y="2199591"/>
            <a:ext cx="2193060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24 месяцев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18">
            <a:extLst>
              <a:ext uri="{FF2B5EF4-FFF2-40B4-BE49-F238E27FC236}">
                <a16:creationId xmlns:a16="http://schemas.microsoft.com/office/drawing/2014/main" xmlns="" id="{52BF9F1A-25A1-4F32-9789-D2C89B8563D4}"/>
              </a:ext>
            </a:extLst>
          </p:cNvPr>
          <p:cNvSpPr/>
          <p:nvPr/>
        </p:nvSpPr>
        <p:spPr>
          <a:xfrm>
            <a:off x="6030558" y="2560959"/>
            <a:ext cx="2200339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15 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24">
            <a:extLst>
              <a:ext uri="{FF2B5EF4-FFF2-40B4-BE49-F238E27FC236}">
                <a16:creationId xmlns:a16="http://schemas.microsoft.com/office/drawing/2014/main" xmlns="" id="{0BF2438F-2737-4740-85A3-BD5C798A3428}"/>
              </a:ext>
            </a:extLst>
          </p:cNvPr>
          <p:cNvSpPr/>
          <p:nvPr/>
        </p:nvSpPr>
        <p:spPr>
          <a:xfrm rot="16200000">
            <a:off x="236843" y="3034008"/>
            <a:ext cx="801404" cy="6487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5" name="Прямоугольник: скругленные углы 28">
            <a:extLst>
              <a:ext uri="{FF2B5EF4-FFF2-40B4-BE49-F238E27FC236}">
                <a16:creationId xmlns:a16="http://schemas.microsoft.com/office/drawing/2014/main" xmlns="" id="{CC078EED-5C17-4733-B512-6B99005C50F5}"/>
              </a:ext>
            </a:extLst>
          </p:cNvPr>
          <p:cNvSpPr/>
          <p:nvPr/>
        </p:nvSpPr>
        <p:spPr>
          <a:xfrm rot="16200000">
            <a:off x="-210664" y="4428195"/>
            <a:ext cx="1686206" cy="6487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Внедрение, работа с партнёрами</a:t>
            </a:r>
          </a:p>
        </p:txBody>
      </p:sp>
      <p:sp>
        <p:nvSpPr>
          <p:cNvPr id="26" name="Прямоугольник: скругленные углы 30">
            <a:extLst>
              <a:ext uri="{FF2B5EF4-FFF2-40B4-BE49-F238E27FC236}">
                <a16:creationId xmlns:a16="http://schemas.microsoft.com/office/drawing/2014/main" xmlns="" id="{155C6750-0743-4120-AD0F-576C22026FAE}"/>
              </a:ext>
            </a:extLst>
          </p:cNvPr>
          <p:cNvSpPr/>
          <p:nvPr/>
        </p:nvSpPr>
        <p:spPr>
          <a:xfrm rot="16200000">
            <a:off x="154277" y="5878991"/>
            <a:ext cx="906643" cy="5888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Метрики</a:t>
            </a:r>
          </a:p>
        </p:txBody>
      </p:sp>
      <p:sp>
        <p:nvSpPr>
          <p:cNvPr id="27" name="Прямоугольник: скругленные углы 31">
            <a:extLst>
              <a:ext uri="{FF2B5EF4-FFF2-40B4-BE49-F238E27FC236}">
                <a16:creationId xmlns:a16="http://schemas.microsoft.com/office/drawing/2014/main" xmlns="" id="{A571FE3D-92C0-4467-8E20-E0E4B4250D34}"/>
              </a:ext>
            </a:extLst>
          </p:cNvPr>
          <p:cNvSpPr/>
          <p:nvPr/>
        </p:nvSpPr>
        <p:spPr>
          <a:xfrm>
            <a:off x="1083155" y="5778295"/>
            <a:ext cx="2494497" cy="375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Кол-во аппаратов, произведенных в рамках малосерийного производства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: скругленные углы 32">
            <a:extLst>
              <a:ext uri="{FF2B5EF4-FFF2-40B4-BE49-F238E27FC236}">
                <a16:creationId xmlns:a16="http://schemas.microsoft.com/office/drawing/2014/main" xmlns="" id="{0BE9E271-2623-4C95-8A12-869F0D8B5D2A}"/>
              </a:ext>
            </a:extLst>
          </p:cNvPr>
          <p:cNvSpPr/>
          <p:nvPr/>
        </p:nvSpPr>
        <p:spPr>
          <a:xfrm>
            <a:off x="1094073" y="6247079"/>
            <a:ext cx="2498249" cy="375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Кол-во пациентов, прошедших терапию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33">
            <a:extLst>
              <a:ext uri="{FF2B5EF4-FFF2-40B4-BE49-F238E27FC236}">
                <a16:creationId xmlns:a16="http://schemas.microsoft.com/office/drawing/2014/main" xmlns="" id="{BB6083DB-0E1D-4A27-8771-7ABFC38CEAE8}"/>
              </a:ext>
            </a:extLst>
          </p:cNvPr>
          <p:cNvSpPr/>
          <p:nvPr/>
        </p:nvSpPr>
        <p:spPr>
          <a:xfrm>
            <a:off x="3592322" y="1812859"/>
            <a:ext cx="2193004" cy="27453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</a:t>
            </a:r>
          </a:p>
        </p:txBody>
      </p:sp>
      <p:sp>
        <p:nvSpPr>
          <p:cNvPr id="30" name="Прямоугольник: скругленные углы 34">
            <a:extLst>
              <a:ext uri="{FF2B5EF4-FFF2-40B4-BE49-F238E27FC236}">
                <a16:creationId xmlns:a16="http://schemas.microsoft.com/office/drawing/2014/main" xmlns="" id="{01C14707-6429-4F36-988F-CF6C7144FA21}"/>
              </a:ext>
            </a:extLst>
          </p:cNvPr>
          <p:cNvSpPr/>
          <p:nvPr/>
        </p:nvSpPr>
        <p:spPr>
          <a:xfrm>
            <a:off x="6034254" y="1809111"/>
            <a:ext cx="2193060" cy="266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</p:txBody>
      </p:sp>
      <p:sp>
        <p:nvSpPr>
          <p:cNvPr id="31" name="Прямоугольник: скругленные углы 37">
            <a:extLst>
              <a:ext uri="{FF2B5EF4-FFF2-40B4-BE49-F238E27FC236}">
                <a16:creationId xmlns:a16="http://schemas.microsoft.com/office/drawing/2014/main" xmlns="" id="{3EB102EA-5FAF-459C-B2A7-FE14865342F7}"/>
              </a:ext>
            </a:extLst>
          </p:cNvPr>
          <p:cNvSpPr/>
          <p:nvPr/>
        </p:nvSpPr>
        <p:spPr>
          <a:xfrm>
            <a:off x="8435659" y="4986180"/>
            <a:ext cx="3164124" cy="5972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B2B - продажа технологии компаниям по производству медицинского оборудования</a:t>
            </a:r>
          </a:p>
        </p:txBody>
      </p:sp>
      <p:sp>
        <p:nvSpPr>
          <p:cNvPr id="32" name="Прямоугольник: скругленные углы 38">
            <a:extLst>
              <a:ext uri="{FF2B5EF4-FFF2-40B4-BE49-F238E27FC236}">
                <a16:creationId xmlns:a16="http://schemas.microsoft.com/office/drawing/2014/main" xmlns="" id="{6B307CD8-E96B-4F5F-9266-FCEE5E8376E5}"/>
              </a:ext>
            </a:extLst>
          </p:cNvPr>
          <p:cNvSpPr/>
          <p:nvPr/>
        </p:nvSpPr>
        <p:spPr>
          <a:xfrm>
            <a:off x="5093092" y="3970908"/>
            <a:ext cx="6506691" cy="3088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B2C - продажа серии продуктов медицинским учреждениям</a:t>
            </a:r>
          </a:p>
        </p:txBody>
      </p:sp>
      <p:sp>
        <p:nvSpPr>
          <p:cNvPr id="33" name="Прямоугольник: скругленные углы 39">
            <a:extLst>
              <a:ext uri="{FF2B5EF4-FFF2-40B4-BE49-F238E27FC236}">
                <a16:creationId xmlns:a16="http://schemas.microsoft.com/office/drawing/2014/main" xmlns="" id="{914080A5-266E-4213-B620-2579A8F0E505}"/>
              </a:ext>
            </a:extLst>
          </p:cNvPr>
          <p:cNvSpPr/>
          <p:nvPr/>
        </p:nvSpPr>
        <p:spPr>
          <a:xfrm>
            <a:off x="6006656" y="4383468"/>
            <a:ext cx="5609309" cy="4989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B2G – предложения государственным органам и учреждениям через систему тендеров и госзакупок</a:t>
            </a:r>
            <a:r>
              <a:rPr lang="ru-RU" sz="1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34" name="Прямоугольник: скругленные углы 40">
            <a:extLst>
              <a:ext uri="{FF2B5EF4-FFF2-40B4-BE49-F238E27FC236}">
                <a16:creationId xmlns:a16="http://schemas.microsoft.com/office/drawing/2014/main" xmlns="" id="{4F6E80B6-E38E-4DA4-B380-9695A69EF8FC}"/>
              </a:ext>
            </a:extLst>
          </p:cNvPr>
          <p:cNvSpPr/>
          <p:nvPr/>
        </p:nvSpPr>
        <p:spPr>
          <a:xfrm>
            <a:off x="8435660" y="2965203"/>
            <a:ext cx="3164124" cy="3715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Настройка под требования медицинских учреждений</a:t>
            </a:r>
          </a:p>
        </p:txBody>
      </p:sp>
      <p:sp>
        <p:nvSpPr>
          <p:cNvPr id="35" name="Прямоугольник: скругленные углы 42">
            <a:extLst>
              <a:ext uri="{FF2B5EF4-FFF2-40B4-BE49-F238E27FC236}">
                <a16:creationId xmlns:a16="http://schemas.microsoft.com/office/drawing/2014/main" xmlns="" id="{49DA5998-61BC-4982-AC14-586C622753EA}"/>
              </a:ext>
            </a:extLst>
          </p:cNvPr>
          <p:cNvSpPr/>
          <p:nvPr/>
        </p:nvSpPr>
        <p:spPr>
          <a:xfrm>
            <a:off x="8435660" y="3425227"/>
            <a:ext cx="3164124" cy="3088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Производство серии аппаратов</a:t>
            </a:r>
          </a:p>
        </p:txBody>
      </p:sp>
      <p:sp>
        <p:nvSpPr>
          <p:cNvPr id="36" name="Прямоугольник: скругленные углы 43">
            <a:extLst>
              <a:ext uri="{FF2B5EF4-FFF2-40B4-BE49-F238E27FC236}">
                <a16:creationId xmlns:a16="http://schemas.microsoft.com/office/drawing/2014/main" xmlns="" id="{02E87A22-5E49-4CF8-8572-82E552DE2A47}"/>
              </a:ext>
            </a:extLst>
          </p:cNvPr>
          <p:cNvSpPr/>
          <p:nvPr/>
        </p:nvSpPr>
        <p:spPr>
          <a:xfrm>
            <a:off x="8435660" y="1812859"/>
            <a:ext cx="3164124" cy="266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</a:p>
        </p:txBody>
      </p:sp>
      <p:sp>
        <p:nvSpPr>
          <p:cNvPr id="37" name="Прямоугольник: скругленные углы 45">
            <a:extLst>
              <a:ext uri="{FF2B5EF4-FFF2-40B4-BE49-F238E27FC236}">
                <a16:creationId xmlns:a16="http://schemas.microsoft.com/office/drawing/2014/main" xmlns="" id="{353C3CEA-4996-405F-A755-6091A49E9A10}"/>
              </a:ext>
            </a:extLst>
          </p:cNvPr>
          <p:cNvSpPr/>
          <p:nvPr/>
        </p:nvSpPr>
        <p:spPr>
          <a:xfrm>
            <a:off x="8435661" y="2199591"/>
            <a:ext cx="927415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SOM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: скругленные углы 46">
            <a:extLst>
              <a:ext uri="{FF2B5EF4-FFF2-40B4-BE49-F238E27FC236}">
                <a16:creationId xmlns:a16="http://schemas.microsoft.com/office/drawing/2014/main" xmlns="" id="{AA7076B3-D96C-4298-BAF8-16D90AA4C5CB}"/>
              </a:ext>
            </a:extLst>
          </p:cNvPr>
          <p:cNvSpPr/>
          <p:nvPr/>
        </p:nvSpPr>
        <p:spPr>
          <a:xfrm>
            <a:off x="9433087" y="2193325"/>
            <a:ext cx="1002157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SAM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: скругленные углы 47">
            <a:extLst>
              <a:ext uri="{FF2B5EF4-FFF2-40B4-BE49-F238E27FC236}">
                <a16:creationId xmlns:a16="http://schemas.microsoft.com/office/drawing/2014/main" xmlns="" id="{16E5CED7-6435-404F-B32B-50D45A73A4E6}"/>
              </a:ext>
            </a:extLst>
          </p:cNvPr>
          <p:cNvSpPr/>
          <p:nvPr/>
        </p:nvSpPr>
        <p:spPr>
          <a:xfrm>
            <a:off x="10505255" y="2211848"/>
            <a:ext cx="1094528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TAM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: скругленные углы 48">
            <a:extLst>
              <a:ext uri="{FF2B5EF4-FFF2-40B4-BE49-F238E27FC236}">
                <a16:creationId xmlns:a16="http://schemas.microsoft.com/office/drawing/2014/main" xmlns="" id="{1B2450E0-0B61-40CF-845E-593ED2147ABC}"/>
              </a:ext>
            </a:extLst>
          </p:cNvPr>
          <p:cNvSpPr/>
          <p:nvPr/>
        </p:nvSpPr>
        <p:spPr>
          <a:xfrm>
            <a:off x="8435661" y="2584737"/>
            <a:ext cx="927415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8 </a:t>
            </a: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: скругленные углы 49">
            <a:extLst>
              <a:ext uri="{FF2B5EF4-FFF2-40B4-BE49-F238E27FC236}">
                <a16:creationId xmlns:a16="http://schemas.microsoft.com/office/drawing/2014/main" xmlns="" id="{FD2065ED-0400-418C-85DF-BD352C818A4D}"/>
              </a:ext>
            </a:extLst>
          </p:cNvPr>
          <p:cNvSpPr/>
          <p:nvPr/>
        </p:nvSpPr>
        <p:spPr>
          <a:xfrm>
            <a:off x="9433087" y="2560959"/>
            <a:ext cx="1002157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25</a:t>
            </a: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: скругленные углы 50">
            <a:extLst>
              <a:ext uri="{FF2B5EF4-FFF2-40B4-BE49-F238E27FC236}">
                <a16:creationId xmlns:a16="http://schemas.microsoft.com/office/drawing/2014/main" xmlns="" id="{654AFBE7-BE37-496C-9E50-0F0741B77B04}"/>
              </a:ext>
            </a:extLst>
          </p:cNvPr>
          <p:cNvSpPr/>
          <p:nvPr/>
        </p:nvSpPr>
        <p:spPr>
          <a:xfrm>
            <a:off x="10505255" y="2556000"/>
            <a:ext cx="1094528" cy="2664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450</a:t>
            </a:r>
            <a:r>
              <a:rPr lang="en-US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млн. руб.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: скругленные углы 51">
            <a:extLst>
              <a:ext uri="{FF2B5EF4-FFF2-40B4-BE49-F238E27FC236}">
                <a16:creationId xmlns:a16="http://schemas.microsoft.com/office/drawing/2014/main" xmlns="" id="{0534BA54-8FFD-4A9A-905F-222D28B42D36}"/>
              </a:ext>
            </a:extLst>
          </p:cNvPr>
          <p:cNvSpPr/>
          <p:nvPr/>
        </p:nvSpPr>
        <p:spPr>
          <a:xfrm>
            <a:off x="8435661" y="5778295"/>
            <a:ext cx="3164123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600 </a:t>
            </a:r>
            <a:r>
              <a:rPr lang="ru-RU" sz="1000" b="1" dirty="0" err="1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шт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52">
            <a:extLst>
              <a:ext uri="{FF2B5EF4-FFF2-40B4-BE49-F238E27FC236}">
                <a16:creationId xmlns:a16="http://schemas.microsoft.com/office/drawing/2014/main" xmlns="" id="{6CDC913F-BE85-41C6-A802-AF69B3BC38BA}"/>
              </a:ext>
            </a:extLst>
          </p:cNvPr>
          <p:cNvSpPr/>
          <p:nvPr/>
        </p:nvSpPr>
        <p:spPr>
          <a:xfrm>
            <a:off x="5920211" y="5782100"/>
            <a:ext cx="2307102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30 </a:t>
            </a:r>
            <a:r>
              <a:rPr lang="ru-RU" sz="1000" b="1" dirty="0" err="1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шт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: скругленные углы 53">
            <a:extLst>
              <a:ext uri="{FF2B5EF4-FFF2-40B4-BE49-F238E27FC236}">
                <a16:creationId xmlns:a16="http://schemas.microsoft.com/office/drawing/2014/main" xmlns="" id="{20FC1A54-EBDD-4198-A030-0868CD363D32}"/>
              </a:ext>
            </a:extLst>
          </p:cNvPr>
          <p:cNvSpPr/>
          <p:nvPr/>
        </p:nvSpPr>
        <p:spPr>
          <a:xfrm>
            <a:off x="3746766" y="5778295"/>
            <a:ext cx="2023946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5 </a:t>
            </a:r>
            <a:r>
              <a:rPr lang="ru-RU" sz="1000" b="1" dirty="0" err="1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шт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: скругленные углы 54">
            <a:extLst>
              <a:ext uri="{FF2B5EF4-FFF2-40B4-BE49-F238E27FC236}">
                <a16:creationId xmlns:a16="http://schemas.microsoft.com/office/drawing/2014/main" xmlns="" id="{154859BD-1336-451B-9EE1-9F27278314D4}"/>
              </a:ext>
            </a:extLst>
          </p:cNvPr>
          <p:cNvSpPr/>
          <p:nvPr/>
        </p:nvSpPr>
        <p:spPr>
          <a:xfrm>
            <a:off x="8435661" y="6247078"/>
            <a:ext cx="3164123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10000+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: скругленные углы 55">
            <a:extLst>
              <a:ext uri="{FF2B5EF4-FFF2-40B4-BE49-F238E27FC236}">
                <a16:creationId xmlns:a16="http://schemas.microsoft.com/office/drawing/2014/main" xmlns="" id="{119B76AA-58FF-4563-9DF9-128D5B11678A}"/>
              </a:ext>
            </a:extLst>
          </p:cNvPr>
          <p:cNvSpPr/>
          <p:nvPr/>
        </p:nvSpPr>
        <p:spPr>
          <a:xfrm>
            <a:off x="5920211" y="6250883"/>
            <a:ext cx="2307102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1000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: скругленные углы 56">
            <a:extLst>
              <a:ext uri="{FF2B5EF4-FFF2-40B4-BE49-F238E27FC236}">
                <a16:creationId xmlns:a16="http://schemas.microsoft.com/office/drawing/2014/main" xmlns="" id="{BDF84766-1D49-432F-82A9-6060D7C968BC}"/>
              </a:ext>
            </a:extLst>
          </p:cNvPr>
          <p:cNvSpPr/>
          <p:nvPr/>
        </p:nvSpPr>
        <p:spPr>
          <a:xfrm>
            <a:off x="3746766" y="6247078"/>
            <a:ext cx="2023946" cy="2664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sz="1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10</a:t>
            </a:r>
            <a:endParaRPr lang="ru-RU" sz="1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: скругленные углы 57">
            <a:extLst>
              <a:ext uri="{FF2B5EF4-FFF2-40B4-BE49-F238E27FC236}">
                <a16:creationId xmlns:a16="http://schemas.microsoft.com/office/drawing/2014/main" xmlns="" id="{EA5668A1-DA87-42EF-B86B-0AAAB356E3B5}"/>
              </a:ext>
            </a:extLst>
          </p:cNvPr>
          <p:cNvSpPr/>
          <p:nvPr/>
        </p:nvSpPr>
        <p:spPr>
          <a:xfrm>
            <a:off x="1139301" y="3971410"/>
            <a:ext cx="3771301" cy="3083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Заключение договоров с медицинскими учреждениями</a:t>
            </a:r>
          </a:p>
        </p:txBody>
      </p:sp>
      <p:sp>
        <p:nvSpPr>
          <p:cNvPr id="50" name="Прямоугольник: скругленные углы 58">
            <a:extLst>
              <a:ext uri="{FF2B5EF4-FFF2-40B4-BE49-F238E27FC236}">
                <a16:creationId xmlns:a16="http://schemas.microsoft.com/office/drawing/2014/main" xmlns="" id="{FBE50F49-519C-478E-8F29-4747D0CCFF5D}"/>
              </a:ext>
            </a:extLst>
          </p:cNvPr>
          <p:cNvSpPr/>
          <p:nvPr/>
        </p:nvSpPr>
        <p:spPr>
          <a:xfrm>
            <a:off x="2756087" y="4385643"/>
            <a:ext cx="3164124" cy="49312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Поиск и заключение договоров с партнерами, такими как Росатом, ГК </a:t>
            </a:r>
            <a:r>
              <a:rPr lang="ru-RU" sz="1000" dirty="0" err="1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Рикта</a:t>
            </a:r>
            <a:endParaRPr lang="ru-RU" sz="10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1" name="Прямоугольник: скругленные углы 59">
            <a:extLst>
              <a:ext uri="{FF2B5EF4-FFF2-40B4-BE49-F238E27FC236}">
                <a16:creationId xmlns:a16="http://schemas.microsoft.com/office/drawing/2014/main" xmlns="" id="{4C81046F-EEE5-4A90-A501-769300532680}"/>
              </a:ext>
            </a:extLst>
          </p:cNvPr>
          <p:cNvSpPr/>
          <p:nvPr/>
        </p:nvSpPr>
        <p:spPr>
          <a:xfrm>
            <a:off x="4758737" y="4988355"/>
            <a:ext cx="3440978" cy="2755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Участие в гос. программах, акселераторах.</a:t>
            </a:r>
          </a:p>
        </p:txBody>
      </p:sp>
      <p:sp>
        <p:nvSpPr>
          <p:cNvPr id="52" name="Прямоугольник: скругленные углы 60">
            <a:extLst>
              <a:ext uri="{FF2B5EF4-FFF2-40B4-BE49-F238E27FC236}">
                <a16:creationId xmlns:a16="http://schemas.microsoft.com/office/drawing/2014/main" xmlns="" id="{E45CD98B-B010-48EE-9A73-A165BE6C5413}"/>
              </a:ext>
            </a:extLst>
          </p:cNvPr>
          <p:cNvSpPr/>
          <p:nvPr/>
        </p:nvSpPr>
        <p:spPr>
          <a:xfrm>
            <a:off x="4758738" y="5362495"/>
            <a:ext cx="3440978" cy="2475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342"/>
              </a:spcAft>
            </a:pPr>
            <a:r>
              <a:rPr lang="ru-RU" sz="10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Публикации статей исследований.</a:t>
            </a:r>
          </a:p>
        </p:txBody>
      </p:sp>
      <p:sp>
        <p:nvSpPr>
          <p:cNvPr id="53" name="Прямоугольник: скругленные углы 29">
            <a:extLst>
              <a:ext uri="{FF2B5EF4-FFF2-40B4-BE49-F238E27FC236}">
                <a16:creationId xmlns:a16="http://schemas.microsoft.com/office/drawing/2014/main" xmlns="" id="{4D44501F-C651-4619-80B9-FF70CED631B9}"/>
              </a:ext>
            </a:extLst>
          </p:cNvPr>
          <p:cNvSpPr/>
          <p:nvPr/>
        </p:nvSpPr>
        <p:spPr>
          <a:xfrm>
            <a:off x="1154068" y="1318891"/>
            <a:ext cx="7073246" cy="35970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Финансирование, инвестиции</a:t>
            </a:r>
          </a:p>
        </p:txBody>
      </p:sp>
      <p:sp>
        <p:nvSpPr>
          <p:cNvPr id="54" name="Прямоугольник: скругленные углы 35">
            <a:extLst>
              <a:ext uri="{FF2B5EF4-FFF2-40B4-BE49-F238E27FC236}">
                <a16:creationId xmlns:a16="http://schemas.microsoft.com/office/drawing/2014/main" xmlns="" id="{9AE1137F-F4CB-4136-BC32-E282BF8663E3}"/>
              </a:ext>
            </a:extLst>
          </p:cNvPr>
          <p:cNvSpPr/>
          <p:nvPr/>
        </p:nvSpPr>
        <p:spPr>
          <a:xfrm>
            <a:off x="8435660" y="1319411"/>
            <a:ext cx="3164124" cy="35918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495" tIns="35247" rIns="70495" bIns="35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770"/>
              </a:spcAft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Продажи</a:t>
            </a:r>
          </a:p>
        </p:txBody>
      </p:sp>
    </p:spTree>
    <p:extLst>
      <p:ext uri="{BB962C8B-B14F-4D97-AF65-F5344CB8AC3E}">
        <p14:creationId xmlns:p14="http://schemas.microsoft.com/office/powerpoint/2010/main" val="74526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Стоимость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408213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598647" y="1223547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Предварительная стоимостная оценка реализации идеи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204908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Прямоугольник 2"/>
          <p:cNvSpPr/>
          <p:nvPr/>
        </p:nvSpPr>
        <p:spPr>
          <a:xfrm>
            <a:off x="841838" y="2178305"/>
            <a:ext cx="10695165" cy="3050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1">
              <a:lnSpc>
                <a:spcPct val="107000"/>
              </a:lnSpc>
              <a:spcBef>
                <a:spcPts val="500"/>
              </a:spcBef>
              <a:buClr>
                <a:srgbClr val="ED7D31"/>
              </a:buClr>
              <a:buSzPct val="100000"/>
              <a:defRPr/>
            </a:pPr>
            <a:r>
              <a:rPr lang="ru-RU" sz="2400" b="1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Потребность в финансировании</a:t>
            </a:r>
            <a:r>
              <a:rPr lang="en-US" sz="2400" b="1" dirty="0" smtClean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</a:t>
            </a:r>
            <a:endParaRPr lang="ru-RU" sz="2400" b="1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1 этап: 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Инвестиции 7 - 8 млн. р. сроком на 12-14 месяцев для создания прототипа аппарата и технологической документации;</a:t>
            </a:r>
          </a:p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2 этап: 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Инвестиции 18 - 20 млн. р. сроком на 24 месяца для производства серии аппаратов и медицинские испытания;</a:t>
            </a:r>
          </a:p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3 этап: 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Инвестиции 15 млн. сроком на 24 месяца на корректировку документации, медицинские испытания и получение РУ</a:t>
            </a:r>
          </a:p>
        </p:txBody>
      </p:sp>
    </p:spTree>
    <p:extLst>
      <p:ext uri="{BB962C8B-B14F-4D97-AF65-F5344CB8AC3E}">
        <p14:creationId xmlns:p14="http://schemas.microsoft.com/office/powerpoint/2010/main" val="3796308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Ресурсное обеспечение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713551" y="1343796"/>
            <a:ext cx="2433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ИНФРАСТРУКТУРА ПРОЕКТА</a:t>
            </a:r>
            <a:endParaRPr lang="ru-RU" sz="1800" b="1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5999" y="1204908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Прямоугольник 2"/>
          <p:cNvSpPr/>
          <p:nvPr/>
        </p:nvSpPr>
        <p:spPr>
          <a:xfrm>
            <a:off x="5127318" y="1320870"/>
            <a:ext cx="2549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ИСТОЧНИКИ </a:t>
            </a:r>
          </a:p>
          <a:p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ФИНАНСИРОВАНИЯ</a:t>
            </a: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38488" y="1331596"/>
            <a:ext cx="1426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КОМАНДА </a:t>
            </a:r>
          </a:p>
          <a:p>
            <a:r>
              <a:rPr lang="ru-RU" sz="1800" b="1" dirty="0" smtClean="0">
                <a:latin typeface="Gilroy Light"/>
                <a:ea typeface="Gilroy Light"/>
                <a:cs typeface="Gilroy Light"/>
                <a:sym typeface="Gilroy Light"/>
              </a:rPr>
              <a:t>ПРОЕКТА</a:t>
            </a:r>
            <a:endParaRPr lang="ru-RU" sz="1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78416" y="2187973"/>
            <a:ext cx="304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/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Государственные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фонды и</a:t>
            </a:r>
          </a:p>
          <a:p>
            <a:pPr marL="114300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программы поддержки</a:t>
            </a:r>
          </a:p>
          <a:p>
            <a:pPr marL="114300"/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Частные</a:t>
            </a:r>
            <a:endParaRPr lang="ru-RU" b="1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14300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- Целевые финансирования для масштабирования проекта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endParaRPr lang="en-US" b="1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14300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037096" y="2126417"/>
            <a:ext cx="3818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1. Ученые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к.т.н., </a:t>
            </a:r>
            <a:r>
              <a:rPr lang="ru-RU" b="1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к.ф-м.н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., к.м.н., специалисты в области биомедицинской инженерии, робототехники и информационных технологий </a:t>
            </a:r>
          </a:p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2. Разработчик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 опытом запуска в серию принтеров и инсинуаторов</a:t>
            </a:r>
          </a:p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3. Программист-</a:t>
            </a:r>
            <a:r>
              <a:rPr lang="ru-RU" b="1" dirty="0" err="1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системотехник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endParaRPr lang="ru-RU" b="1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4. Конструктор-технолог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 опытом разработки цифровых моделей и промышленного дизайна</a:t>
            </a:r>
          </a:p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5. Врач-исследователь  </a:t>
            </a:r>
            <a:endParaRPr lang="en-US" b="1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4878" y="1995097"/>
            <a:ext cx="437651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1. </a:t>
            </a:r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Команда проекта с оборудованием и материалами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2. Компания партнер по разработке прототипа аппарата: ИПМТ ДВО РАН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3. Компания партнер для массового производства и коммерциализации аппарата: ГК РИКТА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4. Медицинское учреждение для проведения клинических испытаний: ИФОМИТ ТГМУ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Необходимы в дальнейшем: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1. Инфраструктура информационных технологий для обработки и анализа данных</a:t>
            </a:r>
          </a:p>
          <a:p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2. Образовательные учреждения для подготовки и сертификации специалистов по применению </a:t>
            </a:r>
            <a:r>
              <a:rPr lang="ru-RU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аппаратом</a:t>
            </a:r>
            <a:endParaRPr lang="ru-RU" b="1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30416" y="465572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3866" y="480407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Успешная реализация проекта потребует</a:t>
            </a:r>
          </a:p>
          <a:p>
            <a:pPr lvl="0" algn="ctr"/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сотрудничества с структурами, охватывающими исследования, разработку, производство, клиническое внедрение и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обучение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86794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РИСКИ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2817460" y="732786"/>
            <a:ext cx="616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Gilroy Light"/>
                <a:ea typeface="Gilroy Light"/>
                <a:cs typeface="Gilroy Light"/>
                <a:sym typeface="Gilroy Light"/>
              </a:rPr>
              <a:t>Ключевые риски реализации </a:t>
            </a:r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проекта</a:t>
            </a: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404999" y="1204908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9F9D3DED-6EF4-B558-2508-4D8022B2C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310847"/>
              </p:ext>
            </p:extLst>
          </p:nvPr>
        </p:nvGraphicFramePr>
        <p:xfrm>
          <a:off x="404999" y="1212858"/>
          <a:ext cx="11558910" cy="544128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732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6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4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1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1837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9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№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Уровень 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 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Тип риска </a:t>
                      </a:r>
                      <a:endParaRPr lang="ru-RU" sz="1400" b="0" i="0" u="none" strike="noStrike" cap="none" dirty="0" smtClean="0">
                        <a:solidFill>
                          <a:srgbClr val="000000"/>
                        </a:solidFill>
                        <a:latin typeface="Gilroy Light"/>
                        <a:ea typeface="Gilroy Light"/>
                        <a:cs typeface="Gilroy Light"/>
                        <a:sym typeface="Arial"/>
                      </a:endParaRP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(внутренний/внешний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Действия по предотвращению рисков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4033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Недостаток и отсутствие финансирования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внутренний/внешний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Перераспределение части средств на будущие периоды</a:t>
                      </a:r>
                    </a:p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Научно-исследовательские проработки технических решений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48645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Неэффективная кампания по получению регистрационного удостоверения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Обратиться за помощью к специалистам и консультантам</a:t>
                      </a:r>
                      <a:r>
                        <a:rPr lang="ru-RU" sz="1400" b="1" i="0" u="none" strike="noStrike" cap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за </a:t>
                      </a:r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рекомендациями и советами по оптимизации процесса получения регистрационного удостоверения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8645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Низкое качество и несвоевременная подготовка кадров по применению аппарата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внутренний/внешний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Организация программы обучения, протоколов безопасности  и рекомендациями работы с аппаратом</a:t>
                      </a:r>
                    </a:p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Организация оперативных консультаций и экспертной</a:t>
                      </a:r>
                      <a:r>
                        <a:rPr lang="ru-RU" sz="1400" b="1" i="0" u="none" strike="noStrike" cap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помощи 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0951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Прекращение / смена вектора деятельности партнёрской организации </a:t>
                      </a:r>
                    </a:p>
                    <a:p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низкий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Замена партнёра на другого, мотивированного</a:t>
                      </a:r>
                    </a:p>
                    <a:p>
                      <a:r>
                        <a:rPr lang="ru-RU" sz="1400" b="1" i="0" u="none" strike="noStrike" cap="non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Расширение партнёрской сети в регионах</a:t>
                      </a:r>
                      <a:endParaRPr lang="ru-RU" sz="14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729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ЗАПРОС НА ПОДДЕРЖКУ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34FF10-9242-0741-9A61-11AEF4B50391}"/>
              </a:ext>
            </a:extLst>
          </p:cNvPr>
          <p:cNvSpPr txBox="1"/>
          <p:nvPr/>
        </p:nvSpPr>
        <p:spPr>
          <a:xfrm>
            <a:off x="336000" y="1053325"/>
            <a:ext cx="1009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Gilroy Light"/>
                <a:ea typeface="Gilroy Light"/>
                <a:cs typeface="Gilroy Light"/>
                <a:sym typeface="Gilroy Light"/>
              </a:rPr>
              <a:t>Призыв к действию и/или краткая формулировка главного запроса </a:t>
            </a:r>
            <a:r>
              <a:rPr lang="ru-RU" sz="1800">
                <a:latin typeface="Gilroy Light"/>
                <a:ea typeface="Gilroy Light"/>
                <a:cs typeface="Gilroy Light"/>
                <a:sym typeface="Gilroy Light"/>
              </a:rPr>
              <a:t>на поддержку</a:t>
            </a:r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776" y="424656"/>
            <a:ext cx="2046224" cy="78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999" y="6178409"/>
            <a:ext cx="3445106" cy="47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oogle Shape;300;p2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accent2">
                    <a:lumOff val="21764"/>
                  </a:schemeClr>
                </a:solidFill>
                <a:latin typeface="Gilroy Light"/>
                <a:ea typeface="Gilroy Light"/>
                <a:cs typeface="Gilroy Light"/>
                <a:sym typeface="Gilroy Light"/>
              </a:defRPr>
            </a:lvl1pPr>
          </a:lstStyle>
          <a:p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#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страну_меняют_люди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ED1B950-DC9A-45F1-8463-EDE133F8347C}"/>
              </a:ext>
            </a:extLst>
          </p:cNvPr>
          <p:cNvSpPr txBox="1"/>
          <p:nvPr/>
        </p:nvSpPr>
        <p:spPr>
          <a:xfrm>
            <a:off x="6692631" y="4911179"/>
            <a:ext cx="5163369" cy="1503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endParaRPr lang="ru-RU" sz="1600" b="1" dirty="0" smtClean="0">
              <a:solidFill>
                <a:srgbClr val="33A1D8"/>
              </a:solidFill>
              <a:latin typeface="Gilroy Light"/>
              <a:ea typeface="Gilroy Light"/>
              <a:cs typeface="Gilroy Light"/>
              <a:sym typeface="Gilroy Light"/>
            </a:endParaRPr>
          </a:p>
          <a:p>
            <a:pPr lvl="0" algn="r"/>
            <a:r>
              <a:rPr lang="ru-RU" sz="1600" b="1" dirty="0" smtClean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Контакты</a:t>
            </a:r>
            <a:r>
              <a:rPr lang="ru-RU" sz="1600" b="1" dirty="0">
                <a:solidFill>
                  <a:srgbClr val="33A1D8"/>
                </a:solidFill>
                <a:latin typeface="Gilroy Light"/>
                <a:ea typeface="Gilroy Light"/>
                <a:cs typeface="Gilroy Light"/>
                <a:sym typeface="Gilroy Light"/>
              </a:rPr>
              <a:t>: </a:t>
            </a:r>
            <a:endParaRPr lang="ru-RU" sz="1600" b="1" kern="0" dirty="0"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algn="r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Юнг Борис, </a:t>
            </a:r>
            <a:r>
              <a:rPr lang="en-US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9"/>
              </a:rPr>
              <a:t>yungline@yandex.ru</a:t>
            </a:r>
            <a:r>
              <a:rPr lang="en-US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</a:t>
            </a:r>
            <a:r>
              <a:rPr lang="ru-RU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+79147243377</a:t>
            </a:r>
            <a:endParaRPr lang="en-US" sz="1600" b="1" kern="0" dirty="0"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algn="r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Федорченко Евгений, </a:t>
            </a:r>
            <a:r>
              <a:rPr lang="en-US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0"/>
              </a:rPr>
              <a:t>skylab-vl@yandex.ru</a:t>
            </a:r>
            <a:r>
              <a:rPr lang="ru-RU" sz="1600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+79149748007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243090" y="1422657"/>
            <a:ext cx="11859475" cy="55664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	Что необходимо для реализации </a:t>
            </a:r>
            <a:r>
              <a:rPr lang="en-US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/</a:t>
            </a:r>
            <a:r>
              <a:rPr lang="ru-RU" b="1" kern="0" dirty="0"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развития проекта? </a:t>
            </a:r>
            <a:endParaRPr lang="en-US" b="1" kern="0" dirty="0"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Государственная поддержка в финансировании и информационном продвижении проекта. Как проекта огромной социально – экономической значимости для общества и государства</a:t>
            </a:r>
            <a:endParaRPr lang="ru-RU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	</a:t>
            </a:r>
            <a:r>
              <a:rPr lang="ru-RU" b="1" kern="0" dirty="0" smtClean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Консультации </a:t>
            </a: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 программам финансирования от институтов развития, фондов</a:t>
            </a:r>
            <a:r>
              <a:rPr lang="en-US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:  </a:t>
            </a:r>
            <a:endParaRPr lang="ru-RU" b="1" kern="0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Сбер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Фонд развития промышленности. Сопровождение на этапах финансирования: от подготовки заявки до получения и исполнения контрактов.</a:t>
            </a:r>
            <a:endParaRPr lang="ru-RU" b="1" kern="0" dirty="0">
              <a:solidFill>
                <a:srgbClr val="FF000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	Организация партнерства (с кем и по каким вопросам) </a:t>
            </a: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1"/>
              </a:rPr>
              <a:t>Росатом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(функциональная физиотерапия), </a:t>
            </a: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2"/>
              </a:rPr>
              <a:t>ИМЧ РАН им. Бехтеревой Н.П.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3"/>
              </a:rPr>
              <a:t>НИИЭКМ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  <a:r>
              <a:rPr lang="ru-RU" b="1" kern="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(исследования аппарата и организация пилотирования), </a:t>
            </a:r>
            <a:endParaRPr lang="ru-RU" b="1" kern="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4"/>
              </a:rPr>
              <a:t>ИПМТ ДВО РАН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и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  <a:hlinkClick r:id="rId15"/>
              </a:rPr>
              <a:t>ГК РИКТА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(разработка, серийное производство, РУ) </a:t>
            </a:r>
            <a:endParaRPr lang="ru-RU" b="1" kern="0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	GR-поддержка (какие вопросы и профильные </a:t>
            </a:r>
            <a:r>
              <a:rPr lang="ru-RU" b="1" kern="0" dirty="0" err="1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ФОИВы</a:t>
            </a: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/</a:t>
            </a:r>
            <a:r>
              <a:rPr lang="ru-RU" b="1" kern="0" dirty="0" err="1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РОИВы</a:t>
            </a:r>
            <a:r>
              <a:rPr lang="ru-RU" b="1" kern="0" dirty="0">
                <a:solidFill>
                  <a:prstClr val="black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)</a:t>
            </a: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Решение вопросов в получении разрешительной документации, правовое </a:t>
            </a:r>
            <a:endParaRPr lang="ru-RU" b="1" kern="0" dirty="0" smtClean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108000" lvl="1" indent="0" defTabSz="914400" fontAlgn="auto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Pct val="100000"/>
              <a:buNone/>
              <a:defRPr/>
            </a:pPr>
            <a:r>
              <a:rPr lang="ru-RU" b="1" kern="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регулирование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 </a:t>
            </a:r>
            <a:r>
              <a:rPr lang="ru-RU" b="1" kern="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Внедрение </a:t>
            </a:r>
            <a:r>
              <a:rPr lang="ru-RU" b="1" kern="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разработки через </a:t>
            </a:r>
            <a:r>
              <a:rPr lang="ru-RU" b="1" kern="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государственные  органы</a:t>
            </a:r>
            <a:endParaRPr lang="en-US" b="1" kern="0" dirty="0">
              <a:solidFill>
                <a:prstClr val="black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</p:txBody>
      </p:sp>
    </p:spTree>
    <p:extLst>
      <p:ext uri="{BB962C8B-B14F-4D97-AF65-F5344CB8AC3E}">
        <p14:creationId xmlns:p14="http://schemas.microsoft.com/office/powerpoint/2010/main" val="21979773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</TotalTime>
  <Words>1718</Words>
  <Application>Microsoft Office PowerPoint</Application>
  <PresentationFormat>Произвольный</PresentationFormat>
  <Paragraphs>226</Paragraphs>
  <Slides>13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1_Тема Office</vt:lpstr>
      <vt:lpstr>Слайд think-cell</vt:lpstr>
      <vt:lpstr>Разработка аппарата для социальной реабилитации людей с инвалидностью к бытовой, профессиональной, общественной и иной деятельности при заболеваниях головного мозга </vt:lpstr>
      <vt:lpstr>Команда проекта </vt:lpstr>
      <vt:lpstr>Проблема</vt:lpstr>
      <vt:lpstr>Цель проекта </vt:lpstr>
      <vt:lpstr>Суть проекта</vt:lpstr>
      <vt:lpstr>Целевая аудитория</vt:lpstr>
      <vt:lpstr>Стейкхолдеры</vt:lpstr>
      <vt:lpstr>Текущая стадия проекта</vt:lpstr>
      <vt:lpstr>План реализации проекта</vt:lpstr>
      <vt:lpstr>Стоимость проекта</vt:lpstr>
      <vt:lpstr>Ресурсное обеспечение</vt:lpstr>
      <vt:lpstr>РИСКИ</vt:lpstr>
      <vt:lpstr>ЗАПРОС НА ПОДДЕРЖКУ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emz.metall@gmail.com</dc:creator>
  <cp:lastModifiedBy>Пользователь Windows</cp:lastModifiedBy>
  <cp:revision>95</cp:revision>
  <dcterms:created xsi:type="dcterms:W3CDTF">2019-02-20T19:21:15Z</dcterms:created>
  <dcterms:modified xsi:type="dcterms:W3CDTF">2023-07-29T08:32:04Z</dcterms:modified>
</cp:coreProperties>
</file>